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07" r:id="rId2"/>
    <p:sldId id="408"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59" autoAdjust="0"/>
    <p:restoredTop sz="86323" autoAdjust="0"/>
  </p:normalViewPr>
  <p:slideViewPr>
    <p:cSldViewPr>
      <p:cViewPr>
        <p:scale>
          <a:sx n="100" d="100"/>
          <a:sy n="100" d="100"/>
        </p:scale>
        <p:origin x="-330"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12/4/2015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666875" y="1261110"/>
            <a:ext cx="5562600" cy="2590800"/>
          </a:xfrm>
          <a:prstGeom prst="roundRect">
            <a:avLst/>
          </a:prstGeom>
          <a:ln w="6350"/>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rgbClr val="002060"/>
                </a:solidFill>
              </a:rPr>
              <a:t>public </a:t>
            </a:r>
            <a:r>
              <a:rPr lang="en-US" sz="2000" dirty="0">
                <a:solidFill>
                  <a:srgbClr val="FF0000"/>
                </a:solidFill>
              </a:rPr>
              <a:t>interface</a:t>
            </a:r>
            <a:r>
              <a:rPr lang="en-US" sz="2000" dirty="0">
                <a:solidFill>
                  <a:srgbClr val="00B0F0"/>
                </a:solidFill>
              </a:rPr>
              <a:t> </a:t>
            </a:r>
            <a:r>
              <a:rPr lang="en-US" sz="2000" dirty="0" smtClean="0">
                <a:solidFill>
                  <a:schemeClr val="accent6">
                    <a:lumMod val="50000"/>
                  </a:schemeClr>
                </a:solidFill>
              </a:rPr>
              <a:t>Person</a:t>
            </a:r>
          </a:p>
          <a:p>
            <a:r>
              <a:rPr lang="en-US" sz="2000" dirty="0" smtClean="0">
                <a:solidFill>
                  <a:srgbClr val="002060"/>
                </a:solidFill>
              </a:rPr>
              <a:t>{</a:t>
            </a:r>
          </a:p>
          <a:p>
            <a:r>
              <a:rPr lang="en-US" sz="2000" dirty="0">
                <a:solidFill>
                  <a:srgbClr val="002060"/>
                </a:solidFill>
              </a:rPr>
              <a:t> </a:t>
            </a:r>
            <a:r>
              <a:rPr lang="en-US" sz="2000" dirty="0" smtClean="0">
                <a:solidFill>
                  <a:srgbClr val="002060"/>
                </a:solidFill>
              </a:rPr>
              <a:t>     //Constant declaration</a:t>
            </a:r>
          </a:p>
          <a:p>
            <a:r>
              <a:rPr lang="en-US" sz="2000" dirty="0" smtClean="0">
                <a:solidFill>
                  <a:srgbClr val="002060"/>
                </a:solidFill>
              </a:rPr>
              <a:t>      int  NUMBER_OF_LEGS = 2;</a:t>
            </a:r>
          </a:p>
          <a:p>
            <a:endParaRPr lang="en-US" sz="2000" dirty="0" smtClean="0">
              <a:solidFill>
                <a:srgbClr val="002060"/>
              </a:solidFill>
            </a:endParaRPr>
          </a:p>
          <a:p>
            <a:r>
              <a:rPr lang="en-US" sz="2000" dirty="0" smtClean="0">
                <a:solidFill>
                  <a:srgbClr val="002060"/>
                </a:solidFill>
              </a:rPr>
              <a:t>      // Method signature</a:t>
            </a:r>
          </a:p>
          <a:p>
            <a:r>
              <a:rPr lang="en-US" sz="2000" dirty="0">
                <a:solidFill>
                  <a:srgbClr val="002060"/>
                </a:solidFill>
              </a:rPr>
              <a:t> </a:t>
            </a:r>
            <a:r>
              <a:rPr lang="en-US" sz="2000" dirty="0" smtClean="0">
                <a:solidFill>
                  <a:srgbClr val="002060"/>
                </a:solidFill>
              </a:rPr>
              <a:t>     void  walk();</a:t>
            </a:r>
            <a:endParaRPr lang="en-US" sz="2000" dirty="0">
              <a:solidFill>
                <a:srgbClr val="002060"/>
              </a:solidFill>
            </a:endParaRPr>
          </a:p>
          <a:p>
            <a:r>
              <a:rPr lang="en-US" sz="2000" dirty="0" smtClean="0">
                <a:solidFill>
                  <a:srgbClr val="002060"/>
                </a:solidFill>
              </a:rPr>
              <a:t>}</a:t>
            </a:r>
            <a:endParaRPr lang="en-US" sz="2000" dirty="0">
              <a:solidFill>
                <a:srgbClr val="002060"/>
              </a:solidFill>
            </a:endParaRPr>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33799" y="7937"/>
            <a:ext cx="160972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Defining an Interface</a:t>
            </a:r>
          </a:p>
        </p:txBody>
      </p:sp>
      <p:sp>
        <p:nvSpPr>
          <p:cNvPr id="2" name="Rounded Rectangular Callout 1"/>
          <p:cNvSpPr/>
          <p:nvPr/>
        </p:nvSpPr>
        <p:spPr>
          <a:xfrm>
            <a:off x="904875" y="499110"/>
            <a:ext cx="914400" cy="422910"/>
          </a:xfrm>
          <a:prstGeom prst="wedgeRoundRectCallout">
            <a:avLst>
              <a:gd name="adj1" fmla="val 75000"/>
              <a:gd name="adj2" fmla="val 17346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t>Access Modifier</a:t>
            </a:r>
            <a:endParaRPr lang="en-US" sz="1100" dirty="0"/>
          </a:p>
        </p:txBody>
      </p:sp>
      <p:sp>
        <p:nvSpPr>
          <p:cNvPr id="17" name="Rounded Rectangular Callout 16"/>
          <p:cNvSpPr/>
          <p:nvPr/>
        </p:nvSpPr>
        <p:spPr>
          <a:xfrm>
            <a:off x="2340466" y="499110"/>
            <a:ext cx="914400" cy="422910"/>
          </a:xfrm>
          <a:prstGeom prst="wedgeRoundRectCallout">
            <a:avLst>
              <a:gd name="adj1" fmla="val 33333"/>
              <a:gd name="adj2" fmla="val 164457"/>
              <a:gd name="adj3" fmla="val 16667"/>
            </a:avLst>
          </a:prstGeom>
          <a:ln/>
        </p:spPr>
        <p:style>
          <a:lnRef idx="1">
            <a:schemeClr val="accent2"/>
          </a:lnRef>
          <a:fillRef idx="3">
            <a:schemeClr val="accent2"/>
          </a:fillRef>
          <a:effectRef idx="2">
            <a:schemeClr val="accent2"/>
          </a:effectRef>
          <a:fontRef idx="minor">
            <a:schemeClr val="lt1"/>
          </a:fontRef>
        </p:style>
        <p:txBody>
          <a:bodyPr rtlCol="0" anchor="ctr"/>
          <a:lstStyle/>
          <a:p>
            <a:r>
              <a:rPr lang="en-US" sz="1100" dirty="0"/>
              <a:t>keyword </a:t>
            </a:r>
            <a:endParaRPr lang="en-US" sz="1100" dirty="0" smtClean="0"/>
          </a:p>
          <a:p>
            <a:r>
              <a:rPr lang="en-US" sz="1100" dirty="0" smtClean="0"/>
              <a:t>interface</a:t>
            </a:r>
            <a:endParaRPr lang="en-US" sz="1100" dirty="0"/>
          </a:p>
        </p:txBody>
      </p:sp>
      <p:sp>
        <p:nvSpPr>
          <p:cNvPr id="18" name="Rounded Rectangular Callout 17"/>
          <p:cNvSpPr/>
          <p:nvPr/>
        </p:nvSpPr>
        <p:spPr>
          <a:xfrm>
            <a:off x="3533774" y="499110"/>
            <a:ext cx="995361" cy="422910"/>
          </a:xfrm>
          <a:prstGeom prst="wedgeRoundRectCallout">
            <a:avLst>
              <a:gd name="adj1" fmla="val 4166"/>
              <a:gd name="adj2" fmla="val 162205"/>
              <a:gd name="adj3" fmla="val 16667"/>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1100" dirty="0" smtClean="0"/>
              <a:t>Name of the Interface</a:t>
            </a:r>
            <a:endParaRPr lang="en-US" sz="1100" dirty="0"/>
          </a:p>
        </p:txBody>
      </p:sp>
      <p:sp>
        <p:nvSpPr>
          <p:cNvPr id="8" name="Right Brace 7"/>
          <p:cNvSpPr/>
          <p:nvPr/>
        </p:nvSpPr>
        <p:spPr>
          <a:xfrm>
            <a:off x="5629275" y="1718310"/>
            <a:ext cx="381000" cy="182880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dirty="0"/>
          </a:p>
        </p:txBody>
      </p:sp>
      <p:sp>
        <p:nvSpPr>
          <p:cNvPr id="19" name="Rounded Rectangular Callout 18"/>
          <p:cNvSpPr/>
          <p:nvPr/>
        </p:nvSpPr>
        <p:spPr>
          <a:xfrm>
            <a:off x="6086475" y="1794510"/>
            <a:ext cx="995361" cy="422910"/>
          </a:xfrm>
          <a:prstGeom prst="wedgeRoundRectCallout">
            <a:avLst>
              <a:gd name="adj1" fmla="val -74303"/>
              <a:gd name="adj2" fmla="val 63106"/>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1100" dirty="0" smtClean="0"/>
              <a:t>Interface body</a:t>
            </a:r>
            <a:endParaRPr lang="en-US" sz="1100" dirty="0"/>
          </a:p>
        </p:txBody>
      </p:sp>
      <p:sp>
        <p:nvSpPr>
          <p:cNvPr id="9" name="Rounded Rectangle 8"/>
          <p:cNvSpPr/>
          <p:nvPr/>
        </p:nvSpPr>
        <p:spPr>
          <a:xfrm>
            <a:off x="298450" y="4038600"/>
            <a:ext cx="8388350" cy="7620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400" dirty="0"/>
              <a:t>The public access specifier indicates that the interface can be used by any class in any package. If you do not specify that the interface is public, then your interface is accessible only to classes defined in the same package as the interface.</a:t>
            </a:r>
          </a:p>
        </p:txBody>
      </p:sp>
      <p:sp>
        <p:nvSpPr>
          <p:cNvPr id="20" name="Flowchart: Terminator 19"/>
          <p:cNvSpPr/>
          <p:nvPr/>
        </p:nvSpPr>
        <p:spPr>
          <a:xfrm>
            <a:off x="4730064" y="603192"/>
            <a:ext cx="4337736" cy="539808"/>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a:t> All constant values defined in an interface are implicitly public, static, and </a:t>
            </a:r>
            <a:r>
              <a:rPr lang="en-US" sz="1100" dirty="0" smtClean="0"/>
              <a:t>final, So </a:t>
            </a:r>
            <a:r>
              <a:rPr lang="en-US" sz="1100" dirty="0"/>
              <a:t>you can omit these </a:t>
            </a:r>
            <a:r>
              <a:rPr lang="en-US" sz="1100" dirty="0" smtClean="0"/>
              <a:t>modifiers.</a:t>
            </a:r>
            <a:endParaRPr lang="en-US" sz="1100" dirty="0"/>
          </a:p>
        </p:txBody>
      </p:sp>
    </p:spTree>
    <p:extLst>
      <p:ext uri="{BB962C8B-B14F-4D97-AF65-F5344CB8AC3E}">
        <p14:creationId xmlns:p14="http://schemas.microsoft.com/office/powerpoint/2010/main" val="3736058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8" grpId="0" animBg="1"/>
      <p:bldP spid="19" grpId="0" animBg="1"/>
      <p:bldP spid="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63755" y="1066800"/>
            <a:ext cx="5275045" cy="3733800"/>
          </a:xfrm>
          <a:prstGeom prst="roundRect">
            <a:avLst/>
          </a:prstGeom>
          <a:ln w="6350"/>
        </p:spPr>
        <p:style>
          <a:lnRef idx="2">
            <a:schemeClr val="accent2"/>
          </a:lnRef>
          <a:fillRef idx="1">
            <a:schemeClr val="lt1"/>
          </a:fillRef>
          <a:effectRef idx="0">
            <a:schemeClr val="accent2"/>
          </a:effectRef>
          <a:fontRef idx="minor">
            <a:schemeClr val="dk1"/>
          </a:fontRef>
        </p:style>
        <p:txBody>
          <a:bodyPr rtlCol="0" anchor="ctr"/>
          <a:lstStyle/>
          <a:p>
            <a:r>
              <a:rPr lang="en-US" sz="1200" b="1" dirty="0">
                <a:solidFill>
                  <a:srgbClr val="002060"/>
                </a:solidFill>
              </a:rPr>
              <a:t>public interface Person extends </a:t>
            </a:r>
            <a:r>
              <a:rPr lang="en-US" sz="1200" b="1" dirty="0">
                <a:solidFill>
                  <a:schemeClr val="accent2">
                    <a:lumMod val="50000"/>
                  </a:schemeClr>
                </a:solidFill>
              </a:rPr>
              <a:t>Interface1,Interface2,Interface3</a:t>
            </a:r>
          </a:p>
          <a:p>
            <a:r>
              <a:rPr lang="en-US" sz="1200" dirty="0">
                <a:solidFill>
                  <a:srgbClr val="002060"/>
                </a:solidFill>
              </a:rPr>
              <a:t>{</a:t>
            </a:r>
          </a:p>
          <a:p>
            <a:pPr lvl="1"/>
            <a:r>
              <a:rPr lang="en-US" sz="1200" b="1" dirty="0">
                <a:solidFill>
                  <a:schemeClr val="accent2">
                    <a:lumMod val="50000"/>
                  </a:schemeClr>
                </a:solidFill>
              </a:rPr>
              <a:t>abstract</a:t>
            </a:r>
            <a:r>
              <a:rPr lang="en-US" sz="1200" b="1" dirty="0">
                <a:solidFill>
                  <a:srgbClr val="002060"/>
                </a:solidFill>
              </a:rPr>
              <a:t> void sayWelcome();</a:t>
            </a:r>
          </a:p>
          <a:p>
            <a:pPr lvl="1"/>
            <a:endParaRPr lang="en-US" sz="1200" dirty="0">
              <a:solidFill>
                <a:srgbClr val="002060"/>
              </a:solidFill>
            </a:endParaRPr>
          </a:p>
          <a:p>
            <a:pPr lvl="1"/>
            <a:r>
              <a:rPr lang="en-US" sz="1200" b="1" dirty="0">
                <a:solidFill>
                  <a:schemeClr val="accent2">
                    <a:lumMod val="50000"/>
                  </a:schemeClr>
                </a:solidFill>
              </a:rPr>
              <a:t>default</a:t>
            </a:r>
            <a:r>
              <a:rPr lang="en-US" sz="1200" b="1" dirty="0">
                <a:solidFill>
                  <a:srgbClr val="002060"/>
                </a:solidFill>
              </a:rPr>
              <a:t> void displayMessage(String message)</a:t>
            </a:r>
          </a:p>
          <a:p>
            <a:pPr lvl="1"/>
            <a:r>
              <a:rPr lang="en-US" sz="1200" dirty="0">
                <a:solidFill>
                  <a:srgbClr val="002060"/>
                </a:solidFill>
              </a:rPr>
              <a:t>{</a:t>
            </a:r>
          </a:p>
          <a:p>
            <a:pPr lvl="1"/>
            <a:r>
              <a:rPr lang="en-US" sz="1200" dirty="0" smtClean="0">
                <a:solidFill>
                  <a:srgbClr val="002060"/>
                </a:solidFill>
              </a:rPr>
              <a:t>	System.</a:t>
            </a:r>
            <a:r>
              <a:rPr lang="en-US" sz="1200" b="1" i="1" dirty="0" smtClean="0">
                <a:solidFill>
                  <a:srgbClr val="002060"/>
                </a:solidFill>
              </a:rPr>
              <a:t>out.println(message</a:t>
            </a:r>
            <a:r>
              <a:rPr lang="en-US" sz="1200" b="1" i="1" dirty="0">
                <a:solidFill>
                  <a:srgbClr val="002060"/>
                </a:solidFill>
              </a:rPr>
              <a:t>);</a:t>
            </a:r>
          </a:p>
          <a:p>
            <a:pPr lvl="1"/>
            <a:r>
              <a:rPr lang="en-US" sz="1200" dirty="0">
                <a:solidFill>
                  <a:srgbClr val="002060"/>
                </a:solidFill>
              </a:rPr>
              <a:t>}</a:t>
            </a:r>
          </a:p>
          <a:p>
            <a:pPr lvl="1"/>
            <a:endParaRPr lang="en-US" sz="1200" dirty="0">
              <a:solidFill>
                <a:srgbClr val="002060"/>
              </a:solidFill>
            </a:endParaRPr>
          </a:p>
          <a:p>
            <a:pPr lvl="1"/>
            <a:r>
              <a:rPr lang="en-US" sz="1200" b="1" dirty="0">
                <a:solidFill>
                  <a:schemeClr val="accent2">
                    <a:lumMod val="50000"/>
                  </a:schemeClr>
                </a:solidFill>
              </a:rPr>
              <a:t>static</a:t>
            </a:r>
            <a:r>
              <a:rPr lang="en-US" sz="1200" b="1" dirty="0">
                <a:solidFill>
                  <a:srgbClr val="002060"/>
                </a:solidFill>
              </a:rPr>
              <a:t> void displayName(String name)</a:t>
            </a:r>
          </a:p>
          <a:p>
            <a:pPr lvl="1"/>
            <a:r>
              <a:rPr lang="en-US" sz="1200" dirty="0">
                <a:solidFill>
                  <a:srgbClr val="002060"/>
                </a:solidFill>
              </a:rPr>
              <a:t>{</a:t>
            </a:r>
          </a:p>
          <a:p>
            <a:pPr lvl="1"/>
            <a:r>
              <a:rPr lang="en-US" sz="1200" dirty="0" smtClean="0">
                <a:solidFill>
                  <a:srgbClr val="002060"/>
                </a:solidFill>
              </a:rPr>
              <a:t>	System.</a:t>
            </a:r>
            <a:r>
              <a:rPr lang="en-US" sz="1200" b="1" i="1" dirty="0" smtClean="0">
                <a:solidFill>
                  <a:srgbClr val="002060"/>
                </a:solidFill>
              </a:rPr>
              <a:t>out.println(name</a:t>
            </a:r>
            <a:r>
              <a:rPr lang="en-US" sz="1200" b="1" i="1" dirty="0">
                <a:solidFill>
                  <a:srgbClr val="002060"/>
                </a:solidFill>
              </a:rPr>
              <a:t>);</a:t>
            </a:r>
          </a:p>
          <a:p>
            <a:pPr lvl="1"/>
            <a:r>
              <a:rPr lang="en-US" sz="1200" dirty="0">
                <a:solidFill>
                  <a:srgbClr val="002060"/>
                </a:solidFill>
              </a:rPr>
              <a:t>}</a:t>
            </a:r>
          </a:p>
          <a:p>
            <a:pPr lvl="1"/>
            <a:endParaRPr lang="en-US" sz="1200" dirty="0">
              <a:solidFill>
                <a:srgbClr val="002060"/>
              </a:solidFill>
            </a:endParaRPr>
          </a:p>
          <a:p>
            <a:pPr lvl="1"/>
            <a:r>
              <a:rPr lang="en-US" sz="1200" b="1" dirty="0">
                <a:solidFill>
                  <a:srgbClr val="002060"/>
                </a:solidFill>
              </a:rPr>
              <a:t>class innerClass</a:t>
            </a:r>
          </a:p>
          <a:p>
            <a:pPr lvl="1"/>
            <a:r>
              <a:rPr lang="en-US" sz="1200" dirty="0">
                <a:solidFill>
                  <a:srgbClr val="002060"/>
                </a:solidFill>
              </a:rPr>
              <a:t>{</a:t>
            </a:r>
          </a:p>
          <a:p>
            <a:pPr lvl="1"/>
            <a:r>
              <a:rPr lang="en-US" sz="1200" dirty="0" smtClean="0">
                <a:solidFill>
                  <a:srgbClr val="002060"/>
                </a:solidFill>
              </a:rPr>
              <a:t>	//----</a:t>
            </a:r>
            <a:endParaRPr lang="en-US" sz="1200" dirty="0">
              <a:solidFill>
                <a:srgbClr val="002060"/>
              </a:solidFill>
            </a:endParaRPr>
          </a:p>
          <a:p>
            <a:pPr lvl="1"/>
            <a:r>
              <a:rPr lang="en-US" sz="1200" dirty="0">
                <a:solidFill>
                  <a:srgbClr val="002060"/>
                </a:solidFill>
              </a:rPr>
              <a:t>}</a:t>
            </a:r>
          </a:p>
          <a:p>
            <a:r>
              <a:rPr lang="en-US" sz="1200" dirty="0">
                <a:solidFill>
                  <a:srgbClr val="002060"/>
                </a:solidFill>
              </a:rPr>
              <a:t>}</a:t>
            </a:r>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33799" y="7937"/>
            <a:ext cx="160972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Defining an Interface</a:t>
            </a:r>
          </a:p>
        </p:txBody>
      </p:sp>
      <p:sp>
        <p:nvSpPr>
          <p:cNvPr id="5" name="Rounded Rectangular Callout 4"/>
          <p:cNvSpPr/>
          <p:nvPr/>
        </p:nvSpPr>
        <p:spPr>
          <a:xfrm>
            <a:off x="5476873" y="135323"/>
            <a:ext cx="3540617" cy="841572"/>
          </a:xfrm>
          <a:prstGeom prst="wedgeRoundRectCallout">
            <a:avLst>
              <a:gd name="adj1" fmla="val -95524"/>
              <a:gd name="adj2" fmla="val 82949"/>
              <a:gd name="adj3" fmla="val 16667"/>
            </a:avLst>
          </a:prstGeom>
          <a:ln w="3175">
            <a:solidFill>
              <a:schemeClr val="accent2">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800" dirty="0" smtClean="0"/>
              <a:t>Comma-separated </a:t>
            </a:r>
            <a:r>
              <a:rPr lang="en-US" sz="800" dirty="0"/>
              <a:t>list of parent </a:t>
            </a:r>
            <a:r>
              <a:rPr lang="en-US" sz="800" dirty="0" smtClean="0"/>
              <a:t>interfaces(if any</a:t>
            </a:r>
            <a:r>
              <a:rPr lang="en-US" sz="800" dirty="0" smtClean="0"/>
              <a:t>).</a:t>
            </a:r>
            <a:r>
              <a:rPr lang="en-US" sz="800" dirty="0"/>
              <a:t> </a:t>
            </a:r>
            <a:endParaRPr lang="en-US" sz="800" dirty="0" smtClean="0"/>
          </a:p>
          <a:p>
            <a:pPr marL="171450" indent="-171450">
              <a:buFont typeface="Wingdings" pitchFamily="2" charset="2"/>
              <a:buChar char="ü"/>
            </a:pPr>
            <a:endParaRPr lang="en-US" sz="800" dirty="0"/>
          </a:p>
          <a:p>
            <a:pPr marL="171450" indent="-171450">
              <a:buFont typeface="Wingdings" pitchFamily="2" charset="2"/>
              <a:buChar char="ü"/>
            </a:pPr>
            <a:r>
              <a:rPr lang="en-US" sz="800" dirty="0" smtClean="0"/>
              <a:t>An </a:t>
            </a:r>
            <a:r>
              <a:rPr lang="en-US" sz="800" dirty="0"/>
              <a:t>interface can extend other interfaces, just as a class subclass or extend another class. However, whereas a class can extend only one other class, an interface can extend any number of interfaces. The interface declaration includes a comma-separated list of all the interfaces that it extends.</a:t>
            </a:r>
            <a:endParaRPr lang="en-US" sz="800" dirty="0"/>
          </a:p>
        </p:txBody>
      </p:sp>
      <p:sp>
        <p:nvSpPr>
          <p:cNvPr id="20" name="Rounded Rectangular Callout 19"/>
          <p:cNvSpPr/>
          <p:nvPr/>
        </p:nvSpPr>
        <p:spPr>
          <a:xfrm>
            <a:off x="6283079" y="1066800"/>
            <a:ext cx="2362200" cy="1093662"/>
          </a:xfrm>
          <a:prstGeom prst="wedgeRoundRectCallout">
            <a:avLst>
              <a:gd name="adj1" fmla="val -124026"/>
              <a:gd name="adj2" fmla="val 22153"/>
              <a:gd name="adj3" fmla="val 16667"/>
            </a:avLst>
          </a:prstGeom>
          <a:ln w="3175">
            <a:solidFill>
              <a:schemeClr val="accent3"/>
            </a:solidFill>
          </a:ln>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t>The </a:t>
            </a:r>
            <a:r>
              <a:rPr lang="en-US" sz="1200" dirty="0"/>
              <a:t>interface body can </a:t>
            </a:r>
            <a:r>
              <a:rPr lang="en-US" sz="1200" dirty="0" smtClean="0"/>
              <a:t>contain</a:t>
            </a:r>
          </a:p>
          <a:p>
            <a:r>
              <a:rPr lang="en-US" sz="1200" dirty="0" smtClean="0"/>
              <a:t> </a:t>
            </a:r>
          </a:p>
          <a:p>
            <a:pPr marL="171450" indent="-171450">
              <a:buFont typeface="Wingdings" pitchFamily="2" charset="2"/>
              <a:buChar char="ü"/>
            </a:pPr>
            <a:r>
              <a:rPr lang="en-US" sz="1200" dirty="0" smtClean="0"/>
              <a:t>abstract methods.</a:t>
            </a:r>
          </a:p>
          <a:p>
            <a:pPr marL="171450" indent="-171450">
              <a:buFont typeface="Wingdings" pitchFamily="2" charset="2"/>
              <a:buChar char="ü"/>
            </a:pPr>
            <a:r>
              <a:rPr lang="en-US" sz="1200" dirty="0" smtClean="0"/>
              <a:t>default methods.</a:t>
            </a:r>
          </a:p>
          <a:p>
            <a:pPr marL="171450" indent="-171450">
              <a:buFont typeface="Wingdings" pitchFamily="2" charset="2"/>
              <a:buChar char="ü"/>
            </a:pPr>
            <a:r>
              <a:rPr lang="en-US" sz="1200" dirty="0" smtClean="0"/>
              <a:t>static methods.</a:t>
            </a:r>
          </a:p>
          <a:p>
            <a:pPr marL="171450" indent="-171450">
              <a:buFont typeface="Wingdings" pitchFamily="2" charset="2"/>
              <a:buChar char="ü"/>
            </a:pPr>
            <a:r>
              <a:rPr lang="en-US" sz="1200" dirty="0" smtClean="0"/>
              <a:t>nested classes.</a:t>
            </a:r>
            <a:endParaRPr lang="en-US" sz="1200" dirty="0"/>
          </a:p>
        </p:txBody>
      </p:sp>
      <p:sp>
        <p:nvSpPr>
          <p:cNvPr id="21" name="Right Brace 20"/>
          <p:cNvSpPr/>
          <p:nvPr/>
        </p:nvSpPr>
        <p:spPr>
          <a:xfrm>
            <a:off x="4348161" y="1582674"/>
            <a:ext cx="381000" cy="2913126"/>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dirty="0"/>
          </a:p>
        </p:txBody>
      </p:sp>
      <p:sp>
        <p:nvSpPr>
          <p:cNvPr id="22" name="Rounded Rectangular Callout 21"/>
          <p:cNvSpPr/>
          <p:nvPr/>
        </p:nvSpPr>
        <p:spPr>
          <a:xfrm>
            <a:off x="6172200" y="2210667"/>
            <a:ext cx="2845291" cy="839400"/>
          </a:xfrm>
          <a:prstGeom prst="wedgeRoundRectCallout">
            <a:avLst>
              <a:gd name="adj1" fmla="val -150977"/>
              <a:gd name="adj2" fmla="val -112102"/>
              <a:gd name="adj3" fmla="val 16667"/>
            </a:avLst>
          </a:prstGeom>
          <a:ln w="3175">
            <a:solidFill>
              <a:schemeClr val="accent3"/>
            </a:solidFill>
          </a:ln>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t>An </a:t>
            </a:r>
            <a:r>
              <a:rPr lang="en-US" sz="1200" b="1" dirty="0"/>
              <a:t>abstract</a:t>
            </a:r>
            <a:r>
              <a:rPr lang="en-US" sz="1200" dirty="0"/>
              <a:t> method within an interface is followed by a semicolon, but no braces (an abstract method does not contain an implementation). </a:t>
            </a:r>
          </a:p>
        </p:txBody>
      </p:sp>
      <p:sp>
        <p:nvSpPr>
          <p:cNvPr id="24" name="Rounded Rectangular Callout 23"/>
          <p:cNvSpPr/>
          <p:nvPr/>
        </p:nvSpPr>
        <p:spPr>
          <a:xfrm>
            <a:off x="6264029" y="3447750"/>
            <a:ext cx="2845291" cy="419700"/>
          </a:xfrm>
          <a:prstGeom prst="wedgeRoundRectCallout">
            <a:avLst>
              <a:gd name="adj1" fmla="val -152316"/>
              <a:gd name="adj2" fmla="val -278908"/>
              <a:gd name="adj3" fmla="val 16667"/>
            </a:avLst>
          </a:prstGeom>
          <a:ln w="3175">
            <a:solidFill>
              <a:schemeClr val="accent3"/>
            </a:solidFill>
          </a:ln>
        </p:spPr>
        <p:style>
          <a:lnRef idx="2">
            <a:schemeClr val="accent5"/>
          </a:lnRef>
          <a:fillRef idx="1">
            <a:schemeClr val="lt1"/>
          </a:fillRef>
          <a:effectRef idx="0">
            <a:schemeClr val="accent5"/>
          </a:effectRef>
          <a:fontRef idx="minor">
            <a:schemeClr val="dk1"/>
          </a:fontRef>
        </p:style>
        <p:txBody>
          <a:bodyPr rtlCol="0" anchor="ctr"/>
          <a:lstStyle/>
          <a:p>
            <a:r>
              <a:rPr lang="en-US" sz="1200" dirty="0"/>
              <a:t>Default methods are defined with the </a:t>
            </a:r>
            <a:r>
              <a:rPr lang="en-US" sz="1200" b="1" dirty="0"/>
              <a:t>default</a:t>
            </a:r>
            <a:r>
              <a:rPr lang="en-US" sz="1200" dirty="0"/>
              <a:t> </a:t>
            </a:r>
            <a:r>
              <a:rPr lang="en-US" sz="1200" dirty="0" smtClean="0"/>
              <a:t>modifier.</a:t>
            </a:r>
            <a:endParaRPr lang="en-US" sz="1200" dirty="0"/>
          </a:p>
        </p:txBody>
      </p:sp>
      <p:sp>
        <p:nvSpPr>
          <p:cNvPr id="25" name="Rounded Rectangular Callout 24"/>
          <p:cNvSpPr/>
          <p:nvPr/>
        </p:nvSpPr>
        <p:spPr>
          <a:xfrm>
            <a:off x="5838825" y="4346610"/>
            <a:ext cx="2845291" cy="419700"/>
          </a:xfrm>
          <a:prstGeom prst="wedgeRoundRectCallout">
            <a:avLst>
              <a:gd name="adj1" fmla="val -146960"/>
              <a:gd name="adj2" fmla="val -351531"/>
              <a:gd name="adj3" fmla="val 16667"/>
            </a:avLst>
          </a:prstGeom>
          <a:ln w="3175">
            <a:solidFill>
              <a:schemeClr val="accent3"/>
            </a:solidFill>
          </a:ln>
        </p:spPr>
        <p:style>
          <a:lnRef idx="2">
            <a:schemeClr val="accent5"/>
          </a:lnRef>
          <a:fillRef idx="1">
            <a:schemeClr val="lt1"/>
          </a:fillRef>
          <a:effectRef idx="0">
            <a:schemeClr val="accent5"/>
          </a:effectRef>
          <a:fontRef idx="minor">
            <a:schemeClr val="dk1"/>
          </a:fontRef>
        </p:style>
        <p:txBody>
          <a:bodyPr rtlCol="0" anchor="ctr"/>
          <a:lstStyle/>
          <a:p>
            <a:r>
              <a:rPr lang="en-US" sz="1200" dirty="0"/>
              <a:t>static methods with the </a:t>
            </a:r>
            <a:r>
              <a:rPr lang="en-US" sz="1200" b="1" dirty="0"/>
              <a:t>static</a:t>
            </a:r>
            <a:r>
              <a:rPr lang="en-US" sz="1200" dirty="0"/>
              <a:t> </a:t>
            </a:r>
            <a:r>
              <a:rPr lang="en-US" sz="1200" dirty="0" smtClean="0"/>
              <a:t>keyword.</a:t>
            </a:r>
            <a:endParaRPr lang="en-US" sz="1200" dirty="0"/>
          </a:p>
        </p:txBody>
      </p:sp>
      <p:sp>
        <p:nvSpPr>
          <p:cNvPr id="7" name="Flowchart: Terminator 6"/>
          <p:cNvSpPr/>
          <p:nvPr/>
        </p:nvSpPr>
        <p:spPr>
          <a:xfrm>
            <a:off x="231307" y="497213"/>
            <a:ext cx="4489232" cy="352296"/>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a:t> All abstract, default, and static methods in an interface are implicitly public, so you can omit the public modifier.</a:t>
            </a:r>
          </a:p>
        </p:txBody>
      </p:sp>
    </p:spTree>
    <p:extLst>
      <p:ext uri="{BB962C8B-B14F-4D97-AF65-F5344CB8AC3E}">
        <p14:creationId xmlns:p14="http://schemas.microsoft.com/office/powerpoint/2010/main" val="415396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4" grpId="0" animBg="1"/>
      <p:bldP spid="25"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73003</TotalTime>
  <Words>170</Words>
  <Application>Microsoft Office PowerPoint</Application>
  <PresentationFormat>Custom</PresentationFormat>
  <Paragraphs>51</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6239</cp:revision>
  <dcterms:created xsi:type="dcterms:W3CDTF">2006-08-16T00:00:00Z</dcterms:created>
  <dcterms:modified xsi:type="dcterms:W3CDTF">2015-12-04T13:57:05Z</dcterms:modified>
</cp:coreProperties>
</file>