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25" r:id="rId2"/>
    <p:sldId id="426" r:id="rId3"/>
    <p:sldId id="431" r:id="rId4"/>
    <p:sldId id="427" r:id="rId5"/>
    <p:sldId id="428" r:id="rId6"/>
    <p:sldId id="429" r:id="rId7"/>
    <p:sldId id="430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38ACE-DFFC-4614-9F5E-D8C015AE71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50F4D8-EBBC-495A-995F-EA1365FACB58}">
      <dgm:prSet phldrT="[Text]" custT="1"/>
      <dgm:spPr/>
      <dgm:t>
        <a:bodyPr/>
        <a:lstStyle/>
        <a:p>
          <a:r>
            <a:rPr lang="en-US" sz="1600" b="0" i="0" dirty="0" smtClean="0"/>
            <a:t>Reader</a:t>
          </a:r>
          <a:endParaRPr lang="en-US" sz="1600" dirty="0"/>
        </a:p>
      </dgm:t>
    </dgm:pt>
    <dgm:pt modelId="{FE5A5E38-AA61-4B22-89B5-DBB3C29CFCEF}" type="parTrans" cxnId="{0228DF13-8486-4804-853F-E0F97028294E}">
      <dgm:prSet/>
      <dgm:spPr/>
      <dgm:t>
        <a:bodyPr/>
        <a:lstStyle/>
        <a:p>
          <a:endParaRPr lang="en-US"/>
        </a:p>
      </dgm:t>
    </dgm:pt>
    <dgm:pt modelId="{4FA6145B-9B57-4AC7-A0EF-83248CBA98B7}" type="sibTrans" cxnId="{0228DF13-8486-4804-853F-E0F97028294E}">
      <dgm:prSet/>
      <dgm:spPr/>
      <dgm:t>
        <a:bodyPr/>
        <a:lstStyle/>
        <a:p>
          <a:endParaRPr lang="en-US"/>
        </a:p>
      </dgm:t>
    </dgm:pt>
    <dgm:pt modelId="{3B7B0056-C62B-479B-A17F-F9DB8E25FB10}">
      <dgm:prSet phldrT="[Text]" custT="1"/>
      <dgm:spPr/>
      <dgm:t>
        <a:bodyPr/>
        <a:lstStyle/>
        <a:p>
          <a:r>
            <a:rPr lang="en-US" sz="1600" dirty="0" smtClean="0"/>
            <a:t>BufferedReader</a:t>
          </a:r>
          <a:endParaRPr lang="en-US" sz="1600" dirty="0"/>
        </a:p>
      </dgm:t>
    </dgm:pt>
    <dgm:pt modelId="{D02A9230-39D1-4915-862A-CD48ABD2E6A6}" type="parTrans" cxnId="{DDEAEA2A-BB43-41CA-9BD0-FF8A14620209}">
      <dgm:prSet/>
      <dgm:spPr/>
      <dgm:t>
        <a:bodyPr/>
        <a:lstStyle/>
        <a:p>
          <a:endParaRPr lang="en-US"/>
        </a:p>
      </dgm:t>
    </dgm:pt>
    <dgm:pt modelId="{55C83962-DD91-4201-B571-7F6A669CF3A8}" type="sibTrans" cxnId="{DDEAEA2A-BB43-41CA-9BD0-FF8A14620209}">
      <dgm:prSet/>
      <dgm:spPr/>
      <dgm:t>
        <a:bodyPr/>
        <a:lstStyle/>
        <a:p>
          <a:endParaRPr lang="en-US"/>
        </a:p>
      </dgm:t>
    </dgm:pt>
    <dgm:pt modelId="{97BFDB70-5BBE-4C28-8BF8-C413889CEDD7}" type="pres">
      <dgm:prSet presAssocID="{3ED38ACE-DFFC-4614-9F5E-D8C015AE71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FE0323D-98E1-4EFA-A5D9-357946EEFF73}" type="pres">
      <dgm:prSet presAssocID="{BF50F4D8-EBBC-495A-995F-EA1365FACB58}" presName="hierRoot1" presStyleCnt="0">
        <dgm:presLayoutVars>
          <dgm:hierBranch val="init"/>
        </dgm:presLayoutVars>
      </dgm:prSet>
      <dgm:spPr/>
    </dgm:pt>
    <dgm:pt modelId="{078F054A-A0AB-4836-853F-6F5B2120719C}" type="pres">
      <dgm:prSet presAssocID="{BF50F4D8-EBBC-495A-995F-EA1365FACB58}" presName="rootComposite1" presStyleCnt="0"/>
      <dgm:spPr/>
    </dgm:pt>
    <dgm:pt modelId="{E2220CD3-3A90-4AA2-8404-779970AC908F}" type="pres">
      <dgm:prSet presAssocID="{BF50F4D8-EBBC-495A-995F-EA1365FACB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C7719-29D8-49AA-9F11-6B4E7FD831FA}" type="pres">
      <dgm:prSet presAssocID="{BF50F4D8-EBBC-495A-995F-EA1365FACB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0D212C-BACC-4296-A21F-9F1D00D1B344}" type="pres">
      <dgm:prSet presAssocID="{BF50F4D8-EBBC-495A-995F-EA1365FACB58}" presName="hierChild2" presStyleCnt="0"/>
      <dgm:spPr/>
    </dgm:pt>
    <dgm:pt modelId="{606516B0-239A-4DEB-B8F1-F79AE7A1F439}" type="pres">
      <dgm:prSet presAssocID="{D02A9230-39D1-4915-862A-CD48ABD2E6A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44E8C70-2049-4842-8013-25E206D33C46}" type="pres">
      <dgm:prSet presAssocID="{3B7B0056-C62B-479B-A17F-F9DB8E25FB10}" presName="hierRoot2" presStyleCnt="0">
        <dgm:presLayoutVars>
          <dgm:hierBranch val="init"/>
        </dgm:presLayoutVars>
      </dgm:prSet>
      <dgm:spPr/>
    </dgm:pt>
    <dgm:pt modelId="{5E38A6BA-47DC-4594-88FA-8D871714F7D9}" type="pres">
      <dgm:prSet presAssocID="{3B7B0056-C62B-479B-A17F-F9DB8E25FB10}" presName="rootComposite" presStyleCnt="0"/>
      <dgm:spPr/>
    </dgm:pt>
    <dgm:pt modelId="{3E288A85-62F4-4420-8364-77F71CD493E1}" type="pres">
      <dgm:prSet presAssocID="{3B7B0056-C62B-479B-A17F-F9DB8E25FB1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9945C0-E46E-4496-BB79-7E12979682D3}" type="pres">
      <dgm:prSet presAssocID="{3B7B0056-C62B-479B-A17F-F9DB8E25FB10}" presName="rootConnector" presStyleLbl="node2" presStyleIdx="0" presStyleCnt="1"/>
      <dgm:spPr/>
      <dgm:t>
        <a:bodyPr/>
        <a:lstStyle/>
        <a:p>
          <a:endParaRPr lang="en-US"/>
        </a:p>
      </dgm:t>
    </dgm:pt>
    <dgm:pt modelId="{BE76B040-E916-48F6-A481-2D1B7569FAD3}" type="pres">
      <dgm:prSet presAssocID="{3B7B0056-C62B-479B-A17F-F9DB8E25FB10}" presName="hierChild4" presStyleCnt="0"/>
      <dgm:spPr/>
    </dgm:pt>
    <dgm:pt modelId="{C5C66CE4-026E-47CB-A2FC-3ED9513BCCF2}" type="pres">
      <dgm:prSet presAssocID="{3B7B0056-C62B-479B-A17F-F9DB8E25FB10}" presName="hierChild5" presStyleCnt="0"/>
      <dgm:spPr/>
    </dgm:pt>
    <dgm:pt modelId="{BCE5A176-7C80-46C4-891C-2D2C393BB856}" type="pres">
      <dgm:prSet presAssocID="{BF50F4D8-EBBC-495A-995F-EA1365FACB58}" presName="hierChild3" presStyleCnt="0"/>
      <dgm:spPr/>
    </dgm:pt>
  </dgm:ptLst>
  <dgm:cxnLst>
    <dgm:cxn modelId="{A809CB53-AF94-4863-AEA6-378F3BCF13AE}" type="presOf" srcId="{BF50F4D8-EBBC-495A-995F-EA1365FACB58}" destId="{E2220CD3-3A90-4AA2-8404-779970AC908F}" srcOrd="0" destOrd="0" presId="urn:microsoft.com/office/officeart/2005/8/layout/orgChart1"/>
    <dgm:cxn modelId="{C1EC2C31-85E9-4720-8F0A-6B81C28619A9}" type="presOf" srcId="{D02A9230-39D1-4915-862A-CD48ABD2E6A6}" destId="{606516B0-239A-4DEB-B8F1-F79AE7A1F439}" srcOrd="0" destOrd="0" presId="urn:microsoft.com/office/officeart/2005/8/layout/orgChart1"/>
    <dgm:cxn modelId="{B073E958-889C-451E-A06D-CBC120EC7018}" type="presOf" srcId="{3B7B0056-C62B-479B-A17F-F9DB8E25FB10}" destId="{6D9945C0-E46E-4496-BB79-7E12979682D3}" srcOrd="1" destOrd="0" presId="urn:microsoft.com/office/officeart/2005/8/layout/orgChart1"/>
    <dgm:cxn modelId="{BA90413D-1E67-4464-99A4-49BA6150662F}" type="presOf" srcId="{3B7B0056-C62B-479B-A17F-F9DB8E25FB10}" destId="{3E288A85-62F4-4420-8364-77F71CD493E1}" srcOrd="0" destOrd="0" presId="urn:microsoft.com/office/officeart/2005/8/layout/orgChart1"/>
    <dgm:cxn modelId="{E03700A3-CA77-4572-BD3D-9E40C08130D6}" type="presOf" srcId="{BF50F4D8-EBBC-495A-995F-EA1365FACB58}" destId="{B20C7719-29D8-49AA-9F11-6B4E7FD831FA}" srcOrd="1" destOrd="0" presId="urn:microsoft.com/office/officeart/2005/8/layout/orgChart1"/>
    <dgm:cxn modelId="{0228DF13-8486-4804-853F-E0F97028294E}" srcId="{3ED38ACE-DFFC-4614-9F5E-D8C015AE71E1}" destId="{BF50F4D8-EBBC-495A-995F-EA1365FACB58}" srcOrd="0" destOrd="0" parTransId="{FE5A5E38-AA61-4B22-89B5-DBB3C29CFCEF}" sibTransId="{4FA6145B-9B57-4AC7-A0EF-83248CBA98B7}"/>
    <dgm:cxn modelId="{9C6257CA-A245-4C45-815B-BDFD2490E4DC}" type="presOf" srcId="{3ED38ACE-DFFC-4614-9F5E-D8C015AE71E1}" destId="{97BFDB70-5BBE-4C28-8BF8-C413889CEDD7}" srcOrd="0" destOrd="0" presId="urn:microsoft.com/office/officeart/2005/8/layout/orgChart1"/>
    <dgm:cxn modelId="{DDEAEA2A-BB43-41CA-9BD0-FF8A14620209}" srcId="{BF50F4D8-EBBC-495A-995F-EA1365FACB58}" destId="{3B7B0056-C62B-479B-A17F-F9DB8E25FB10}" srcOrd="0" destOrd="0" parTransId="{D02A9230-39D1-4915-862A-CD48ABD2E6A6}" sibTransId="{55C83962-DD91-4201-B571-7F6A669CF3A8}"/>
    <dgm:cxn modelId="{CFB8731F-1B85-4B2E-AFF8-AFEC527A9C9C}" type="presParOf" srcId="{97BFDB70-5BBE-4C28-8BF8-C413889CEDD7}" destId="{0FE0323D-98E1-4EFA-A5D9-357946EEFF73}" srcOrd="0" destOrd="0" presId="urn:microsoft.com/office/officeart/2005/8/layout/orgChart1"/>
    <dgm:cxn modelId="{27806612-5290-4BC8-8744-AC7741EEC29F}" type="presParOf" srcId="{0FE0323D-98E1-4EFA-A5D9-357946EEFF73}" destId="{078F054A-A0AB-4836-853F-6F5B2120719C}" srcOrd="0" destOrd="0" presId="urn:microsoft.com/office/officeart/2005/8/layout/orgChart1"/>
    <dgm:cxn modelId="{3CBAE5FD-EDA5-46A0-99D3-A6590718E69C}" type="presParOf" srcId="{078F054A-A0AB-4836-853F-6F5B2120719C}" destId="{E2220CD3-3A90-4AA2-8404-779970AC908F}" srcOrd="0" destOrd="0" presId="urn:microsoft.com/office/officeart/2005/8/layout/orgChart1"/>
    <dgm:cxn modelId="{B0F7627C-0FDD-446A-B34A-A40A391CEA5A}" type="presParOf" srcId="{078F054A-A0AB-4836-853F-6F5B2120719C}" destId="{B20C7719-29D8-49AA-9F11-6B4E7FD831FA}" srcOrd="1" destOrd="0" presId="urn:microsoft.com/office/officeart/2005/8/layout/orgChart1"/>
    <dgm:cxn modelId="{02197085-6878-43D6-8F5E-AC169411FDE3}" type="presParOf" srcId="{0FE0323D-98E1-4EFA-A5D9-357946EEFF73}" destId="{230D212C-BACC-4296-A21F-9F1D00D1B344}" srcOrd="1" destOrd="0" presId="urn:microsoft.com/office/officeart/2005/8/layout/orgChart1"/>
    <dgm:cxn modelId="{F974BA2B-773A-4493-97A7-EEBB386457E6}" type="presParOf" srcId="{230D212C-BACC-4296-A21F-9F1D00D1B344}" destId="{606516B0-239A-4DEB-B8F1-F79AE7A1F439}" srcOrd="0" destOrd="0" presId="urn:microsoft.com/office/officeart/2005/8/layout/orgChart1"/>
    <dgm:cxn modelId="{C6F6F9C9-4346-4BB3-B2A8-310A53FEFC2E}" type="presParOf" srcId="{230D212C-BACC-4296-A21F-9F1D00D1B344}" destId="{F44E8C70-2049-4842-8013-25E206D33C46}" srcOrd="1" destOrd="0" presId="urn:microsoft.com/office/officeart/2005/8/layout/orgChart1"/>
    <dgm:cxn modelId="{3E9B9C42-5EDE-46AC-B89D-13F8A21FEFEA}" type="presParOf" srcId="{F44E8C70-2049-4842-8013-25E206D33C46}" destId="{5E38A6BA-47DC-4594-88FA-8D871714F7D9}" srcOrd="0" destOrd="0" presId="urn:microsoft.com/office/officeart/2005/8/layout/orgChart1"/>
    <dgm:cxn modelId="{83225705-E88E-4EDD-91B8-6FE95B97F4A9}" type="presParOf" srcId="{5E38A6BA-47DC-4594-88FA-8D871714F7D9}" destId="{3E288A85-62F4-4420-8364-77F71CD493E1}" srcOrd="0" destOrd="0" presId="urn:microsoft.com/office/officeart/2005/8/layout/orgChart1"/>
    <dgm:cxn modelId="{5BF8A461-BFC4-4C79-9CE8-7139AF2BDDFB}" type="presParOf" srcId="{5E38A6BA-47DC-4594-88FA-8D871714F7D9}" destId="{6D9945C0-E46E-4496-BB79-7E12979682D3}" srcOrd="1" destOrd="0" presId="urn:microsoft.com/office/officeart/2005/8/layout/orgChart1"/>
    <dgm:cxn modelId="{5BFA0D8F-0D62-4A0D-B430-5B7D63E4E278}" type="presParOf" srcId="{F44E8C70-2049-4842-8013-25E206D33C46}" destId="{BE76B040-E916-48F6-A481-2D1B7569FAD3}" srcOrd="1" destOrd="0" presId="urn:microsoft.com/office/officeart/2005/8/layout/orgChart1"/>
    <dgm:cxn modelId="{35F1A26B-FC5D-4DCB-B4EF-09E2B0096BBA}" type="presParOf" srcId="{F44E8C70-2049-4842-8013-25E206D33C46}" destId="{C5C66CE4-026E-47CB-A2FC-3ED9513BCCF2}" srcOrd="2" destOrd="0" presId="urn:microsoft.com/office/officeart/2005/8/layout/orgChart1"/>
    <dgm:cxn modelId="{72EEB6C3-BEFB-4AEF-A9DB-40B04D030BED}" type="presParOf" srcId="{0FE0323D-98E1-4EFA-A5D9-357946EEFF73}" destId="{BCE5A176-7C80-46C4-891C-2D2C393BB8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16B0-239A-4DEB-B8F1-F79AE7A1F439}">
      <dsp:nvSpPr>
        <dsp:cNvPr id="0" name=""/>
        <dsp:cNvSpPr/>
      </dsp:nvSpPr>
      <dsp:spPr>
        <a:xfrm>
          <a:off x="3002280" y="965640"/>
          <a:ext cx="91440" cy="405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20CD3-3A90-4AA2-8404-779970AC908F}">
      <dsp:nvSpPr>
        <dsp:cNvPr id="0" name=""/>
        <dsp:cNvSpPr/>
      </dsp:nvSpPr>
      <dsp:spPr>
        <a:xfrm>
          <a:off x="2082477" y="117"/>
          <a:ext cx="1931044" cy="9655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Reader</a:t>
          </a:r>
          <a:endParaRPr lang="en-US" sz="1600" kern="1200" dirty="0"/>
        </a:p>
      </dsp:txBody>
      <dsp:txXfrm>
        <a:off x="2082477" y="117"/>
        <a:ext cx="1931044" cy="965522"/>
      </dsp:txXfrm>
    </dsp:sp>
    <dsp:sp modelId="{3E288A85-62F4-4420-8364-77F71CD493E1}">
      <dsp:nvSpPr>
        <dsp:cNvPr id="0" name=""/>
        <dsp:cNvSpPr/>
      </dsp:nvSpPr>
      <dsp:spPr>
        <a:xfrm>
          <a:off x="2082477" y="1371159"/>
          <a:ext cx="1931044" cy="965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BufferedReader</a:t>
          </a:r>
          <a:endParaRPr lang="en-US" sz="1600" kern="1200" dirty="0"/>
        </a:p>
      </dsp:txBody>
      <dsp:txXfrm>
        <a:off x="2082477" y="1371159"/>
        <a:ext cx="1931044" cy="96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0435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13" name="Folded Corner 12"/>
          <p:cNvSpPr/>
          <p:nvPr/>
        </p:nvSpPr>
        <p:spPr>
          <a:xfrm>
            <a:off x="7012013" y="3785054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61802" y="3442530"/>
            <a:ext cx="110062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yinputfile.txt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52400" y="3654267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 rot="5400000">
            <a:off x="3851087" y="2420056"/>
            <a:ext cx="1242651" cy="35814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/>
          <p:cNvSpPr/>
          <p:nvPr/>
        </p:nvSpPr>
        <p:spPr>
          <a:xfrm rot="5400000">
            <a:off x="4002420" y="2791189"/>
            <a:ext cx="725246" cy="278648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FileReader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472532" y="2943866"/>
            <a:ext cx="638176" cy="34458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703483" y="3288449"/>
            <a:ext cx="116204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BufferedReader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6095998" y="4091454"/>
            <a:ext cx="916014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1839178" y="4046752"/>
            <a:ext cx="842533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52400" y="381000"/>
            <a:ext cx="8839200" cy="2362200"/>
          </a:xfrm>
          <a:prstGeom prst="wedgeRoundRectCallout">
            <a:avLst>
              <a:gd name="adj1" fmla="val -1650"/>
              <a:gd name="adj2" fmla="val 720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The </a:t>
            </a:r>
            <a:r>
              <a:rPr lang="en-US" sz="1000" dirty="0"/>
              <a:t>Java </a:t>
            </a:r>
            <a:r>
              <a:rPr lang="en-US" sz="1000" dirty="0">
                <a:solidFill>
                  <a:srgbClr val="C00000"/>
                </a:solidFill>
              </a:rPr>
              <a:t>BufferedReader</a:t>
            </a:r>
            <a:r>
              <a:rPr lang="en-US" sz="1000" dirty="0"/>
              <a:t> class (</a:t>
            </a:r>
            <a:r>
              <a:rPr lang="en-US" sz="1000" dirty="0">
                <a:solidFill>
                  <a:srgbClr val="C00000"/>
                </a:solidFill>
              </a:rPr>
              <a:t>java.io.BufferedReader</a:t>
            </a:r>
            <a:r>
              <a:rPr lang="en-US" sz="1000" dirty="0"/>
              <a:t>) provides buffering to your </a:t>
            </a:r>
            <a:r>
              <a:rPr lang="en-US" sz="1000" dirty="0"/>
              <a:t>Reader</a:t>
            </a:r>
            <a:r>
              <a:rPr lang="en-US" sz="1000" dirty="0"/>
              <a:t> instances. Buffering can speed up IO quite a bit. Rather than read one character at a time from the network or disk, the </a:t>
            </a:r>
            <a:r>
              <a:rPr lang="en-US" sz="1000" dirty="0"/>
              <a:t>BufferedReader</a:t>
            </a:r>
            <a:r>
              <a:rPr lang="en-US" sz="1000" dirty="0"/>
              <a:t> reads a larger block at a time. This is typically much faster, especially for disk access and larger data amounts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Java </a:t>
            </a:r>
            <a:r>
              <a:rPr lang="en-US" sz="1000" dirty="0">
                <a:solidFill>
                  <a:srgbClr val="C00000"/>
                </a:solidFill>
              </a:rPr>
              <a:t>BufferedReader</a:t>
            </a:r>
            <a:r>
              <a:rPr lang="en-US" sz="1000" dirty="0"/>
              <a:t> is similar to the </a:t>
            </a:r>
            <a:r>
              <a:rPr lang="en-US" sz="1000" dirty="0">
                <a:solidFill>
                  <a:srgbClr val="C00000"/>
                </a:solidFill>
              </a:rPr>
              <a:t>BufferedInputStream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/>
              <a:t>but they are not exactly the same. The main difference between </a:t>
            </a:r>
            <a:r>
              <a:rPr lang="en-US" sz="1000" dirty="0">
                <a:solidFill>
                  <a:srgbClr val="C00000"/>
                </a:solidFill>
              </a:rPr>
              <a:t>BufferedReader</a:t>
            </a:r>
            <a:r>
              <a:rPr lang="en-US" sz="1000" dirty="0"/>
              <a:t> and </a:t>
            </a:r>
            <a:r>
              <a:rPr lang="en-US" sz="1000" dirty="0">
                <a:solidFill>
                  <a:srgbClr val="C00000"/>
                </a:solidFill>
              </a:rPr>
              <a:t>BufferedInputStream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/>
              <a:t>is that </a:t>
            </a:r>
            <a:r>
              <a:rPr lang="en-US" sz="1000" dirty="0">
                <a:solidFill>
                  <a:srgbClr val="C00000"/>
                </a:solidFill>
              </a:rPr>
              <a:t>BufferedReader</a:t>
            </a:r>
            <a:r>
              <a:rPr lang="en-US" sz="1000" dirty="0"/>
              <a:t> reads characters (text), whereas the </a:t>
            </a:r>
            <a:r>
              <a:rPr lang="en-US" sz="1000" dirty="0">
                <a:solidFill>
                  <a:srgbClr val="C00000"/>
                </a:solidFill>
              </a:rPr>
              <a:t>BufferedInputStream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/>
              <a:t>reads raw bytes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 The</a:t>
            </a:r>
            <a:r>
              <a:rPr lang="en-US" sz="1000" dirty="0"/>
              <a:t> </a:t>
            </a:r>
            <a:r>
              <a:rPr lang="en-US" sz="1000" dirty="0" smtClean="0">
                <a:solidFill>
                  <a:srgbClr val="C00000"/>
                </a:solidFill>
              </a:rPr>
              <a:t>Java.io.BufferedReader </a:t>
            </a:r>
            <a:r>
              <a:rPr lang="en-US" sz="1000" dirty="0" smtClean="0"/>
              <a:t>class </a:t>
            </a:r>
            <a:r>
              <a:rPr lang="en-US" sz="1000" dirty="0"/>
              <a:t>reads text from a character-input stream, buffering characters so as to provide for the efficient reading of characters, arrays, and </a:t>
            </a:r>
            <a:r>
              <a:rPr lang="en-US" sz="1000" dirty="0" smtClean="0"/>
              <a:t>lines. Following </a:t>
            </a:r>
            <a:r>
              <a:rPr lang="en-US" sz="1000" dirty="0"/>
              <a:t>are the important points about BufferedReader</a:t>
            </a:r>
            <a:r>
              <a:rPr lang="en-US" sz="1000" dirty="0" smtClean="0"/>
              <a:t>:</a:t>
            </a:r>
            <a:endParaRPr lang="en-US" sz="10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000" dirty="0"/>
              <a:t>The buffer size may be specified, or the default size may be used.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000" dirty="0"/>
              <a:t>In </a:t>
            </a:r>
            <a:r>
              <a:rPr lang="en-US" sz="1000" dirty="0"/>
              <a:t>general,</a:t>
            </a:r>
            <a:r>
              <a:rPr lang="en-US" sz="1000" dirty="0" smtClean="0"/>
              <a:t>Each</a:t>
            </a:r>
            <a:r>
              <a:rPr lang="en-US" sz="1000" dirty="0" smtClean="0"/>
              <a:t> </a:t>
            </a:r>
            <a:r>
              <a:rPr lang="en-US" sz="1000" dirty="0"/>
              <a:t>read request made of a Reader causes a corresponding read request to be made of the underlying character or byte stream</a:t>
            </a:r>
            <a:r>
              <a:rPr lang="en-US" sz="1000" dirty="0" smtClean="0"/>
              <a:t>.</a:t>
            </a:r>
            <a:r>
              <a:rPr lang="en-US" sz="1000" dirty="0"/>
              <a:t>  It is therefore advisable to wrap a BufferedReader around any Reader whose read() operations may be costly, such as </a:t>
            </a:r>
            <a:r>
              <a:rPr lang="en-US" sz="1000" dirty="0"/>
              <a:t>FileReaders</a:t>
            </a:r>
            <a:r>
              <a:rPr lang="en-US" sz="1000" dirty="0"/>
              <a:t> and InputStreamReaders. </a:t>
            </a:r>
          </a:p>
          <a:p>
            <a:pPr marL="628650" lvl="1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15933" y="3821809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3731558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cxnSp>
        <p:nvCxnSpPr>
          <p:cNvPr id="7" name="Straight Arrow Connector 6"/>
          <p:cNvCxnSpPr>
            <a:endCxn id="6" idx="3"/>
          </p:cNvCxnSpPr>
          <p:nvPr/>
        </p:nvCxnSpPr>
        <p:spPr>
          <a:xfrm flipV="1">
            <a:off x="5791620" y="3288449"/>
            <a:ext cx="0" cy="300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4203" y="3343173"/>
            <a:ext cx="4635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1171574" y="3090291"/>
            <a:ext cx="6600825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BufferedReader </a:t>
            </a:r>
            <a:r>
              <a:rPr lang="en-US" sz="1200" dirty="0"/>
              <a:t>bufferedReader</a:t>
            </a:r>
            <a:r>
              <a:rPr lang="en-US" sz="1200" dirty="0"/>
              <a:t> = new BufferedReader( new </a:t>
            </a:r>
            <a:r>
              <a:rPr lang="en-US" sz="1200" dirty="0"/>
              <a:t>FileReader</a:t>
            </a:r>
            <a:r>
              <a:rPr lang="en-US" sz="1200" dirty="0"/>
              <a:t>("c:\\data</a:t>
            </a:r>
            <a:r>
              <a:rPr lang="en-US" sz="1200" dirty="0" smtClean="0"/>
              <a:t>\\myinputfile.txt "));</a:t>
            </a:r>
            <a:endParaRPr lang="en-US" sz="12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095375" y="1534668"/>
            <a:ext cx="7162800" cy="1295400"/>
          </a:xfrm>
          <a:prstGeom prst="wedgeRoundRectCallout">
            <a:avLst>
              <a:gd name="adj1" fmla="val -10008"/>
              <a:gd name="adj2" fmla="val 7795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add buffering to a </a:t>
            </a:r>
            <a:r>
              <a:rPr lang="en-US" sz="1200" dirty="0"/>
              <a:t>Reader</a:t>
            </a:r>
            <a:r>
              <a:rPr lang="en-US" sz="1200" dirty="0"/>
              <a:t> instance, simply wrap it in a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example creates a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which wraps a </a:t>
            </a:r>
            <a:r>
              <a:rPr lang="en-US" sz="1200" dirty="0">
                <a:solidFill>
                  <a:srgbClr val="C00000"/>
                </a:solidFill>
              </a:rPr>
              <a:t>FileReader</a:t>
            </a:r>
            <a:r>
              <a:rPr lang="en-US" sz="1200" dirty="0"/>
              <a:t>. The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will read a block of characters from the </a:t>
            </a:r>
            <a:r>
              <a:rPr lang="en-US" sz="1200" dirty="0">
                <a:solidFill>
                  <a:srgbClr val="C00000"/>
                </a:solidFill>
              </a:rPr>
              <a:t>FileReader</a:t>
            </a:r>
            <a:r>
              <a:rPr lang="en-US" sz="1200" dirty="0"/>
              <a:t> (typically into a </a:t>
            </a:r>
            <a:r>
              <a:rPr lang="en-US" sz="1200" dirty="0"/>
              <a:t>char</a:t>
            </a:r>
            <a:r>
              <a:rPr lang="en-US" sz="1200" dirty="0"/>
              <a:t> array). Each character returned from </a:t>
            </a:r>
            <a:r>
              <a:rPr lang="en-US" sz="1200" dirty="0"/>
              <a:t>read()</a:t>
            </a:r>
            <a:r>
              <a:rPr lang="en-US" sz="1200" dirty="0"/>
              <a:t> is thus returned from this internal array. When the array is fully read the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reads a new block of data into the array etc.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990600" y="3810000"/>
            <a:ext cx="7600950" cy="96507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int</a:t>
            </a:r>
            <a:r>
              <a:rPr lang="en-US" sz="1200" dirty="0"/>
              <a:t> </a:t>
            </a:r>
            <a:r>
              <a:rPr lang="en-US" sz="1200" dirty="0"/>
              <a:t>bufferSize</a:t>
            </a:r>
            <a:r>
              <a:rPr lang="en-US" sz="1200" dirty="0"/>
              <a:t> = 8 * 1024; </a:t>
            </a:r>
            <a:endParaRPr lang="en-US" sz="1200" dirty="0" smtClean="0"/>
          </a:p>
          <a:p>
            <a:r>
              <a:rPr lang="en-US" sz="1200" dirty="0" smtClean="0"/>
              <a:t>BufferedReader </a:t>
            </a:r>
            <a:r>
              <a:rPr lang="en-US" sz="1200" dirty="0"/>
              <a:t>bufferedReader</a:t>
            </a:r>
            <a:r>
              <a:rPr lang="en-US" sz="1200" dirty="0"/>
              <a:t> = new BufferedReader( new </a:t>
            </a:r>
            <a:r>
              <a:rPr lang="en-US" sz="1200" dirty="0"/>
              <a:t>FileReader</a:t>
            </a:r>
            <a:r>
              <a:rPr lang="en-US" sz="1200" dirty="0"/>
              <a:t>("c:\\data</a:t>
            </a:r>
            <a:r>
              <a:rPr lang="en-US" sz="1200" dirty="0" smtClean="0"/>
              <a:t>\\myinputfile.txt", </a:t>
            </a:r>
            <a:r>
              <a:rPr lang="en-US" sz="1200" dirty="0"/>
              <a:t>bufferSize</a:t>
            </a:r>
            <a:r>
              <a:rPr lang="en-US" sz="1200" dirty="0"/>
              <a:t> 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String line = bufferedReader.readLine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bufferedReader.close();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" y="381000"/>
            <a:ext cx="8134350" cy="3048000"/>
          </a:xfrm>
          <a:prstGeom prst="wedgeRoundRectCallout">
            <a:avLst>
              <a:gd name="adj1" fmla="val -17097"/>
              <a:gd name="adj2" fmla="val 660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set the buffer size to use internally by the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. You provide the size as a constructor parameter, like </a:t>
            </a:r>
            <a:r>
              <a:rPr lang="en-US" sz="1200" dirty="0" smtClean="0"/>
              <a:t>below.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example sets the internal buffer to 8 KB. It is best to use buffer sizes that are multiples of 1024 bytes. That works best with most built-in buffering in hard disks etc.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Except for adding buffering to </a:t>
            </a:r>
            <a:r>
              <a:rPr lang="en-US" sz="1200" dirty="0"/>
              <a:t>Reader</a:t>
            </a:r>
            <a:r>
              <a:rPr lang="en-US" sz="1200" dirty="0"/>
              <a:t> instances, a Java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behaves pretty much like a </a:t>
            </a:r>
            <a:r>
              <a:rPr lang="en-US" sz="1200" dirty="0"/>
              <a:t>Reader</a:t>
            </a:r>
            <a:r>
              <a:rPr lang="en-US" sz="1200" dirty="0"/>
              <a:t>. The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has one extra method though, the </a:t>
            </a:r>
            <a:r>
              <a:rPr lang="en-US" sz="1200" dirty="0"/>
              <a:t>readLine()</a:t>
            </a:r>
            <a:r>
              <a:rPr lang="en-US" sz="1200" dirty="0"/>
              <a:t> method. This method can be handy if you need to read input one line at a time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readLine()</a:t>
            </a:r>
            <a:r>
              <a:rPr lang="en-US" sz="1200" dirty="0"/>
              <a:t> method will return a textual line (all text until at line break is found) read from </a:t>
            </a:r>
            <a:r>
              <a:rPr lang="en-US" sz="1200" dirty="0" smtClean="0"/>
              <a:t>the </a:t>
            </a:r>
            <a:r>
              <a:rPr lang="en-US" sz="1200" dirty="0" smtClean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. If there is no more data to read from the underlying </a:t>
            </a:r>
            <a:r>
              <a:rPr lang="en-US" sz="1200" dirty="0"/>
              <a:t>Reader</a:t>
            </a:r>
            <a:r>
              <a:rPr lang="en-US" sz="1200" dirty="0"/>
              <a:t>, then the </a:t>
            </a:r>
            <a:r>
              <a:rPr lang="en-US" sz="1200" dirty="0" smtClean="0">
                <a:solidFill>
                  <a:srgbClr val="C00000"/>
                </a:solidFill>
              </a:rPr>
              <a:t>BufferedReader's</a:t>
            </a:r>
            <a:r>
              <a:rPr lang="en-US" sz="1200" dirty="0" smtClean="0"/>
              <a:t> readLine</a:t>
            </a:r>
            <a:r>
              <a:rPr lang="en-US" sz="1200" dirty="0"/>
              <a:t>()</a:t>
            </a:r>
            <a:r>
              <a:rPr lang="en-US" sz="1200" dirty="0"/>
              <a:t> method will return </a:t>
            </a:r>
            <a:r>
              <a:rPr lang="en-US" sz="1200" dirty="0"/>
              <a:t>null</a:t>
            </a:r>
            <a:r>
              <a:rPr lang="en-US" sz="1200" dirty="0"/>
              <a:t> 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are finished reading characters from the </a:t>
            </a:r>
            <a:r>
              <a:rPr lang="en-US" sz="1200" dirty="0">
                <a:solidFill>
                  <a:srgbClr val="C00000"/>
                </a:solidFill>
              </a:rPr>
              <a:t>BufferedReader</a:t>
            </a:r>
            <a:r>
              <a:rPr lang="en-US" sz="1200" dirty="0"/>
              <a:t> you should remember to close it. Closing a </a:t>
            </a:r>
            <a:r>
              <a:rPr lang="en-US" sz="1200" dirty="0"/>
              <a:t>BufferedReader</a:t>
            </a:r>
            <a:r>
              <a:rPr lang="en-US" sz="1200" dirty="0"/>
              <a:t> will also close the </a:t>
            </a:r>
            <a:r>
              <a:rPr lang="en-US" sz="1200" dirty="0"/>
              <a:t>Reader</a:t>
            </a:r>
            <a:r>
              <a:rPr lang="en-US" sz="1200" dirty="0"/>
              <a:t> instance from which the </a:t>
            </a:r>
            <a:r>
              <a:rPr lang="en-US" sz="1200" dirty="0"/>
              <a:t>BufferedReader</a:t>
            </a:r>
            <a:r>
              <a:rPr lang="en-US" sz="1200" dirty="0"/>
              <a:t> is reading.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450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6128009"/>
              </p:ext>
            </p:extLst>
          </p:nvPr>
        </p:nvGraphicFramePr>
        <p:xfrm>
          <a:off x="1600200" y="1600200"/>
          <a:ext cx="60960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211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3009900" cy="2295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6202363" cy="1333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6024601" cy="41908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https://docs.oracle.com/javase/8/docs/api/index.html?java/io/BufferedReader.html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107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BufferedReader </a:t>
            </a:r>
            <a:r>
              <a:rPr lang="en-US" sz="12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5080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76908</TotalTime>
  <Words>111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7454</cp:revision>
  <dcterms:created xsi:type="dcterms:W3CDTF">2006-08-16T00:00:00Z</dcterms:created>
  <dcterms:modified xsi:type="dcterms:W3CDTF">2016-06-24T08:31:08Z</dcterms:modified>
</cp:coreProperties>
</file>