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10" r:id="rId2"/>
    <p:sldId id="411" r:id="rId3"/>
    <p:sldId id="412" r:id="rId4"/>
    <p:sldId id="414" r:id="rId5"/>
    <p:sldId id="417" r:id="rId6"/>
    <p:sldId id="415"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p:scale>
          <a:sx n="100" d="100"/>
          <a:sy n="100" d="100"/>
        </p:scale>
        <p:origin x="-654" y="-168"/>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874B46-CB53-46D1-94CB-E2C3DF1288B4}"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56521825-CB20-4E41-8554-B4D03EF21B89}">
      <dgm:prSet phldrT="[Text]" custT="1"/>
      <dgm:spPr/>
      <dgm:t>
        <a:bodyPr/>
        <a:lstStyle/>
        <a:p>
          <a:r>
            <a:rPr lang="en-US" sz="1400" dirty="0" smtClean="0"/>
            <a:t>Polymorphism</a:t>
          </a:r>
          <a:endParaRPr lang="en-US" sz="1400" dirty="0"/>
        </a:p>
      </dgm:t>
    </dgm:pt>
    <dgm:pt modelId="{45AB0EB9-1462-4AD6-A1E6-CDABF701BF76}" type="parTrans" cxnId="{CB616BE7-D8B8-4635-8011-1B4E8F02B2B6}">
      <dgm:prSet/>
      <dgm:spPr/>
      <dgm:t>
        <a:bodyPr/>
        <a:lstStyle/>
        <a:p>
          <a:endParaRPr lang="en-US"/>
        </a:p>
      </dgm:t>
    </dgm:pt>
    <dgm:pt modelId="{5E992749-FF81-4F6A-859E-6419DE022458}" type="sibTrans" cxnId="{CB616BE7-D8B8-4635-8011-1B4E8F02B2B6}">
      <dgm:prSet/>
      <dgm:spPr/>
      <dgm:t>
        <a:bodyPr/>
        <a:lstStyle/>
        <a:p>
          <a:endParaRPr lang="en-US"/>
        </a:p>
      </dgm:t>
    </dgm:pt>
    <dgm:pt modelId="{189B41FA-4422-4DED-B26F-32CBCE6A7520}">
      <dgm:prSet phldrT="[Text]" custT="1"/>
      <dgm:spPr/>
      <dgm:t>
        <a:bodyPr/>
        <a:lstStyle/>
        <a:p>
          <a:r>
            <a:rPr lang="en-US" sz="1400" b="0" i="0" dirty="0" smtClean="0"/>
            <a:t>Compile time polymorphism </a:t>
          </a:r>
        </a:p>
        <a:p>
          <a:r>
            <a:rPr lang="en-US" sz="1400" b="0" i="0" dirty="0" smtClean="0"/>
            <a:t>(static binding or method overloading)</a:t>
          </a:r>
          <a:endParaRPr lang="en-US" sz="1400" dirty="0"/>
        </a:p>
      </dgm:t>
    </dgm:pt>
    <dgm:pt modelId="{4CD732F2-1B9F-4452-B835-2E963923F9C8}" type="parTrans" cxnId="{100576C9-E136-4B1B-A0DA-FD1197FA5AB6}">
      <dgm:prSet/>
      <dgm:spPr/>
      <dgm:t>
        <a:bodyPr/>
        <a:lstStyle/>
        <a:p>
          <a:endParaRPr lang="en-US"/>
        </a:p>
      </dgm:t>
    </dgm:pt>
    <dgm:pt modelId="{E5B33C15-5FE2-4975-9A9F-D366C5037195}" type="sibTrans" cxnId="{100576C9-E136-4B1B-A0DA-FD1197FA5AB6}">
      <dgm:prSet/>
      <dgm:spPr/>
      <dgm:t>
        <a:bodyPr/>
        <a:lstStyle/>
        <a:p>
          <a:endParaRPr lang="en-US"/>
        </a:p>
      </dgm:t>
    </dgm:pt>
    <dgm:pt modelId="{74A2AF3B-78DE-4A95-9407-441C26792D8F}">
      <dgm:prSet phldrT="[Text]" custT="1"/>
      <dgm:spPr/>
      <dgm:t>
        <a:bodyPr/>
        <a:lstStyle/>
        <a:p>
          <a:r>
            <a:rPr lang="en-US" sz="1400" b="0" i="0" dirty="0" smtClean="0"/>
            <a:t>Runtime polymorphism</a:t>
          </a:r>
        </a:p>
        <a:p>
          <a:r>
            <a:rPr lang="en-US" sz="1400" b="0" i="0" dirty="0" smtClean="0"/>
            <a:t> (dynamic binding or method overriding)</a:t>
          </a:r>
          <a:endParaRPr lang="en-US" sz="1400" dirty="0"/>
        </a:p>
      </dgm:t>
    </dgm:pt>
    <dgm:pt modelId="{B30B83BD-B525-415C-A383-6E3E3873994E}" type="parTrans" cxnId="{E00DDA42-0B5B-402B-825F-A48F6804D0D9}">
      <dgm:prSet/>
      <dgm:spPr/>
      <dgm:t>
        <a:bodyPr/>
        <a:lstStyle/>
        <a:p>
          <a:endParaRPr lang="en-US"/>
        </a:p>
      </dgm:t>
    </dgm:pt>
    <dgm:pt modelId="{4B88D03A-DF9C-430B-BAD5-C59D03CD3EF6}" type="sibTrans" cxnId="{E00DDA42-0B5B-402B-825F-A48F6804D0D9}">
      <dgm:prSet/>
      <dgm:spPr/>
      <dgm:t>
        <a:bodyPr/>
        <a:lstStyle/>
        <a:p>
          <a:endParaRPr lang="en-US"/>
        </a:p>
      </dgm:t>
    </dgm:pt>
    <dgm:pt modelId="{D4C8E8EF-1CA3-4CA1-8BA9-BB25ED2BC31F}" type="pres">
      <dgm:prSet presAssocID="{FA874B46-CB53-46D1-94CB-E2C3DF1288B4}" presName="hierChild1" presStyleCnt="0">
        <dgm:presLayoutVars>
          <dgm:orgChart val="1"/>
          <dgm:chPref val="1"/>
          <dgm:dir/>
          <dgm:animOne val="branch"/>
          <dgm:animLvl val="lvl"/>
          <dgm:resizeHandles/>
        </dgm:presLayoutVars>
      </dgm:prSet>
      <dgm:spPr/>
      <dgm:t>
        <a:bodyPr/>
        <a:lstStyle/>
        <a:p>
          <a:endParaRPr lang="en-US"/>
        </a:p>
      </dgm:t>
    </dgm:pt>
    <dgm:pt modelId="{B728706B-6DCD-4E52-BAB2-D560EC9D4C52}" type="pres">
      <dgm:prSet presAssocID="{56521825-CB20-4E41-8554-B4D03EF21B89}" presName="hierRoot1" presStyleCnt="0">
        <dgm:presLayoutVars>
          <dgm:hierBranch val="init"/>
        </dgm:presLayoutVars>
      </dgm:prSet>
      <dgm:spPr/>
      <dgm:t>
        <a:bodyPr/>
        <a:lstStyle/>
        <a:p>
          <a:endParaRPr lang="en-US"/>
        </a:p>
      </dgm:t>
    </dgm:pt>
    <dgm:pt modelId="{751F54B4-072C-4116-AB92-DB982AECB4FB}" type="pres">
      <dgm:prSet presAssocID="{56521825-CB20-4E41-8554-B4D03EF21B89}" presName="rootComposite1" presStyleCnt="0"/>
      <dgm:spPr/>
      <dgm:t>
        <a:bodyPr/>
        <a:lstStyle/>
        <a:p>
          <a:endParaRPr lang="en-US"/>
        </a:p>
      </dgm:t>
    </dgm:pt>
    <dgm:pt modelId="{46BF3D8B-C45D-4327-A7DA-F08D9F901CF0}" type="pres">
      <dgm:prSet presAssocID="{56521825-CB20-4E41-8554-B4D03EF21B89}" presName="rootText1" presStyleLbl="node0" presStyleIdx="0" presStyleCnt="1" custScaleY="69056">
        <dgm:presLayoutVars>
          <dgm:chPref val="3"/>
        </dgm:presLayoutVars>
      </dgm:prSet>
      <dgm:spPr/>
      <dgm:t>
        <a:bodyPr/>
        <a:lstStyle/>
        <a:p>
          <a:endParaRPr lang="en-US"/>
        </a:p>
      </dgm:t>
    </dgm:pt>
    <dgm:pt modelId="{6451C9BD-37B7-4C6C-8E15-F92D4740DA18}" type="pres">
      <dgm:prSet presAssocID="{56521825-CB20-4E41-8554-B4D03EF21B89}" presName="rootConnector1" presStyleLbl="node1" presStyleIdx="0" presStyleCnt="0"/>
      <dgm:spPr/>
      <dgm:t>
        <a:bodyPr/>
        <a:lstStyle/>
        <a:p>
          <a:endParaRPr lang="en-US"/>
        </a:p>
      </dgm:t>
    </dgm:pt>
    <dgm:pt modelId="{5005CDF6-F091-4B14-968D-5519FD424701}" type="pres">
      <dgm:prSet presAssocID="{56521825-CB20-4E41-8554-B4D03EF21B89}" presName="hierChild2" presStyleCnt="0"/>
      <dgm:spPr/>
      <dgm:t>
        <a:bodyPr/>
        <a:lstStyle/>
        <a:p>
          <a:endParaRPr lang="en-US"/>
        </a:p>
      </dgm:t>
    </dgm:pt>
    <dgm:pt modelId="{7FBF082E-1DAB-4DCD-8F8A-1969C51B9212}" type="pres">
      <dgm:prSet presAssocID="{4CD732F2-1B9F-4452-B835-2E963923F9C8}" presName="Name37" presStyleLbl="parChTrans1D2" presStyleIdx="0" presStyleCnt="2"/>
      <dgm:spPr/>
      <dgm:t>
        <a:bodyPr/>
        <a:lstStyle/>
        <a:p>
          <a:endParaRPr lang="en-US"/>
        </a:p>
      </dgm:t>
    </dgm:pt>
    <dgm:pt modelId="{66CCED90-43E5-4A82-B426-1E4678B5BE47}" type="pres">
      <dgm:prSet presAssocID="{189B41FA-4422-4DED-B26F-32CBCE6A7520}" presName="hierRoot2" presStyleCnt="0">
        <dgm:presLayoutVars>
          <dgm:hierBranch val="init"/>
        </dgm:presLayoutVars>
      </dgm:prSet>
      <dgm:spPr/>
      <dgm:t>
        <a:bodyPr/>
        <a:lstStyle/>
        <a:p>
          <a:endParaRPr lang="en-US"/>
        </a:p>
      </dgm:t>
    </dgm:pt>
    <dgm:pt modelId="{802A05B8-DF62-4DBB-B8EB-C619EA898388}" type="pres">
      <dgm:prSet presAssocID="{189B41FA-4422-4DED-B26F-32CBCE6A7520}" presName="rootComposite" presStyleCnt="0"/>
      <dgm:spPr/>
      <dgm:t>
        <a:bodyPr/>
        <a:lstStyle/>
        <a:p>
          <a:endParaRPr lang="en-US"/>
        </a:p>
      </dgm:t>
    </dgm:pt>
    <dgm:pt modelId="{26D1077B-DD09-4481-9B52-E2D8ECB81C1D}" type="pres">
      <dgm:prSet presAssocID="{189B41FA-4422-4DED-B26F-32CBCE6A7520}" presName="rootText" presStyleLbl="node2" presStyleIdx="0" presStyleCnt="2" custScaleY="69056">
        <dgm:presLayoutVars>
          <dgm:chPref val="3"/>
        </dgm:presLayoutVars>
      </dgm:prSet>
      <dgm:spPr/>
      <dgm:t>
        <a:bodyPr/>
        <a:lstStyle/>
        <a:p>
          <a:endParaRPr lang="en-US"/>
        </a:p>
      </dgm:t>
    </dgm:pt>
    <dgm:pt modelId="{63C353AC-5031-4858-8BAA-CF60C71EEC62}" type="pres">
      <dgm:prSet presAssocID="{189B41FA-4422-4DED-B26F-32CBCE6A7520}" presName="rootConnector" presStyleLbl="node2" presStyleIdx="0" presStyleCnt="2"/>
      <dgm:spPr/>
      <dgm:t>
        <a:bodyPr/>
        <a:lstStyle/>
        <a:p>
          <a:endParaRPr lang="en-US"/>
        </a:p>
      </dgm:t>
    </dgm:pt>
    <dgm:pt modelId="{04CB3DB0-67FE-4FF4-87D1-CA68E30A1A52}" type="pres">
      <dgm:prSet presAssocID="{189B41FA-4422-4DED-B26F-32CBCE6A7520}" presName="hierChild4" presStyleCnt="0"/>
      <dgm:spPr/>
      <dgm:t>
        <a:bodyPr/>
        <a:lstStyle/>
        <a:p>
          <a:endParaRPr lang="en-US"/>
        </a:p>
      </dgm:t>
    </dgm:pt>
    <dgm:pt modelId="{8ED31AE3-950C-4DB1-B8C7-CED6BA0E7728}" type="pres">
      <dgm:prSet presAssocID="{189B41FA-4422-4DED-B26F-32CBCE6A7520}" presName="hierChild5" presStyleCnt="0"/>
      <dgm:spPr/>
      <dgm:t>
        <a:bodyPr/>
        <a:lstStyle/>
        <a:p>
          <a:endParaRPr lang="en-US"/>
        </a:p>
      </dgm:t>
    </dgm:pt>
    <dgm:pt modelId="{BCA98932-9119-4EAC-86EC-AACF592C52DD}" type="pres">
      <dgm:prSet presAssocID="{B30B83BD-B525-415C-A383-6E3E3873994E}" presName="Name37" presStyleLbl="parChTrans1D2" presStyleIdx="1" presStyleCnt="2"/>
      <dgm:spPr/>
      <dgm:t>
        <a:bodyPr/>
        <a:lstStyle/>
        <a:p>
          <a:endParaRPr lang="en-US"/>
        </a:p>
      </dgm:t>
    </dgm:pt>
    <dgm:pt modelId="{179F8FE7-1BE2-46D7-8024-149D58387763}" type="pres">
      <dgm:prSet presAssocID="{74A2AF3B-78DE-4A95-9407-441C26792D8F}" presName="hierRoot2" presStyleCnt="0">
        <dgm:presLayoutVars>
          <dgm:hierBranch val="init"/>
        </dgm:presLayoutVars>
      </dgm:prSet>
      <dgm:spPr/>
      <dgm:t>
        <a:bodyPr/>
        <a:lstStyle/>
        <a:p>
          <a:endParaRPr lang="en-US"/>
        </a:p>
      </dgm:t>
    </dgm:pt>
    <dgm:pt modelId="{9F60126F-C8CC-477B-B60E-BC81A4F60743}" type="pres">
      <dgm:prSet presAssocID="{74A2AF3B-78DE-4A95-9407-441C26792D8F}" presName="rootComposite" presStyleCnt="0"/>
      <dgm:spPr/>
      <dgm:t>
        <a:bodyPr/>
        <a:lstStyle/>
        <a:p>
          <a:endParaRPr lang="en-US"/>
        </a:p>
      </dgm:t>
    </dgm:pt>
    <dgm:pt modelId="{55754991-527B-4E62-B7BA-A8F77C0B1300}" type="pres">
      <dgm:prSet presAssocID="{74A2AF3B-78DE-4A95-9407-441C26792D8F}" presName="rootText" presStyleLbl="node2" presStyleIdx="1" presStyleCnt="2" custScaleY="69056">
        <dgm:presLayoutVars>
          <dgm:chPref val="3"/>
        </dgm:presLayoutVars>
      </dgm:prSet>
      <dgm:spPr/>
      <dgm:t>
        <a:bodyPr/>
        <a:lstStyle/>
        <a:p>
          <a:endParaRPr lang="en-US"/>
        </a:p>
      </dgm:t>
    </dgm:pt>
    <dgm:pt modelId="{0A03080A-EA4F-4804-823A-BB5E50460777}" type="pres">
      <dgm:prSet presAssocID="{74A2AF3B-78DE-4A95-9407-441C26792D8F}" presName="rootConnector" presStyleLbl="node2" presStyleIdx="1" presStyleCnt="2"/>
      <dgm:spPr/>
      <dgm:t>
        <a:bodyPr/>
        <a:lstStyle/>
        <a:p>
          <a:endParaRPr lang="en-US"/>
        </a:p>
      </dgm:t>
    </dgm:pt>
    <dgm:pt modelId="{72FA6019-BF5C-4429-8BD2-A1FAC5061B10}" type="pres">
      <dgm:prSet presAssocID="{74A2AF3B-78DE-4A95-9407-441C26792D8F}" presName="hierChild4" presStyleCnt="0"/>
      <dgm:spPr/>
      <dgm:t>
        <a:bodyPr/>
        <a:lstStyle/>
        <a:p>
          <a:endParaRPr lang="en-US"/>
        </a:p>
      </dgm:t>
    </dgm:pt>
    <dgm:pt modelId="{2DD60894-44A8-476D-AE3E-E4A2E24FB676}" type="pres">
      <dgm:prSet presAssocID="{74A2AF3B-78DE-4A95-9407-441C26792D8F}" presName="hierChild5" presStyleCnt="0"/>
      <dgm:spPr/>
      <dgm:t>
        <a:bodyPr/>
        <a:lstStyle/>
        <a:p>
          <a:endParaRPr lang="en-US"/>
        </a:p>
      </dgm:t>
    </dgm:pt>
    <dgm:pt modelId="{05A5D191-5110-4F9C-B44F-3DA4596BD55C}" type="pres">
      <dgm:prSet presAssocID="{56521825-CB20-4E41-8554-B4D03EF21B89}" presName="hierChild3" presStyleCnt="0"/>
      <dgm:spPr/>
      <dgm:t>
        <a:bodyPr/>
        <a:lstStyle/>
        <a:p>
          <a:endParaRPr lang="en-US"/>
        </a:p>
      </dgm:t>
    </dgm:pt>
  </dgm:ptLst>
  <dgm:cxnLst>
    <dgm:cxn modelId="{EE3EE86A-0DF3-46A4-A6AD-35313A5E9641}" type="presOf" srcId="{56521825-CB20-4E41-8554-B4D03EF21B89}" destId="{6451C9BD-37B7-4C6C-8E15-F92D4740DA18}" srcOrd="1" destOrd="0" presId="urn:microsoft.com/office/officeart/2005/8/layout/orgChart1"/>
    <dgm:cxn modelId="{DA7650CB-7428-4C1E-B794-DE3133D7D2DA}" type="presOf" srcId="{B30B83BD-B525-415C-A383-6E3E3873994E}" destId="{BCA98932-9119-4EAC-86EC-AACF592C52DD}" srcOrd="0" destOrd="0" presId="urn:microsoft.com/office/officeart/2005/8/layout/orgChart1"/>
    <dgm:cxn modelId="{26CDC59A-DEE5-49B9-B6DF-F28D6585B239}" type="presOf" srcId="{74A2AF3B-78DE-4A95-9407-441C26792D8F}" destId="{55754991-527B-4E62-B7BA-A8F77C0B1300}" srcOrd="0" destOrd="0" presId="urn:microsoft.com/office/officeart/2005/8/layout/orgChart1"/>
    <dgm:cxn modelId="{7813C080-2C35-4949-837C-554CD18AB2DC}" type="presOf" srcId="{FA874B46-CB53-46D1-94CB-E2C3DF1288B4}" destId="{D4C8E8EF-1CA3-4CA1-8BA9-BB25ED2BC31F}" srcOrd="0" destOrd="0" presId="urn:microsoft.com/office/officeart/2005/8/layout/orgChart1"/>
    <dgm:cxn modelId="{B54F83FF-4D99-4EE5-B971-7E5195386674}" type="presOf" srcId="{4CD732F2-1B9F-4452-B835-2E963923F9C8}" destId="{7FBF082E-1DAB-4DCD-8F8A-1969C51B9212}" srcOrd="0" destOrd="0" presId="urn:microsoft.com/office/officeart/2005/8/layout/orgChart1"/>
    <dgm:cxn modelId="{37E785BF-4D9D-4B58-AD22-08B0670D37AE}" type="presOf" srcId="{189B41FA-4422-4DED-B26F-32CBCE6A7520}" destId="{63C353AC-5031-4858-8BAA-CF60C71EEC62}" srcOrd="1" destOrd="0" presId="urn:microsoft.com/office/officeart/2005/8/layout/orgChart1"/>
    <dgm:cxn modelId="{FD0823EF-64ED-4649-BD40-29975C2F4DB4}" type="presOf" srcId="{189B41FA-4422-4DED-B26F-32CBCE6A7520}" destId="{26D1077B-DD09-4481-9B52-E2D8ECB81C1D}" srcOrd="0" destOrd="0" presId="urn:microsoft.com/office/officeart/2005/8/layout/orgChart1"/>
    <dgm:cxn modelId="{CB616BE7-D8B8-4635-8011-1B4E8F02B2B6}" srcId="{FA874B46-CB53-46D1-94CB-E2C3DF1288B4}" destId="{56521825-CB20-4E41-8554-B4D03EF21B89}" srcOrd="0" destOrd="0" parTransId="{45AB0EB9-1462-4AD6-A1E6-CDABF701BF76}" sibTransId="{5E992749-FF81-4F6A-859E-6419DE022458}"/>
    <dgm:cxn modelId="{4B9F783C-C213-44F1-A640-E7116A385355}" type="presOf" srcId="{56521825-CB20-4E41-8554-B4D03EF21B89}" destId="{46BF3D8B-C45D-4327-A7DA-F08D9F901CF0}" srcOrd="0" destOrd="0" presId="urn:microsoft.com/office/officeart/2005/8/layout/orgChart1"/>
    <dgm:cxn modelId="{100576C9-E136-4B1B-A0DA-FD1197FA5AB6}" srcId="{56521825-CB20-4E41-8554-B4D03EF21B89}" destId="{189B41FA-4422-4DED-B26F-32CBCE6A7520}" srcOrd="0" destOrd="0" parTransId="{4CD732F2-1B9F-4452-B835-2E963923F9C8}" sibTransId="{E5B33C15-5FE2-4975-9A9F-D366C5037195}"/>
    <dgm:cxn modelId="{E00DDA42-0B5B-402B-825F-A48F6804D0D9}" srcId="{56521825-CB20-4E41-8554-B4D03EF21B89}" destId="{74A2AF3B-78DE-4A95-9407-441C26792D8F}" srcOrd="1" destOrd="0" parTransId="{B30B83BD-B525-415C-A383-6E3E3873994E}" sibTransId="{4B88D03A-DF9C-430B-BAD5-C59D03CD3EF6}"/>
    <dgm:cxn modelId="{E149FAC9-80E6-41D6-93FF-7EEB28D4FF06}" type="presOf" srcId="{74A2AF3B-78DE-4A95-9407-441C26792D8F}" destId="{0A03080A-EA4F-4804-823A-BB5E50460777}" srcOrd="1" destOrd="0" presId="urn:microsoft.com/office/officeart/2005/8/layout/orgChart1"/>
    <dgm:cxn modelId="{935A28C4-57BD-48D1-A94D-762A2AADE084}" type="presParOf" srcId="{D4C8E8EF-1CA3-4CA1-8BA9-BB25ED2BC31F}" destId="{B728706B-6DCD-4E52-BAB2-D560EC9D4C52}" srcOrd="0" destOrd="0" presId="urn:microsoft.com/office/officeart/2005/8/layout/orgChart1"/>
    <dgm:cxn modelId="{66609006-FA0B-449F-A4C8-E12A19A1E66E}" type="presParOf" srcId="{B728706B-6DCD-4E52-BAB2-D560EC9D4C52}" destId="{751F54B4-072C-4116-AB92-DB982AECB4FB}" srcOrd="0" destOrd="0" presId="urn:microsoft.com/office/officeart/2005/8/layout/orgChart1"/>
    <dgm:cxn modelId="{F901CBD6-EEC2-4830-A3B1-4881A7D3753F}" type="presParOf" srcId="{751F54B4-072C-4116-AB92-DB982AECB4FB}" destId="{46BF3D8B-C45D-4327-A7DA-F08D9F901CF0}" srcOrd="0" destOrd="0" presId="urn:microsoft.com/office/officeart/2005/8/layout/orgChart1"/>
    <dgm:cxn modelId="{41B12690-B682-4188-808B-34F4213056DC}" type="presParOf" srcId="{751F54B4-072C-4116-AB92-DB982AECB4FB}" destId="{6451C9BD-37B7-4C6C-8E15-F92D4740DA18}" srcOrd="1" destOrd="0" presId="urn:microsoft.com/office/officeart/2005/8/layout/orgChart1"/>
    <dgm:cxn modelId="{28770560-9029-4CD8-A731-AC96F6C20A31}" type="presParOf" srcId="{B728706B-6DCD-4E52-BAB2-D560EC9D4C52}" destId="{5005CDF6-F091-4B14-968D-5519FD424701}" srcOrd="1" destOrd="0" presId="urn:microsoft.com/office/officeart/2005/8/layout/orgChart1"/>
    <dgm:cxn modelId="{CCA5D6BA-0F36-4D39-BAAE-4296FBF9DA24}" type="presParOf" srcId="{5005CDF6-F091-4B14-968D-5519FD424701}" destId="{7FBF082E-1DAB-4DCD-8F8A-1969C51B9212}" srcOrd="0" destOrd="0" presId="urn:microsoft.com/office/officeart/2005/8/layout/orgChart1"/>
    <dgm:cxn modelId="{E67B2503-C768-4E5E-9582-F233DFEC7F92}" type="presParOf" srcId="{5005CDF6-F091-4B14-968D-5519FD424701}" destId="{66CCED90-43E5-4A82-B426-1E4678B5BE47}" srcOrd="1" destOrd="0" presId="urn:microsoft.com/office/officeart/2005/8/layout/orgChart1"/>
    <dgm:cxn modelId="{C4A41FB6-203C-4D6A-B08F-A961434FD100}" type="presParOf" srcId="{66CCED90-43E5-4A82-B426-1E4678B5BE47}" destId="{802A05B8-DF62-4DBB-B8EB-C619EA898388}" srcOrd="0" destOrd="0" presId="urn:microsoft.com/office/officeart/2005/8/layout/orgChart1"/>
    <dgm:cxn modelId="{666040B6-5F1E-403E-86CC-4409E563B44E}" type="presParOf" srcId="{802A05B8-DF62-4DBB-B8EB-C619EA898388}" destId="{26D1077B-DD09-4481-9B52-E2D8ECB81C1D}" srcOrd="0" destOrd="0" presId="urn:microsoft.com/office/officeart/2005/8/layout/orgChart1"/>
    <dgm:cxn modelId="{757EC366-8D30-4C36-9A75-27FC31ED1DB7}" type="presParOf" srcId="{802A05B8-DF62-4DBB-B8EB-C619EA898388}" destId="{63C353AC-5031-4858-8BAA-CF60C71EEC62}" srcOrd="1" destOrd="0" presId="urn:microsoft.com/office/officeart/2005/8/layout/orgChart1"/>
    <dgm:cxn modelId="{BE15DA0F-C9F7-4D75-B047-A772182609DF}" type="presParOf" srcId="{66CCED90-43E5-4A82-B426-1E4678B5BE47}" destId="{04CB3DB0-67FE-4FF4-87D1-CA68E30A1A52}" srcOrd="1" destOrd="0" presId="urn:microsoft.com/office/officeart/2005/8/layout/orgChart1"/>
    <dgm:cxn modelId="{47670055-D67A-423F-A1B4-72F8BEB7A073}" type="presParOf" srcId="{66CCED90-43E5-4A82-B426-1E4678B5BE47}" destId="{8ED31AE3-950C-4DB1-B8C7-CED6BA0E7728}" srcOrd="2" destOrd="0" presId="urn:microsoft.com/office/officeart/2005/8/layout/orgChart1"/>
    <dgm:cxn modelId="{73210F6B-FDAC-4A32-BA42-14D12368FFF2}" type="presParOf" srcId="{5005CDF6-F091-4B14-968D-5519FD424701}" destId="{BCA98932-9119-4EAC-86EC-AACF592C52DD}" srcOrd="2" destOrd="0" presId="urn:microsoft.com/office/officeart/2005/8/layout/orgChart1"/>
    <dgm:cxn modelId="{95251336-42ED-49C4-8F68-CFE81D9A75E4}" type="presParOf" srcId="{5005CDF6-F091-4B14-968D-5519FD424701}" destId="{179F8FE7-1BE2-46D7-8024-149D58387763}" srcOrd="3" destOrd="0" presId="urn:microsoft.com/office/officeart/2005/8/layout/orgChart1"/>
    <dgm:cxn modelId="{FFA3AA4F-664D-416E-8718-0C1C8BE80D9F}" type="presParOf" srcId="{179F8FE7-1BE2-46D7-8024-149D58387763}" destId="{9F60126F-C8CC-477B-B60E-BC81A4F60743}" srcOrd="0" destOrd="0" presId="urn:microsoft.com/office/officeart/2005/8/layout/orgChart1"/>
    <dgm:cxn modelId="{CF1AE99D-EFD0-4F2B-BB1F-8CBAC6F62511}" type="presParOf" srcId="{9F60126F-C8CC-477B-B60E-BC81A4F60743}" destId="{55754991-527B-4E62-B7BA-A8F77C0B1300}" srcOrd="0" destOrd="0" presId="urn:microsoft.com/office/officeart/2005/8/layout/orgChart1"/>
    <dgm:cxn modelId="{6CAEF608-55AF-4859-B45A-DBA4F2566A44}" type="presParOf" srcId="{9F60126F-C8CC-477B-B60E-BC81A4F60743}" destId="{0A03080A-EA4F-4804-823A-BB5E50460777}" srcOrd="1" destOrd="0" presId="urn:microsoft.com/office/officeart/2005/8/layout/orgChart1"/>
    <dgm:cxn modelId="{A7625ED4-1E64-41F9-816A-C326EB43111C}" type="presParOf" srcId="{179F8FE7-1BE2-46D7-8024-149D58387763}" destId="{72FA6019-BF5C-4429-8BD2-A1FAC5061B10}" srcOrd="1" destOrd="0" presId="urn:microsoft.com/office/officeart/2005/8/layout/orgChart1"/>
    <dgm:cxn modelId="{ACCF0538-44DF-4AEF-A05A-FA6F1153128B}" type="presParOf" srcId="{179F8FE7-1BE2-46D7-8024-149D58387763}" destId="{2DD60894-44A8-476D-AE3E-E4A2E24FB676}" srcOrd="2" destOrd="0" presId="urn:microsoft.com/office/officeart/2005/8/layout/orgChart1"/>
    <dgm:cxn modelId="{C23CA6F1-BE10-4EDA-B380-867341B4A79A}" type="presParOf" srcId="{B728706B-6DCD-4E52-BAB2-D560EC9D4C52}" destId="{05A5D191-5110-4F9C-B44F-3DA4596BD55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98932-9119-4EAC-86EC-AACF592C52DD}">
      <dsp:nvSpPr>
        <dsp:cNvPr id="0" name=""/>
        <dsp:cNvSpPr/>
      </dsp:nvSpPr>
      <dsp:spPr>
        <a:xfrm>
          <a:off x="3352800" y="1713561"/>
          <a:ext cx="1834810" cy="636876"/>
        </a:xfrm>
        <a:custGeom>
          <a:avLst/>
          <a:gdLst/>
          <a:ahLst/>
          <a:cxnLst/>
          <a:rect l="0" t="0" r="0" b="0"/>
          <a:pathLst>
            <a:path>
              <a:moveTo>
                <a:pt x="0" y="0"/>
              </a:moveTo>
              <a:lnTo>
                <a:pt x="0" y="318438"/>
              </a:lnTo>
              <a:lnTo>
                <a:pt x="1834810" y="318438"/>
              </a:lnTo>
              <a:lnTo>
                <a:pt x="1834810" y="63687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F082E-1DAB-4DCD-8F8A-1969C51B9212}">
      <dsp:nvSpPr>
        <dsp:cNvPr id="0" name=""/>
        <dsp:cNvSpPr/>
      </dsp:nvSpPr>
      <dsp:spPr>
        <a:xfrm>
          <a:off x="1517989" y="1713561"/>
          <a:ext cx="1834810" cy="636876"/>
        </a:xfrm>
        <a:custGeom>
          <a:avLst/>
          <a:gdLst/>
          <a:ahLst/>
          <a:cxnLst/>
          <a:rect l="0" t="0" r="0" b="0"/>
          <a:pathLst>
            <a:path>
              <a:moveTo>
                <a:pt x="1834810" y="0"/>
              </a:moveTo>
              <a:lnTo>
                <a:pt x="1834810" y="318438"/>
              </a:lnTo>
              <a:lnTo>
                <a:pt x="0" y="318438"/>
              </a:lnTo>
              <a:lnTo>
                <a:pt x="0" y="63687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BF3D8B-C45D-4327-A7DA-F08D9F901CF0}">
      <dsp:nvSpPr>
        <dsp:cNvPr id="0" name=""/>
        <dsp:cNvSpPr/>
      </dsp:nvSpPr>
      <dsp:spPr>
        <a:xfrm>
          <a:off x="1836427" y="666415"/>
          <a:ext cx="3032745" cy="1047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Polymorphism</a:t>
          </a:r>
          <a:endParaRPr lang="en-US" sz="1400" kern="1200" dirty="0"/>
        </a:p>
      </dsp:txBody>
      <dsp:txXfrm>
        <a:off x="1836427" y="666415"/>
        <a:ext cx="3032745" cy="1047146"/>
      </dsp:txXfrm>
    </dsp:sp>
    <dsp:sp modelId="{26D1077B-DD09-4481-9B52-E2D8ECB81C1D}">
      <dsp:nvSpPr>
        <dsp:cNvPr id="0" name=""/>
        <dsp:cNvSpPr/>
      </dsp:nvSpPr>
      <dsp:spPr>
        <a:xfrm>
          <a:off x="1616" y="2350438"/>
          <a:ext cx="3032745" cy="104714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t>Compile time polymorphism </a:t>
          </a:r>
        </a:p>
        <a:p>
          <a:pPr lvl="0" algn="ctr" defTabSz="622300">
            <a:lnSpc>
              <a:spcPct val="90000"/>
            </a:lnSpc>
            <a:spcBef>
              <a:spcPct val="0"/>
            </a:spcBef>
            <a:spcAft>
              <a:spcPct val="35000"/>
            </a:spcAft>
          </a:pPr>
          <a:r>
            <a:rPr lang="en-US" sz="1400" b="0" i="0" kern="1200" dirty="0" smtClean="0"/>
            <a:t>(static binding or method overloading)</a:t>
          </a:r>
          <a:endParaRPr lang="en-US" sz="1400" kern="1200" dirty="0"/>
        </a:p>
      </dsp:txBody>
      <dsp:txXfrm>
        <a:off x="1616" y="2350438"/>
        <a:ext cx="3032745" cy="1047146"/>
      </dsp:txXfrm>
    </dsp:sp>
    <dsp:sp modelId="{55754991-527B-4E62-B7BA-A8F77C0B1300}">
      <dsp:nvSpPr>
        <dsp:cNvPr id="0" name=""/>
        <dsp:cNvSpPr/>
      </dsp:nvSpPr>
      <dsp:spPr>
        <a:xfrm>
          <a:off x="3671238" y="2350438"/>
          <a:ext cx="3032745" cy="104714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t>Runtime polymorphism</a:t>
          </a:r>
        </a:p>
        <a:p>
          <a:pPr lvl="0" algn="ctr" defTabSz="622300">
            <a:lnSpc>
              <a:spcPct val="90000"/>
            </a:lnSpc>
            <a:spcBef>
              <a:spcPct val="0"/>
            </a:spcBef>
            <a:spcAft>
              <a:spcPct val="35000"/>
            </a:spcAft>
          </a:pPr>
          <a:r>
            <a:rPr lang="en-US" sz="1400" b="0" i="0" kern="1200" dirty="0" smtClean="0"/>
            <a:t> (dynamic binding or method overriding)</a:t>
          </a:r>
          <a:endParaRPr lang="en-US" sz="1400" kern="1200" dirty="0"/>
        </a:p>
      </dsp:txBody>
      <dsp:txXfrm>
        <a:off x="3671238" y="2350438"/>
        <a:ext cx="3032745" cy="10471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12/23/2015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12/23/2015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8" name="TextBox 7"/>
          <p:cNvSpPr txBox="1"/>
          <p:nvPr/>
        </p:nvSpPr>
        <p:spPr>
          <a:xfrm>
            <a:off x="120651" y="428240"/>
            <a:ext cx="892175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171450" indent="-171450" fontAlgn="base">
              <a:buFont typeface="Wingdings" pitchFamily="2" charset="2"/>
              <a:buChar char="ü"/>
            </a:pPr>
            <a:r>
              <a:rPr lang="en-US" sz="1200" dirty="0"/>
              <a:t>The word ‘polymorphism’ literally means ‘a state of having many shapes’ or ‘the capacity to take on different forms’. When applied to object oriented programming languages like Java, it describes a language’s ability to process objects of various types and classes through a single, uniform interface.</a:t>
            </a:r>
            <a:endParaRPr lang="en-US" sz="1200" dirty="0"/>
          </a:p>
        </p:txBody>
      </p:sp>
      <p:graphicFrame>
        <p:nvGraphicFramePr>
          <p:cNvPr id="16" name="Diagram 15"/>
          <p:cNvGraphicFramePr/>
          <p:nvPr>
            <p:extLst>
              <p:ext uri="{D42A27DB-BD31-4B8C-83A1-F6EECF244321}">
                <p14:modId xmlns:p14="http://schemas.microsoft.com/office/powerpoint/2010/main" val="1936473063"/>
              </p:ext>
            </p:extLst>
          </p:nvPr>
        </p:nvGraphicFramePr>
        <p:xfrm>
          <a:off x="1228726" y="964815"/>
          <a:ext cx="6705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41325" y="1220724"/>
            <a:ext cx="7789645" cy="28956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12315"/>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2" name="Oval 1"/>
          <p:cNvSpPr/>
          <p:nvPr/>
        </p:nvSpPr>
        <p:spPr>
          <a:xfrm>
            <a:off x="3735170" y="1336548"/>
            <a:ext cx="1524000"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Class Animal</a:t>
            </a:r>
            <a:endParaRPr lang="en-US" sz="1200" dirty="0"/>
          </a:p>
        </p:txBody>
      </p:sp>
      <p:sp>
        <p:nvSpPr>
          <p:cNvPr id="11" name="Oval 10"/>
          <p:cNvSpPr/>
          <p:nvPr/>
        </p:nvSpPr>
        <p:spPr>
          <a:xfrm>
            <a:off x="3735170" y="3317748"/>
            <a:ext cx="1524000" cy="685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Class Cat</a:t>
            </a:r>
            <a:endParaRPr lang="en-US" sz="1200" dirty="0"/>
          </a:p>
        </p:txBody>
      </p:sp>
      <p:sp>
        <p:nvSpPr>
          <p:cNvPr id="5" name="Up Arrow 4"/>
          <p:cNvSpPr/>
          <p:nvPr/>
        </p:nvSpPr>
        <p:spPr>
          <a:xfrm>
            <a:off x="4382870" y="2022348"/>
            <a:ext cx="228600" cy="1295400"/>
          </a:xfrm>
          <a:prstGeom prst="up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ounded Rectangular Callout 5"/>
          <p:cNvSpPr/>
          <p:nvPr/>
        </p:nvSpPr>
        <p:spPr>
          <a:xfrm>
            <a:off x="5716370" y="3164586"/>
            <a:ext cx="914400" cy="306324"/>
          </a:xfrm>
          <a:prstGeom prst="wedgeRoundRectCallout">
            <a:avLst>
              <a:gd name="adj1" fmla="val -118750"/>
              <a:gd name="adj2" fmla="val 656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Sub Class</a:t>
            </a:r>
            <a:endParaRPr lang="en-US" sz="1200" dirty="0"/>
          </a:p>
        </p:txBody>
      </p:sp>
      <p:sp>
        <p:nvSpPr>
          <p:cNvPr id="16" name="Rounded Rectangular Callout 15"/>
          <p:cNvSpPr/>
          <p:nvPr/>
        </p:nvSpPr>
        <p:spPr>
          <a:xfrm>
            <a:off x="5716370" y="1317498"/>
            <a:ext cx="1143000" cy="306324"/>
          </a:xfrm>
          <a:prstGeom prst="wedgeRoundRectCallout">
            <a:avLst>
              <a:gd name="adj1" fmla="val -93750"/>
              <a:gd name="adj2" fmla="val 43843"/>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Super Class</a:t>
            </a:r>
            <a:endParaRPr lang="en-US" sz="1200" dirty="0"/>
          </a:p>
        </p:txBody>
      </p:sp>
      <p:sp>
        <p:nvSpPr>
          <p:cNvPr id="7" name="Rounded Rectangular Callout 6"/>
          <p:cNvSpPr/>
          <p:nvPr/>
        </p:nvSpPr>
        <p:spPr>
          <a:xfrm>
            <a:off x="690345" y="2601087"/>
            <a:ext cx="2511425" cy="612648"/>
          </a:xfrm>
          <a:prstGeom prst="wedgeRoundRectCallout">
            <a:avLst>
              <a:gd name="adj1" fmla="val 74978"/>
              <a:gd name="adj2" fmla="val 10914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100" dirty="0" smtClean="0"/>
              <a:t>Any </a:t>
            </a:r>
            <a:r>
              <a:rPr lang="en-US" sz="1100" dirty="0"/>
              <a:t>cat </a:t>
            </a:r>
            <a:r>
              <a:rPr lang="en-US" sz="1100" b="1" dirty="0"/>
              <a:t>IS</a:t>
            </a:r>
            <a:r>
              <a:rPr lang="en-US" sz="1100" dirty="0"/>
              <a:t> animal. Here, </a:t>
            </a:r>
            <a:r>
              <a:rPr lang="en-US" sz="1100" dirty="0"/>
              <a:t>Cat</a:t>
            </a:r>
            <a:r>
              <a:rPr lang="en-US" sz="1100" dirty="0"/>
              <a:t> satisfies the IS-A relationship for its own type as well as its super class </a:t>
            </a:r>
            <a:r>
              <a:rPr lang="en-US" sz="1100" dirty="0"/>
              <a:t>Animal</a:t>
            </a:r>
            <a:r>
              <a:rPr lang="en-US" sz="1100" dirty="0"/>
              <a:t>.</a:t>
            </a:r>
            <a:endParaRPr lang="en-US" sz="1100" dirty="0"/>
          </a:p>
        </p:txBody>
      </p:sp>
      <p:sp>
        <p:nvSpPr>
          <p:cNvPr id="8" name="Flowchart: Terminator 7"/>
          <p:cNvSpPr/>
          <p:nvPr/>
        </p:nvSpPr>
        <p:spPr>
          <a:xfrm>
            <a:off x="307975" y="4343400"/>
            <a:ext cx="8302625" cy="533400"/>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a:t>Note:</a:t>
            </a:r>
            <a:r>
              <a:rPr lang="en-US" sz="1100" dirty="0"/>
              <a:t> It’s also legal to say every object in Java is polymorphic in nature, as each one passes an IS-A test for itself and also for </a:t>
            </a:r>
            <a:r>
              <a:rPr lang="en-US" sz="1100" dirty="0"/>
              <a:t>Object</a:t>
            </a:r>
            <a:r>
              <a:rPr lang="en-US" sz="1100" dirty="0"/>
              <a:t> class.</a:t>
            </a:r>
            <a:endParaRPr lang="en-US" sz="1100" dirty="0"/>
          </a:p>
        </p:txBody>
      </p:sp>
      <p:sp>
        <p:nvSpPr>
          <p:cNvPr id="17" name="Flowchart: Terminator 16"/>
          <p:cNvSpPr/>
          <p:nvPr/>
        </p:nvSpPr>
        <p:spPr>
          <a:xfrm>
            <a:off x="307975" y="319901"/>
            <a:ext cx="8378825" cy="670699"/>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An important example of polymorphism is how a parent class refers to a child class object.  In fact, any object that satisfies more than one IS-A relationship is polymorphic in nature</a:t>
            </a:r>
            <a:r>
              <a:rPr lang="en-US" sz="1100" dirty="0" smtClean="0"/>
              <a:t>.</a:t>
            </a:r>
            <a:r>
              <a:rPr lang="en-US" sz="1100" dirty="0"/>
              <a:t> For instance, let’s consider a class </a:t>
            </a:r>
            <a:r>
              <a:rPr lang="en-US" sz="1100" dirty="0"/>
              <a:t>Animal</a:t>
            </a:r>
            <a:r>
              <a:rPr lang="en-US" sz="1100" dirty="0"/>
              <a:t> and let </a:t>
            </a:r>
            <a:r>
              <a:rPr lang="en-US" sz="1100" dirty="0"/>
              <a:t>Cat</a:t>
            </a:r>
            <a:r>
              <a:rPr lang="en-US" sz="1100" dirty="0"/>
              <a:t> be a subclass of </a:t>
            </a:r>
            <a:r>
              <a:rPr lang="en-US" sz="1100" dirty="0"/>
              <a:t>Animal</a:t>
            </a:r>
            <a:r>
              <a:rPr lang="en-US" sz="1100" dirty="0"/>
              <a:t>. So, any cat </a:t>
            </a:r>
            <a:r>
              <a:rPr lang="en-US" sz="1100" b="1" dirty="0"/>
              <a:t>IS</a:t>
            </a:r>
            <a:r>
              <a:rPr lang="en-US" sz="1100" dirty="0"/>
              <a:t> animal. Here, </a:t>
            </a:r>
            <a:r>
              <a:rPr lang="en-US" sz="1100" dirty="0"/>
              <a:t>Cat</a:t>
            </a:r>
            <a:r>
              <a:rPr lang="en-US" sz="1100" dirty="0"/>
              <a:t> satisfies the IS-A relationship for its own type as well as its super class </a:t>
            </a:r>
            <a:r>
              <a:rPr lang="en-US" sz="1100" dirty="0"/>
              <a:t>Animal</a:t>
            </a:r>
            <a:r>
              <a:rPr lang="en-US" sz="1100" dirty="0"/>
              <a:t>.</a:t>
            </a:r>
            <a:endParaRPr lang="en-US" sz="1100" dirty="0"/>
          </a:p>
        </p:txBody>
      </p:sp>
    </p:spTree>
    <p:extLst>
      <p:ext uri="{BB962C8B-B14F-4D97-AF65-F5344CB8AC3E}">
        <p14:creationId xmlns:p14="http://schemas.microsoft.com/office/powerpoint/2010/main" val="437418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2" name="Flowchart: Terminator 1"/>
          <p:cNvSpPr/>
          <p:nvPr/>
        </p:nvSpPr>
        <p:spPr>
          <a:xfrm>
            <a:off x="3352800" y="609600"/>
            <a:ext cx="2019300" cy="465201"/>
          </a:xfrm>
          <a:prstGeom prst="flowChartTerminator">
            <a:avLst/>
          </a:prstGeom>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Static Polymorphism</a:t>
            </a:r>
          </a:p>
        </p:txBody>
      </p:sp>
      <p:sp>
        <p:nvSpPr>
          <p:cNvPr id="5" name="Rectangle 4"/>
          <p:cNvSpPr/>
          <p:nvPr/>
        </p:nvSpPr>
        <p:spPr>
          <a:xfrm>
            <a:off x="460375" y="2133600"/>
            <a:ext cx="8302625" cy="101566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fontAlgn="base">
              <a:buFont typeface="Wingdings" pitchFamily="2" charset="2"/>
              <a:buChar char="ü"/>
            </a:pPr>
            <a:r>
              <a:rPr lang="en-US" sz="1200" dirty="0"/>
              <a:t>In Java, static polymorphism is achieved through method overloading. Method overloading means there are several methods present in a class having the same name but different types/order/number of parameters</a:t>
            </a:r>
            <a:r>
              <a:rPr lang="en-US" sz="1200" dirty="0" smtClean="0"/>
              <a:t>.</a:t>
            </a:r>
          </a:p>
          <a:p>
            <a:pPr marL="171450" indent="-171450" fontAlgn="base">
              <a:buFont typeface="Wingdings" pitchFamily="2" charset="2"/>
              <a:buChar char="ü"/>
            </a:pPr>
            <a:endParaRPr lang="en-US" sz="1200" dirty="0"/>
          </a:p>
          <a:p>
            <a:pPr marL="171450" indent="-171450" fontAlgn="base">
              <a:buFont typeface="Wingdings" pitchFamily="2" charset="2"/>
              <a:buChar char="ü"/>
            </a:pPr>
            <a:r>
              <a:rPr lang="en-US" sz="1200" dirty="0"/>
              <a:t>At compile time, Java knows which method to invoke by checking the method signatures.  So, this is called </a:t>
            </a:r>
            <a:r>
              <a:rPr lang="en-US" sz="1200" b="1" dirty="0"/>
              <a:t>compile time polymorphism</a:t>
            </a:r>
            <a:r>
              <a:rPr lang="en-US" sz="1200" dirty="0"/>
              <a:t> or </a:t>
            </a:r>
            <a:r>
              <a:rPr lang="en-US" sz="1200" b="1" dirty="0"/>
              <a:t>static binding</a:t>
            </a:r>
            <a:r>
              <a:rPr lang="en-US" sz="1200" dirty="0"/>
              <a:t>.</a:t>
            </a:r>
            <a:endParaRPr lang="en-US" sz="1200" dirty="0"/>
          </a:p>
        </p:txBody>
      </p:sp>
    </p:spTree>
    <p:extLst>
      <p:ext uri="{BB962C8B-B14F-4D97-AF65-F5344CB8AC3E}">
        <p14:creationId xmlns:p14="http://schemas.microsoft.com/office/powerpoint/2010/main" val="1244582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57200"/>
            <a:ext cx="4314825" cy="4408490"/>
          </a:xfrm>
          <a:prstGeom prst="rect">
            <a:avLst/>
          </a:prstGeom>
          <a:ln w="3175"/>
        </p:spPr>
        <p:style>
          <a:lnRef idx="2">
            <a:schemeClr val="accent4"/>
          </a:lnRef>
          <a:fillRef idx="1">
            <a:schemeClr val="lt1"/>
          </a:fillRef>
          <a:effectRef idx="0">
            <a:schemeClr val="accent4"/>
          </a:effectRef>
          <a:fontRef idx="minor">
            <a:schemeClr val="dk1"/>
          </a:fontRef>
        </p:style>
      </p:pic>
      <p:sp>
        <p:nvSpPr>
          <p:cNvPr id="16" name="Flowchart: Terminator 15"/>
          <p:cNvSpPr/>
          <p:nvPr/>
        </p:nvSpPr>
        <p:spPr>
          <a:xfrm>
            <a:off x="58955" y="1295400"/>
            <a:ext cx="3370045" cy="3276599"/>
          </a:xfrm>
          <a:prstGeom prst="flowChartTermina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u="sng" dirty="0"/>
              <a:t>Static </a:t>
            </a:r>
            <a:r>
              <a:rPr lang="en-US" sz="1200" u="sng" dirty="0" smtClean="0"/>
              <a:t>Polymorphism Example</a:t>
            </a:r>
          </a:p>
          <a:p>
            <a:pPr marL="171450" indent="-171450" algn="ctr">
              <a:buFont typeface="Wingdings" pitchFamily="2" charset="2"/>
              <a:buChar char="ü"/>
            </a:pPr>
            <a:endParaRPr lang="en-US" sz="1200" dirty="0"/>
          </a:p>
          <a:p>
            <a:pPr marL="171450" indent="-171450" algn="ctr">
              <a:buFont typeface="Wingdings" pitchFamily="2" charset="2"/>
              <a:buChar char="ü"/>
            </a:pPr>
            <a:endParaRPr lang="en-US" sz="1200" dirty="0" smtClean="0"/>
          </a:p>
          <a:p>
            <a:pPr marL="171450" indent="-171450">
              <a:buFont typeface="Wingdings" pitchFamily="2" charset="2"/>
              <a:buChar char="ü"/>
            </a:pPr>
            <a:r>
              <a:rPr lang="en-US" sz="1200" dirty="0"/>
              <a:t>In </a:t>
            </a:r>
            <a:r>
              <a:rPr lang="en-US" sz="1200" dirty="0" smtClean="0"/>
              <a:t>this example</a:t>
            </a:r>
            <a:r>
              <a:rPr lang="en-US" sz="1200" dirty="0"/>
              <a:t>, there are four versions of </a:t>
            </a:r>
            <a:r>
              <a:rPr lang="en-US" sz="1200" dirty="0"/>
              <a:t>add</a:t>
            </a:r>
            <a:r>
              <a:rPr lang="en-US" sz="1200" dirty="0"/>
              <a:t> methods. The first method takes two parameters while the second one takes three. For the third and fourth methods there is a change of order of parameters.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a:t>
            </a:r>
            <a:r>
              <a:rPr lang="en-US" sz="1200" dirty="0"/>
              <a:t>compiler looks at the method signature and decides which method to invoke for a particular method call at compile time.</a:t>
            </a:r>
          </a:p>
        </p:txBody>
      </p:sp>
    </p:spTree>
    <p:extLst>
      <p:ext uri="{BB962C8B-B14F-4D97-AF65-F5344CB8AC3E}">
        <p14:creationId xmlns:p14="http://schemas.microsoft.com/office/powerpoint/2010/main" val="94352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sp>
        <p:nvSpPr>
          <p:cNvPr id="2" name="Flowchart: Terminator 1"/>
          <p:cNvSpPr/>
          <p:nvPr/>
        </p:nvSpPr>
        <p:spPr>
          <a:xfrm>
            <a:off x="3352800" y="609600"/>
            <a:ext cx="2019300" cy="465201"/>
          </a:xfrm>
          <a:prstGeom prst="flowChartTerminator">
            <a:avLst/>
          </a:prstGeom>
          <a:effectLst>
            <a:outerShdw blurRad="40000" dist="23000" dir="5400000" rotWithShape="0">
              <a:srgbClr val="000000">
                <a:alpha val="35000"/>
              </a:srgbClr>
            </a:outerShdw>
            <a:reflection blurRad="6350" stA="50000" endA="300" endPos="38500" dist="508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t>Dynamic Polymorphism</a:t>
            </a:r>
          </a:p>
        </p:txBody>
      </p:sp>
      <p:sp>
        <p:nvSpPr>
          <p:cNvPr id="5" name="Rectangle 4"/>
          <p:cNvSpPr/>
          <p:nvPr/>
        </p:nvSpPr>
        <p:spPr>
          <a:xfrm>
            <a:off x="460375" y="2133600"/>
            <a:ext cx="8302625"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fontAlgn="base">
              <a:buFont typeface="Wingdings" pitchFamily="2" charset="2"/>
              <a:buChar char="ü"/>
            </a:pPr>
            <a:r>
              <a:rPr lang="en-US" sz="1200" dirty="0"/>
              <a:t>Suppose a sub class overrides a particular method of the super class. Let’s say, in the program we create an object of the subclass and assign it to the super class reference. Now, if we call the overridden method on the super class reference then the sub class version of the method will be called.</a:t>
            </a:r>
            <a:endParaRPr lang="en-US" sz="1200" dirty="0"/>
          </a:p>
        </p:txBody>
      </p:sp>
    </p:spTree>
    <p:extLst>
      <p:ext uri="{BB962C8B-B14F-4D97-AF65-F5344CB8AC3E}">
        <p14:creationId xmlns:p14="http://schemas.microsoft.com/office/powerpoint/2010/main" val="3434564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810001" y="42902"/>
            <a:ext cx="1219199"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Polymorphism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776287"/>
            <a:ext cx="4105275" cy="4252913"/>
          </a:xfrm>
          <a:prstGeom prst="rect">
            <a:avLst/>
          </a:prstGeom>
          <a:ln/>
        </p:spPr>
        <p:style>
          <a:lnRef idx="1">
            <a:schemeClr val="accent3"/>
          </a:lnRef>
          <a:fillRef idx="2">
            <a:schemeClr val="accent3"/>
          </a:fillRef>
          <a:effectRef idx="1">
            <a:schemeClr val="accent3"/>
          </a:effectRef>
          <a:fontRef idx="minor">
            <a:schemeClr val="dk1"/>
          </a:fontRef>
        </p:style>
      </p:pic>
      <p:sp>
        <p:nvSpPr>
          <p:cNvPr id="9" name="Flowchart: Terminator 8"/>
          <p:cNvSpPr/>
          <p:nvPr/>
        </p:nvSpPr>
        <p:spPr>
          <a:xfrm>
            <a:off x="155575" y="1143000"/>
            <a:ext cx="3751046" cy="3662361"/>
          </a:xfrm>
          <a:prstGeom prst="flowChartTerminator">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u="sng" dirty="0" smtClean="0"/>
              <a:t>Dynamic Polymorphism Example</a:t>
            </a:r>
          </a:p>
          <a:p>
            <a:pPr marL="171450" indent="-171450" algn="ctr">
              <a:buFont typeface="Wingdings" pitchFamily="2" charset="2"/>
              <a:buChar char="ü"/>
            </a:pPr>
            <a:endParaRPr lang="en-US" sz="1200" u="sng" dirty="0"/>
          </a:p>
          <a:p>
            <a:pPr marL="171450" indent="-171450" algn="ctr">
              <a:buFont typeface="Wingdings" pitchFamily="2" charset="2"/>
              <a:buChar char="ü"/>
            </a:pPr>
            <a:endParaRPr lang="en-US" sz="1200" dirty="0" smtClean="0"/>
          </a:p>
          <a:p>
            <a:pPr marL="228600" indent="-228600">
              <a:buFont typeface="Wingdings" pitchFamily="2" charset="2"/>
              <a:buChar char="ü"/>
            </a:pPr>
            <a:r>
              <a:rPr lang="en-US" sz="1200" dirty="0"/>
              <a:t>It should be noted that in the first call to move(), the reference type is Vehicle and the object being referenced is </a:t>
            </a:r>
            <a:r>
              <a:rPr lang="en-US" sz="1200" dirty="0" smtClean="0"/>
              <a:t>Car. </a:t>
            </a:r>
            <a:r>
              <a:rPr lang="en-US" sz="1200" dirty="0"/>
              <a:t>So, when a call to move() is made, Java waits until runtime to determine which object is actually being pointed to by the reference.  In this case, the object is of the </a:t>
            </a:r>
            <a:r>
              <a:rPr lang="en-US" sz="1200" dirty="0" smtClean="0"/>
              <a:t>class Car. </a:t>
            </a:r>
            <a:r>
              <a:rPr lang="en-US" sz="1200" dirty="0"/>
              <a:t>So, the move() method of </a:t>
            </a:r>
            <a:r>
              <a:rPr lang="en-US" sz="1200" dirty="0" smtClean="0"/>
              <a:t>Car class </a:t>
            </a:r>
            <a:r>
              <a:rPr lang="en-US" sz="1200" dirty="0"/>
              <a:t>will be called. In the second call to move(), the object is of the class Vehicle. So, the move() method of Vehicle will be called</a:t>
            </a:r>
            <a:r>
              <a:rPr lang="en-US" sz="1200" dirty="0" smtClean="0"/>
              <a:t>.</a:t>
            </a:r>
          </a:p>
          <a:p>
            <a:pPr marL="228600" indent="-228600">
              <a:buFont typeface="Wingdings" pitchFamily="2" charset="2"/>
              <a:buChar char="ü"/>
            </a:pPr>
            <a:endParaRPr lang="en-US" sz="1200" dirty="0"/>
          </a:p>
          <a:p>
            <a:pPr marL="228600" indent="-228600">
              <a:buFont typeface="Wingdings" pitchFamily="2" charset="2"/>
              <a:buChar char="ü"/>
            </a:pPr>
            <a:r>
              <a:rPr lang="en-US" sz="1200" dirty="0"/>
              <a:t>As the method to call is determined at runtime, this is called </a:t>
            </a:r>
            <a:r>
              <a:rPr lang="en-US" sz="1200" b="1" dirty="0"/>
              <a:t>dynamic binding</a:t>
            </a:r>
            <a:r>
              <a:rPr lang="en-US" sz="1200" dirty="0"/>
              <a:t> or </a:t>
            </a:r>
            <a:r>
              <a:rPr lang="en-US" sz="1200" b="1" dirty="0"/>
              <a:t>late binding</a:t>
            </a:r>
            <a:r>
              <a:rPr lang="en-US" sz="1200" dirty="0"/>
              <a:t>.</a:t>
            </a:r>
          </a:p>
        </p:txBody>
      </p:sp>
    </p:spTree>
    <p:extLst>
      <p:ext uri="{BB962C8B-B14F-4D97-AF65-F5344CB8AC3E}">
        <p14:creationId xmlns:p14="http://schemas.microsoft.com/office/powerpoint/2010/main" val="428345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72708</TotalTime>
  <Words>254</Words>
  <Application>Microsoft Office PowerPoint</Application>
  <PresentationFormat>Custom</PresentationFormat>
  <Paragraphs>43</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6234</cp:revision>
  <dcterms:created xsi:type="dcterms:W3CDTF">2006-08-16T00:00:00Z</dcterms:created>
  <dcterms:modified xsi:type="dcterms:W3CDTF">2015-12-23T09:40:15Z</dcterms:modified>
</cp:coreProperties>
</file>