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06" r:id="rId2"/>
    <p:sldId id="405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330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75019" y="591754"/>
            <a:ext cx="5960845" cy="1846646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3799" y="35738"/>
            <a:ext cx="12954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Instance</a:t>
            </a:r>
            <a:r>
              <a:rPr lang="en-US" sz="1200" dirty="0" smtClean="0"/>
              <a:t> </a:t>
            </a:r>
            <a:r>
              <a:rPr lang="en-US" sz="1200" dirty="0" smtClean="0"/>
              <a:t>Methods</a:t>
            </a:r>
            <a:endParaRPr lang="en-US" sz="1200" dirty="0"/>
          </a:p>
        </p:txBody>
      </p:sp>
      <p:sp>
        <p:nvSpPr>
          <p:cNvPr id="2" name="Oval 1"/>
          <p:cNvSpPr/>
          <p:nvPr/>
        </p:nvSpPr>
        <p:spPr>
          <a:xfrm>
            <a:off x="251505" y="1285875"/>
            <a:ext cx="18288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Instance methods</a:t>
            </a:r>
            <a:endParaRPr lang="en-US" sz="1200" dirty="0"/>
          </a:p>
        </p:txBody>
      </p:sp>
      <p:sp>
        <p:nvSpPr>
          <p:cNvPr id="18" name="Oval 17"/>
          <p:cNvSpPr/>
          <p:nvPr/>
        </p:nvSpPr>
        <p:spPr>
          <a:xfrm>
            <a:off x="3597464" y="1752600"/>
            <a:ext cx="20574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Instance variables 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3587938" y="762000"/>
            <a:ext cx="2066925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Instance methods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2" idx="6"/>
            <a:endCxn id="19" idx="2"/>
          </p:cNvCxnSpPr>
          <p:nvPr/>
        </p:nvCxnSpPr>
        <p:spPr>
          <a:xfrm flipV="1">
            <a:off x="2080305" y="1028700"/>
            <a:ext cx="1507633" cy="523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" idx="6"/>
            <a:endCxn id="18" idx="2"/>
          </p:cNvCxnSpPr>
          <p:nvPr/>
        </p:nvCxnSpPr>
        <p:spPr>
          <a:xfrm>
            <a:off x="2080305" y="1552575"/>
            <a:ext cx="1517159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94069" y="2971800"/>
            <a:ext cx="5960845" cy="1846646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70555" y="3665921"/>
            <a:ext cx="18288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Instance methods</a:t>
            </a:r>
            <a:endParaRPr lang="en-US" sz="1200" dirty="0"/>
          </a:p>
        </p:txBody>
      </p:sp>
      <p:sp>
        <p:nvSpPr>
          <p:cNvPr id="26" name="Oval 25"/>
          <p:cNvSpPr/>
          <p:nvPr/>
        </p:nvSpPr>
        <p:spPr>
          <a:xfrm>
            <a:off x="3616514" y="4132646"/>
            <a:ext cx="18288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class variables</a:t>
            </a:r>
            <a:endParaRPr lang="en-US" sz="1200" dirty="0"/>
          </a:p>
        </p:txBody>
      </p:sp>
      <p:sp>
        <p:nvSpPr>
          <p:cNvPr id="27" name="Oval 26"/>
          <p:cNvSpPr/>
          <p:nvPr/>
        </p:nvSpPr>
        <p:spPr>
          <a:xfrm>
            <a:off x="3606989" y="3142046"/>
            <a:ext cx="18288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 class methods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25" idx="6"/>
            <a:endCxn id="27" idx="2"/>
          </p:cNvCxnSpPr>
          <p:nvPr/>
        </p:nvCxnSpPr>
        <p:spPr>
          <a:xfrm flipV="1">
            <a:off x="2099355" y="3408746"/>
            <a:ext cx="1507634" cy="523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6"/>
            <a:endCxn id="26" idx="2"/>
          </p:cNvCxnSpPr>
          <p:nvPr/>
        </p:nvCxnSpPr>
        <p:spPr>
          <a:xfrm>
            <a:off x="2099355" y="3932621"/>
            <a:ext cx="1517159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739" y="761999"/>
            <a:ext cx="515962" cy="45720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739" y="1865347"/>
            <a:ext cx="529235" cy="38255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739" y="3110297"/>
            <a:ext cx="571500" cy="47110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389" y="4165983"/>
            <a:ext cx="571500" cy="492124"/>
          </a:xfrm>
          <a:prstGeom prst="rect">
            <a:avLst/>
          </a:prstGeom>
        </p:spPr>
      </p:pic>
      <p:sp>
        <p:nvSpPr>
          <p:cNvPr id="37" name="Rounded Rectangular Callout 36"/>
          <p:cNvSpPr/>
          <p:nvPr/>
        </p:nvSpPr>
        <p:spPr>
          <a:xfrm>
            <a:off x="6858000" y="591754"/>
            <a:ext cx="1962150" cy="779846"/>
          </a:xfrm>
          <a:prstGeom prst="wedgeRoundRectCallout">
            <a:avLst>
              <a:gd name="adj1" fmla="val -92809"/>
              <a:gd name="adj2" fmla="val 61894"/>
              <a:gd name="adj3" fmla="val 16667"/>
            </a:avLst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Instance methods can access instance variables and instance methods directly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38" name="Rounded Rectangular Callout 37"/>
          <p:cNvSpPr/>
          <p:nvPr/>
        </p:nvSpPr>
        <p:spPr>
          <a:xfrm>
            <a:off x="6858000" y="3115277"/>
            <a:ext cx="1962150" cy="779846"/>
          </a:xfrm>
          <a:prstGeom prst="wedgeRoundRectCallout">
            <a:avLst>
              <a:gd name="adj1" fmla="val -92809"/>
              <a:gd name="adj2" fmla="val 61894"/>
              <a:gd name="adj3" fmla="val 16667"/>
            </a:avLst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Instance methods can access class variables and class methods directly.</a:t>
            </a:r>
          </a:p>
        </p:txBody>
      </p:sp>
    </p:spTree>
    <p:extLst>
      <p:ext uri="{BB962C8B-B14F-4D97-AF65-F5344CB8AC3E}">
        <p14:creationId xmlns:p14="http://schemas.microsoft.com/office/powerpoint/2010/main" val="264768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75019" y="591754"/>
            <a:ext cx="5960845" cy="1846646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3799" y="35738"/>
            <a:ext cx="12954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Class Methods</a:t>
            </a:r>
            <a:endParaRPr lang="en-US" sz="1200" dirty="0"/>
          </a:p>
        </p:txBody>
      </p:sp>
      <p:sp>
        <p:nvSpPr>
          <p:cNvPr id="2" name="Oval 1"/>
          <p:cNvSpPr/>
          <p:nvPr/>
        </p:nvSpPr>
        <p:spPr>
          <a:xfrm>
            <a:off x="251505" y="1285875"/>
            <a:ext cx="18288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Class </a:t>
            </a:r>
            <a:r>
              <a:rPr lang="en-US" sz="1200" dirty="0" smtClean="0"/>
              <a:t>methods</a:t>
            </a:r>
            <a:endParaRPr lang="en-US" sz="1200" dirty="0"/>
          </a:p>
        </p:txBody>
      </p:sp>
      <p:sp>
        <p:nvSpPr>
          <p:cNvPr id="18" name="Oval 17"/>
          <p:cNvSpPr/>
          <p:nvPr/>
        </p:nvSpPr>
        <p:spPr>
          <a:xfrm>
            <a:off x="3597464" y="1752600"/>
            <a:ext cx="20574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Class </a:t>
            </a:r>
            <a:r>
              <a:rPr lang="en-US" sz="1200" dirty="0"/>
              <a:t>variables 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3587938" y="762000"/>
            <a:ext cx="2066925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r>
              <a:rPr lang="en-US" sz="1200" dirty="0" smtClean="0"/>
              <a:t>lass methods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2" idx="6"/>
            <a:endCxn id="19" idx="2"/>
          </p:cNvCxnSpPr>
          <p:nvPr/>
        </p:nvCxnSpPr>
        <p:spPr>
          <a:xfrm flipV="1">
            <a:off x="2080305" y="1028700"/>
            <a:ext cx="1507633" cy="523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" idx="6"/>
            <a:endCxn id="18" idx="2"/>
          </p:cNvCxnSpPr>
          <p:nvPr/>
        </p:nvCxnSpPr>
        <p:spPr>
          <a:xfrm>
            <a:off x="2080305" y="1552575"/>
            <a:ext cx="1517159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94069" y="2971800"/>
            <a:ext cx="5960845" cy="1846646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70555" y="3665921"/>
            <a:ext cx="18288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Class methods </a:t>
            </a:r>
            <a:endParaRPr lang="en-US" sz="1200" dirty="0"/>
          </a:p>
        </p:txBody>
      </p:sp>
      <p:sp>
        <p:nvSpPr>
          <p:cNvPr id="26" name="Oval 25"/>
          <p:cNvSpPr/>
          <p:nvPr/>
        </p:nvSpPr>
        <p:spPr>
          <a:xfrm>
            <a:off x="3616514" y="4132646"/>
            <a:ext cx="18288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instance </a:t>
            </a:r>
            <a:r>
              <a:rPr lang="en-US" sz="1200" dirty="0" smtClean="0"/>
              <a:t>variables</a:t>
            </a:r>
            <a:endParaRPr lang="en-US" sz="1200" dirty="0"/>
          </a:p>
        </p:txBody>
      </p:sp>
      <p:sp>
        <p:nvSpPr>
          <p:cNvPr id="27" name="Oval 26"/>
          <p:cNvSpPr/>
          <p:nvPr/>
        </p:nvSpPr>
        <p:spPr>
          <a:xfrm>
            <a:off x="3606988" y="3142046"/>
            <a:ext cx="1879411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 </a:t>
            </a:r>
            <a:r>
              <a:rPr lang="en-US" sz="1200" dirty="0" smtClean="0"/>
              <a:t>instance methods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25" idx="6"/>
            <a:endCxn id="27" idx="2"/>
          </p:cNvCxnSpPr>
          <p:nvPr/>
        </p:nvCxnSpPr>
        <p:spPr>
          <a:xfrm flipV="1">
            <a:off x="2099355" y="3408746"/>
            <a:ext cx="1507633" cy="523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6"/>
            <a:endCxn id="26" idx="2"/>
          </p:cNvCxnSpPr>
          <p:nvPr/>
        </p:nvCxnSpPr>
        <p:spPr>
          <a:xfrm>
            <a:off x="2099355" y="3932621"/>
            <a:ext cx="1517159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739" y="761999"/>
            <a:ext cx="515962" cy="45720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739" y="1865347"/>
            <a:ext cx="529235" cy="382553"/>
          </a:xfrm>
          <a:prstGeom prst="rect">
            <a:avLst/>
          </a:prstGeom>
        </p:spPr>
      </p:pic>
      <p:sp>
        <p:nvSpPr>
          <p:cNvPr id="37" name="Rounded Rectangular Callout 36"/>
          <p:cNvSpPr/>
          <p:nvPr/>
        </p:nvSpPr>
        <p:spPr>
          <a:xfrm>
            <a:off x="6858000" y="591754"/>
            <a:ext cx="1962150" cy="779846"/>
          </a:xfrm>
          <a:prstGeom prst="wedgeRoundRectCallout">
            <a:avLst>
              <a:gd name="adj1" fmla="val -92809"/>
              <a:gd name="adj2" fmla="val 61894"/>
              <a:gd name="adj3" fmla="val 16667"/>
            </a:avLst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Class methods can access class variables and class methods directly.</a:t>
            </a:r>
          </a:p>
        </p:txBody>
      </p:sp>
      <p:sp>
        <p:nvSpPr>
          <p:cNvPr id="38" name="Rounded Rectangular Callout 37"/>
          <p:cNvSpPr/>
          <p:nvPr/>
        </p:nvSpPr>
        <p:spPr>
          <a:xfrm>
            <a:off x="6858000" y="2667000"/>
            <a:ext cx="2133600" cy="1228123"/>
          </a:xfrm>
          <a:prstGeom prst="wedgeRoundRectCallout">
            <a:avLst>
              <a:gd name="adj1" fmla="val -92809"/>
              <a:gd name="adj2" fmla="val 61894"/>
              <a:gd name="adj3" fmla="val 16667"/>
            </a:avLst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00" dirty="0" smtClean="0"/>
          </a:p>
          <a:p>
            <a:endParaRPr lang="en-US" sz="1000" dirty="0"/>
          </a:p>
          <a:p>
            <a:r>
              <a:rPr lang="en-US" sz="1000" dirty="0" smtClean="0"/>
              <a:t>Class </a:t>
            </a:r>
            <a:r>
              <a:rPr lang="en-US" sz="1000" dirty="0"/>
              <a:t>methods </a:t>
            </a:r>
            <a:r>
              <a:rPr lang="en-US" sz="1000" b="1" i="1" dirty="0"/>
              <a:t>cannot</a:t>
            </a:r>
            <a:r>
              <a:rPr lang="en-US" sz="1000" dirty="0"/>
              <a:t> access instance variables or instance methods directly—they must use an object </a:t>
            </a:r>
            <a:r>
              <a:rPr lang="en-US" sz="1000" dirty="0" smtClean="0"/>
              <a:t>reference.</a:t>
            </a:r>
            <a:r>
              <a:rPr lang="en-US" sz="1000" dirty="0"/>
              <a:t>  Also, class methods cannot use the </a:t>
            </a:r>
            <a:r>
              <a:rPr lang="en-US" sz="1000" b="1" dirty="0"/>
              <a:t>this</a:t>
            </a:r>
            <a:r>
              <a:rPr lang="en-US" sz="1000" dirty="0"/>
              <a:t> keyword as there is no instance for </a:t>
            </a:r>
            <a:r>
              <a:rPr lang="en-US" sz="1000" dirty="0"/>
              <a:t>this</a:t>
            </a:r>
            <a:r>
              <a:rPr lang="en-US" sz="1000" dirty="0"/>
              <a:t> to refer to.</a:t>
            </a:r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556" y="3214687"/>
            <a:ext cx="455616" cy="38811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505" y="4179066"/>
            <a:ext cx="455616" cy="38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2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72180</TotalTime>
  <Words>60</Words>
  <Application>Microsoft Office PowerPoint</Application>
  <PresentationFormat>Custom</PresentationFormat>
  <Paragraphs>22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6001</cp:revision>
  <dcterms:created xsi:type="dcterms:W3CDTF">2006-08-16T00:00:00Z</dcterms:created>
  <dcterms:modified xsi:type="dcterms:W3CDTF">2015-11-23T16:02:32Z</dcterms:modified>
</cp:coreProperties>
</file>