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10" r:id="rId2"/>
    <p:sldId id="411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1/29/2016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657600" y="26216"/>
            <a:ext cx="2362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f</a:t>
            </a:r>
            <a:r>
              <a:rPr lang="en-US" sz="1200" dirty="0" smtClean="0"/>
              <a:t>ormat and printf methods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857500" y="2057400"/>
            <a:ext cx="4495800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public PrintStream format(String format, Object... args)</a:t>
            </a:r>
          </a:p>
        </p:txBody>
      </p:sp>
      <p:sp>
        <p:nvSpPr>
          <p:cNvPr id="32" name="Folded Corner 31"/>
          <p:cNvSpPr/>
          <p:nvPr/>
        </p:nvSpPr>
        <p:spPr>
          <a:xfrm>
            <a:off x="1447800" y="1143000"/>
            <a:ext cx="4914900" cy="6096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1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 smtClean="0"/>
              <a:t>We can use  format and printf methods instead of print</a:t>
            </a:r>
            <a:r>
              <a:rPr lang="en-US" sz="1100" dirty="0"/>
              <a:t> and </a:t>
            </a:r>
            <a:r>
              <a:rPr lang="en-US" sz="1100" dirty="0" smtClean="0"/>
              <a:t>println methods.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format</a:t>
            </a:r>
            <a:r>
              <a:rPr lang="en-US" sz="1100" dirty="0"/>
              <a:t> and </a:t>
            </a:r>
            <a:r>
              <a:rPr lang="en-US" sz="1100" dirty="0"/>
              <a:t>printf</a:t>
            </a:r>
            <a:r>
              <a:rPr lang="en-US" sz="1100" dirty="0"/>
              <a:t>, are equivalent to one another.</a:t>
            </a:r>
            <a:endParaRPr lang="en-US" sz="1100" dirty="0"/>
          </a:p>
        </p:txBody>
      </p:sp>
      <p:sp>
        <p:nvSpPr>
          <p:cNvPr id="35" name="Rounded Rectangular Callout 34"/>
          <p:cNvSpPr/>
          <p:nvPr/>
        </p:nvSpPr>
        <p:spPr>
          <a:xfrm>
            <a:off x="1676400" y="3048000"/>
            <a:ext cx="2971800" cy="1447800"/>
          </a:xfrm>
          <a:prstGeom prst="wedgeRoundRectCallout">
            <a:avLst>
              <a:gd name="adj1" fmla="val 82272"/>
              <a:gd name="adj2" fmla="val -97657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The first parameter, </a:t>
            </a:r>
            <a:r>
              <a:rPr lang="en-US" sz="1200" dirty="0"/>
              <a:t>format</a:t>
            </a:r>
            <a:r>
              <a:rPr lang="en-US" sz="1200" dirty="0"/>
              <a:t>, is a format string specifying how the objects in the second parameter, </a:t>
            </a:r>
            <a:r>
              <a:rPr lang="en-US" sz="1200" dirty="0"/>
              <a:t>args</a:t>
            </a:r>
            <a:r>
              <a:rPr lang="en-US" sz="1200" dirty="0"/>
              <a:t>, are to be </a:t>
            </a:r>
            <a:r>
              <a:rPr lang="en-US" sz="1200" dirty="0" smtClean="0"/>
              <a:t>formatted.</a:t>
            </a:r>
            <a:r>
              <a:rPr lang="en-US" sz="1200" dirty="0"/>
              <a:t> The format string contains plain text as well as </a:t>
            </a:r>
            <a:r>
              <a:rPr lang="en-US" sz="1200" i="1" dirty="0"/>
              <a:t>format specifiers</a:t>
            </a:r>
            <a:r>
              <a:rPr lang="en-US" sz="1200" dirty="0"/>
              <a:t>, which are special characters that format the arguments of </a:t>
            </a:r>
            <a:r>
              <a:rPr lang="en-US" sz="1200" dirty="0"/>
              <a:t>Object... args</a:t>
            </a:r>
            <a:r>
              <a:rPr lang="en-US" sz="1200" dirty="0"/>
              <a:t>. </a:t>
            </a:r>
            <a:endParaRPr lang="en-US" sz="1200" dirty="0"/>
          </a:p>
        </p:txBody>
      </p:sp>
      <p:sp>
        <p:nvSpPr>
          <p:cNvPr id="36" name="Rounded Rectangular Callout 35"/>
          <p:cNvSpPr/>
          <p:nvPr/>
        </p:nvSpPr>
        <p:spPr>
          <a:xfrm>
            <a:off x="5105400" y="3048000"/>
            <a:ext cx="2971800" cy="609600"/>
          </a:xfrm>
          <a:prstGeom prst="wedgeRoundRectCallout">
            <a:avLst>
              <a:gd name="adj1" fmla="val -4266"/>
              <a:gd name="adj2" fmla="val -163529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The notation </a:t>
            </a:r>
            <a:r>
              <a:rPr lang="en-US" sz="1200" dirty="0"/>
              <a:t>Object... args</a:t>
            </a:r>
            <a:r>
              <a:rPr lang="en-US" sz="1200" dirty="0"/>
              <a:t> is called </a:t>
            </a:r>
            <a:r>
              <a:rPr lang="en-US" sz="1200" i="1" dirty="0"/>
              <a:t>varargs</a:t>
            </a:r>
            <a:r>
              <a:rPr lang="en-US" sz="1200" dirty="0"/>
              <a:t>, which means that the number of arguments may vary.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1612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5" grpId="0" animBg="1"/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964205" y="1371600"/>
            <a:ext cx="4495800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System.</a:t>
            </a:r>
            <a:r>
              <a:rPr lang="en-US" sz="1200" b="1" i="1" dirty="0"/>
              <a:t>out.format("%s, %s", "Hello", "world");</a:t>
            </a:r>
            <a:endParaRPr lang="en-US" sz="1200" dirty="0"/>
          </a:p>
        </p:txBody>
      </p:sp>
      <p:sp>
        <p:nvSpPr>
          <p:cNvPr id="16" name="Rounded Rectangular Callout 15"/>
          <p:cNvSpPr/>
          <p:nvPr/>
        </p:nvSpPr>
        <p:spPr>
          <a:xfrm>
            <a:off x="5734050" y="2247900"/>
            <a:ext cx="914400" cy="228600"/>
          </a:xfrm>
          <a:prstGeom prst="wedgeRoundRectCallout">
            <a:avLst>
              <a:gd name="adj1" fmla="val 11459"/>
              <a:gd name="adj2" fmla="val -286505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format</a:t>
            </a:r>
            <a:endParaRPr lang="en-US" sz="1200" dirty="0"/>
          </a:p>
        </p:txBody>
      </p:sp>
      <p:sp>
        <p:nvSpPr>
          <p:cNvPr id="24" name="Rounded Rectangular Callout 23"/>
          <p:cNvSpPr/>
          <p:nvPr/>
        </p:nvSpPr>
        <p:spPr>
          <a:xfrm>
            <a:off x="6800850" y="2343150"/>
            <a:ext cx="914400" cy="228600"/>
          </a:xfrm>
          <a:prstGeom prst="wedgeRoundRectCallout">
            <a:avLst>
              <a:gd name="adj1" fmla="val -47916"/>
              <a:gd name="adj2" fmla="val -336505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argument1</a:t>
            </a:r>
            <a:endParaRPr lang="en-US" sz="1200" dirty="0"/>
          </a:p>
        </p:txBody>
      </p:sp>
      <p:sp>
        <p:nvSpPr>
          <p:cNvPr id="25" name="Rounded Rectangular Callout 24"/>
          <p:cNvSpPr/>
          <p:nvPr/>
        </p:nvSpPr>
        <p:spPr>
          <a:xfrm>
            <a:off x="7867650" y="2343150"/>
            <a:ext cx="914400" cy="228600"/>
          </a:xfrm>
          <a:prstGeom prst="wedgeRoundRectCallout">
            <a:avLst>
              <a:gd name="adj1" fmla="val -93749"/>
              <a:gd name="adj2" fmla="val -340671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argument2</a:t>
            </a:r>
            <a:endParaRPr lang="en-US" sz="1200" dirty="0"/>
          </a:p>
        </p:txBody>
      </p:sp>
      <p:sp>
        <p:nvSpPr>
          <p:cNvPr id="26" name="Rounded Rectangle 25"/>
          <p:cNvSpPr/>
          <p:nvPr/>
        </p:nvSpPr>
        <p:spPr>
          <a:xfrm>
            <a:off x="174625" y="2857500"/>
            <a:ext cx="7551520" cy="990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System.</a:t>
            </a:r>
            <a:r>
              <a:rPr lang="en-US" sz="1200" b="1" i="1" dirty="0" smtClean="0"/>
              <a:t>out.</a:t>
            </a:r>
            <a:r>
              <a:rPr lang="en-US" sz="1200" dirty="0" smtClean="0"/>
              <a:t>format</a:t>
            </a:r>
            <a:r>
              <a:rPr lang="en-US" sz="1200" dirty="0"/>
              <a:t>("The value of the float variable is </a:t>
            </a:r>
            <a:r>
              <a:rPr lang="en-US" sz="1200" dirty="0" smtClean="0"/>
              <a:t>"+ </a:t>
            </a:r>
            <a:r>
              <a:rPr lang="en-US" sz="1200" dirty="0">
                <a:solidFill>
                  <a:srgbClr val="FF0000"/>
                </a:solidFill>
              </a:rPr>
              <a:t>"%f</a:t>
            </a:r>
            <a:r>
              <a:rPr lang="en-US" sz="1200" dirty="0"/>
              <a:t>, while the value of the integer variable is </a:t>
            </a:r>
            <a:r>
              <a:rPr lang="en-US" sz="1200" dirty="0">
                <a:solidFill>
                  <a:srgbClr val="FF0000"/>
                </a:solidFill>
              </a:rPr>
              <a:t>%d</a:t>
            </a:r>
            <a:r>
              <a:rPr lang="en-US" sz="1200" dirty="0"/>
              <a:t>, "</a:t>
            </a:r>
          </a:p>
          <a:p>
            <a:r>
              <a:rPr lang="en-US" sz="1200" dirty="0" smtClean="0"/>
              <a:t>		+ </a:t>
            </a:r>
            <a:r>
              <a:rPr lang="en-US" sz="1200" dirty="0"/>
              <a:t>"and the string is </a:t>
            </a:r>
            <a:r>
              <a:rPr lang="en-US" sz="1200" dirty="0">
                <a:solidFill>
                  <a:srgbClr val="FF0000"/>
                </a:solidFill>
              </a:rPr>
              <a:t>%s</a:t>
            </a:r>
            <a:r>
              <a:rPr lang="en-US" sz="1200" dirty="0"/>
              <a:t>", floatVar, </a:t>
            </a:r>
            <a:r>
              <a:rPr lang="en-US" sz="1200" dirty="0" smtClean="0"/>
              <a:t>intVar,stringVar</a:t>
            </a:r>
            <a:r>
              <a:rPr lang="en-US" sz="1200" dirty="0"/>
              <a:t>);</a:t>
            </a:r>
            <a:endParaRPr lang="en-US" sz="1200" dirty="0"/>
          </a:p>
        </p:txBody>
      </p:sp>
      <p:sp>
        <p:nvSpPr>
          <p:cNvPr id="27" name="Rounded Rectangular Callout 26"/>
          <p:cNvSpPr/>
          <p:nvPr/>
        </p:nvSpPr>
        <p:spPr>
          <a:xfrm>
            <a:off x="1944470" y="4076700"/>
            <a:ext cx="914400" cy="228600"/>
          </a:xfrm>
          <a:prstGeom prst="wedgeRoundRectCallout">
            <a:avLst>
              <a:gd name="adj1" fmla="val 11459"/>
              <a:gd name="adj2" fmla="val -286505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format</a:t>
            </a:r>
            <a:endParaRPr lang="en-US" sz="1200" dirty="0"/>
          </a:p>
        </p:txBody>
      </p:sp>
      <p:sp>
        <p:nvSpPr>
          <p:cNvPr id="28" name="Rounded Rectangular Callout 27"/>
          <p:cNvSpPr/>
          <p:nvPr/>
        </p:nvSpPr>
        <p:spPr>
          <a:xfrm>
            <a:off x="3746500" y="4191000"/>
            <a:ext cx="914400" cy="228600"/>
          </a:xfrm>
          <a:prstGeom prst="wedgeRoundRectCallout">
            <a:avLst>
              <a:gd name="adj1" fmla="val -47916"/>
              <a:gd name="adj2" fmla="val -336505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argument1</a:t>
            </a:r>
            <a:endParaRPr lang="en-US" sz="1200" dirty="0"/>
          </a:p>
        </p:txBody>
      </p:sp>
      <p:sp>
        <p:nvSpPr>
          <p:cNvPr id="29" name="Rounded Rectangular Callout 28"/>
          <p:cNvSpPr/>
          <p:nvPr/>
        </p:nvSpPr>
        <p:spPr>
          <a:xfrm>
            <a:off x="4830545" y="4191000"/>
            <a:ext cx="914400" cy="228600"/>
          </a:xfrm>
          <a:prstGeom prst="wedgeRoundRectCallout">
            <a:avLst>
              <a:gd name="adj1" fmla="val -93749"/>
              <a:gd name="adj2" fmla="val -340671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argument2</a:t>
            </a:r>
            <a:endParaRPr lang="en-US" sz="1200" dirty="0"/>
          </a:p>
        </p:txBody>
      </p:sp>
      <p:sp>
        <p:nvSpPr>
          <p:cNvPr id="30" name="Rounded Rectangular Callout 29"/>
          <p:cNvSpPr/>
          <p:nvPr/>
        </p:nvSpPr>
        <p:spPr>
          <a:xfrm>
            <a:off x="5897345" y="4191000"/>
            <a:ext cx="914400" cy="228600"/>
          </a:xfrm>
          <a:prstGeom prst="wedgeRoundRectCallout">
            <a:avLst>
              <a:gd name="adj1" fmla="val -153124"/>
              <a:gd name="adj2" fmla="val -361504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argument3</a:t>
            </a:r>
            <a:endParaRPr lang="en-US" sz="1200" dirty="0"/>
          </a:p>
        </p:txBody>
      </p:sp>
      <p:sp>
        <p:nvSpPr>
          <p:cNvPr id="20" name="Folded Corner 19"/>
          <p:cNvSpPr/>
          <p:nvPr/>
        </p:nvSpPr>
        <p:spPr>
          <a:xfrm>
            <a:off x="318870" y="666750"/>
            <a:ext cx="3262530" cy="16764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1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 smtClean="0"/>
              <a:t>%f,%d,%s are Format specifiers.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1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 smtClean="0"/>
              <a:t>f,d,s are called </a:t>
            </a:r>
            <a:r>
              <a:rPr lang="en-US" sz="1100" i="1" dirty="0" smtClean="0"/>
              <a:t>converter.</a:t>
            </a:r>
            <a:r>
              <a:rPr lang="en-US" sz="1100" dirty="0"/>
              <a:t>  The converter is a character indicating the type of argument to be formatted</a:t>
            </a:r>
            <a:r>
              <a:rPr lang="en-US" sz="11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In between the percent sign (%) and the converter you can have optional flags and specifiers.</a:t>
            </a:r>
            <a:endParaRPr lang="en-US" sz="1100" dirty="0"/>
          </a:p>
        </p:txBody>
      </p:sp>
      <p:sp>
        <p:nvSpPr>
          <p:cNvPr id="21" name="Rectangle 20"/>
          <p:cNvSpPr/>
          <p:nvPr/>
        </p:nvSpPr>
        <p:spPr>
          <a:xfrm>
            <a:off x="3657600" y="26216"/>
            <a:ext cx="2362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f</a:t>
            </a:r>
            <a:r>
              <a:rPr lang="en-US" sz="1200" dirty="0" smtClean="0"/>
              <a:t>ormat and printf methods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1531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2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73260</TotalTime>
  <Words>95</Words>
  <Application>Microsoft Office PowerPoint</Application>
  <PresentationFormat>Custom</PresentationFormat>
  <Paragraphs>27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6499</cp:revision>
  <dcterms:created xsi:type="dcterms:W3CDTF">2006-08-16T00:00:00Z</dcterms:created>
  <dcterms:modified xsi:type="dcterms:W3CDTF">2016-01-29T09:26:50Z</dcterms:modified>
</cp:coreProperties>
</file>