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18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399" y="35738"/>
            <a:ext cx="14478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Evolving Interfaces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78779" y="1124465"/>
            <a:ext cx="2799986" cy="1200329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public </a:t>
            </a:r>
            <a:r>
              <a:rPr lang="en-US" sz="1200" b="1" dirty="0">
                <a:solidFill>
                  <a:srgbClr val="FF0000"/>
                </a:solidFill>
              </a:rPr>
              <a:t>interface</a:t>
            </a:r>
            <a:r>
              <a:rPr lang="en-US" sz="1200" b="1" dirty="0"/>
              <a:t> </a:t>
            </a:r>
            <a:r>
              <a:rPr lang="en-US" sz="1200" b="1" dirty="0" smtClean="0"/>
              <a:t>DoIt</a:t>
            </a:r>
            <a:endParaRPr lang="en-US" sz="1200" b="1" dirty="0"/>
          </a:p>
          <a:p>
            <a:r>
              <a:rPr lang="en-US" sz="1200" b="1" dirty="0"/>
              <a:t>{</a:t>
            </a:r>
          </a:p>
          <a:p>
            <a:r>
              <a:rPr lang="en-US" sz="1200" b="1" dirty="0" smtClean="0"/>
              <a:t>    </a:t>
            </a:r>
            <a:r>
              <a:rPr lang="en-US" sz="1200" b="1" dirty="0"/>
              <a:t>void sayHi</a:t>
            </a:r>
            <a:r>
              <a:rPr lang="en-US" sz="1200" b="1" dirty="0" smtClean="0"/>
              <a:t>();</a:t>
            </a:r>
          </a:p>
          <a:p>
            <a:endParaRPr lang="en-US" sz="1200" b="1" dirty="0" smtClean="0"/>
          </a:p>
          <a:p>
            <a:r>
              <a:rPr lang="en-US" sz="1200" b="1" dirty="0" smtClean="0">
                <a:solidFill>
                  <a:srgbClr val="002060"/>
                </a:solidFill>
              </a:rPr>
              <a:t>     void  sayBye(); </a:t>
            </a:r>
          </a:p>
          <a:p>
            <a:r>
              <a:rPr lang="en-US" sz="1200" b="1" dirty="0" smtClean="0"/>
              <a:t>}</a:t>
            </a:r>
            <a:endParaRPr lang="en-US" sz="1200" b="1" dirty="0"/>
          </a:p>
        </p:txBody>
      </p:sp>
      <p:sp>
        <p:nvSpPr>
          <p:cNvPr id="19" name="Rectangle 18"/>
          <p:cNvSpPr/>
          <p:nvPr/>
        </p:nvSpPr>
        <p:spPr>
          <a:xfrm>
            <a:off x="1013845" y="3247932"/>
            <a:ext cx="3593609" cy="132343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/>
              <a:t>public class MyClass </a:t>
            </a:r>
            <a:r>
              <a:rPr lang="en-US" sz="1000" b="1" dirty="0">
                <a:solidFill>
                  <a:srgbClr val="FF0000"/>
                </a:solidFill>
              </a:rPr>
              <a:t>implements</a:t>
            </a:r>
            <a:r>
              <a:rPr lang="en-US" sz="1000" b="1" dirty="0"/>
              <a:t> </a:t>
            </a:r>
            <a:r>
              <a:rPr lang="en-US" sz="1000" b="1" dirty="0" smtClean="0"/>
              <a:t>DoIt</a:t>
            </a:r>
            <a:endParaRPr lang="en-US" sz="1000" b="1" dirty="0"/>
          </a:p>
          <a:p>
            <a:r>
              <a:rPr lang="en-US" sz="1000" dirty="0"/>
              <a:t>{</a:t>
            </a:r>
          </a:p>
          <a:p>
            <a:pPr lvl="1"/>
            <a:r>
              <a:rPr lang="en-US" sz="1000" dirty="0" smtClean="0"/>
              <a:t>@</a:t>
            </a:r>
            <a:r>
              <a:rPr lang="en-US" sz="1000" dirty="0"/>
              <a:t>Override</a:t>
            </a:r>
          </a:p>
          <a:p>
            <a:pPr lvl="1"/>
            <a:r>
              <a:rPr lang="en-US" sz="1000" b="1" dirty="0"/>
              <a:t>public void sayHi()</a:t>
            </a:r>
          </a:p>
          <a:p>
            <a:pPr lvl="1"/>
            <a:r>
              <a:rPr lang="en-US" sz="1000" dirty="0"/>
              <a:t>{</a:t>
            </a:r>
          </a:p>
          <a:p>
            <a:pPr lvl="1"/>
            <a:r>
              <a:rPr lang="en-US" sz="1000" dirty="0" smtClean="0"/>
              <a:t>      System.</a:t>
            </a:r>
            <a:r>
              <a:rPr lang="en-US" sz="1000" b="1" i="1" dirty="0" smtClean="0"/>
              <a:t>out.println</a:t>
            </a:r>
            <a:r>
              <a:rPr lang="en-US" sz="1000" b="1" i="1" dirty="0"/>
              <a:t>("Hi..");</a:t>
            </a:r>
          </a:p>
          <a:p>
            <a:pPr lvl="1"/>
            <a:r>
              <a:rPr lang="en-US" sz="1000" dirty="0"/>
              <a:t>}</a:t>
            </a:r>
          </a:p>
          <a:p>
            <a:r>
              <a:rPr lang="en-US" sz="1000" dirty="0" smtClean="0"/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2642232" y="2819655"/>
            <a:ext cx="94468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implements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2305399" y="2324794"/>
            <a:ext cx="336833" cy="92313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486093" y="834687"/>
            <a:ext cx="4191000" cy="1490107"/>
          </a:xfrm>
          <a:prstGeom prst="wedgeRoundRectCallout">
            <a:avLst>
              <a:gd name="adj1" fmla="val -98832"/>
              <a:gd name="adj2" fmla="val 2689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Suppose that, at a later time, you want to add a </a:t>
            </a:r>
            <a:r>
              <a:rPr lang="en-US" sz="1200" dirty="0" smtClean="0"/>
              <a:t>second method to the </a:t>
            </a:r>
            <a:r>
              <a:rPr lang="en-US" sz="1200" b="1" dirty="0" smtClean="0"/>
              <a:t>Doit </a:t>
            </a:r>
            <a:r>
              <a:rPr lang="en-US" sz="1200" dirty="0" smtClean="0"/>
              <a:t>interface.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you make this change, then all classes that implement the old </a:t>
            </a:r>
            <a:r>
              <a:rPr lang="en-US" sz="1200" b="1" dirty="0"/>
              <a:t> </a:t>
            </a:r>
            <a:r>
              <a:rPr lang="en-US" sz="1200" b="1" dirty="0" smtClean="0"/>
              <a:t>Doit</a:t>
            </a:r>
            <a:r>
              <a:rPr lang="en-US" sz="1200" dirty="0"/>
              <a:t> interface will break because they no longer implement the old interface. Programmers relying on this interface will protest loudly.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1600" y="2542655"/>
            <a:ext cx="2799986" cy="830997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public </a:t>
            </a:r>
            <a:r>
              <a:rPr lang="en-US" sz="1200" b="1" dirty="0">
                <a:solidFill>
                  <a:srgbClr val="FF0000"/>
                </a:solidFill>
              </a:rPr>
              <a:t>interface</a:t>
            </a:r>
            <a:r>
              <a:rPr lang="en-US" sz="1200" b="1" dirty="0"/>
              <a:t> </a:t>
            </a:r>
            <a:r>
              <a:rPr lang="en-US" sz="1200" b="1" dirty="0" smtClean="0"/>
              <a:t>DoItPlus </a:t>
            </a:r>
            <a:r>
              <a:rPr lang="en-US" sz="1200" b="1" dirty="0" smtClean="0">
                <a:solidFill>
                  <a:srgbClr val="FF0000"/>
                </a:solidFill>
              </a:rPr>
              <a:t>extends</a:t>
            </a:r>
            <a:r>
              <a:rPr lang="en-US" sz="1200" b="1" dirty="0" smtClean="0"/>
              <a:t> DoIt</a:t>
            </a:r>
            <a:endParaRPr lang="en-US" sz="1200" b="1" dirty="0"/>
          </a:p>
          <a:p>
            <a:r>
              <a:rPr lang="en-US" sz="1200" b="1" dirty="0"/>
              <a:t>{</a:t>
            </a:r>
          </a:p>
          <a:p>
            <a:r>
              <a:rPr lang="en-US" sz="1200" b="1" dirty="0" smtClean="0"/>
              <a:t>    </a:t>
            </a:r>
            <a:r>
              <a:rPr lang="en-US" sz="1200" b="1" dirty="0" smtClean="0">
                <a:solidFill>
                  <a:srgbClr val="002060"/>
                </a:solidFill>
              </a:rPr>
              <a:t> void  sayBye(); </a:t>
            </a:r>
          </a:p>
          <a:p>
            <a:r>
              <a:rPr lang="en-US" sz="1200" b="1" dirty="0" smtClean="0"/>
              <a:t>}</a:t>
            </a:r>
            <a:endParaRPr lang="en-US" sz="1200" b="1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876800" y="3505200"/>
            <a:ext cx="4114801" cy="1447800"/>
          </a:xfrm>
          <a:prstGeom prst="wedgeRoundRectCallout">
            <a:avLst>
              <a:gd name="adj1" fmla="val 979"/>
              <a:gd name="adj2" fmla="val -9479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If </a:t>
            </a:r>
            <a:r>
              <a:rPr lang="en-US" sz="1200" dirty="0"/>
              <a:t>you want to add additional methods to an </a:t>
            </a:r>
            <a:r>
              <a:rPr lang="en-US" sz="1200" dirty="0" smtClean="0"/>
              <a:t>interface with out affecting the existing classes which implements the DoIt interface, you can create a </a:t>
            </a:r>
            <a:r>
              <a:rPr lang="en-US" sz="1200" b="1" dirty="0" smtClean="0"/>
              <a:t>DoItPlus</a:t>
            </a:r>
            <a:r>
              <a:rPr lang="en-US" sz="1200" dirty="0"/>
              <a:t> interface that extends </a:t>
            </a:r>
            <a:r>
              <a:rPr lang="en-US" sz="1200" b="1" dirty="0" smtClean="0"/>
              <a:t>DoIt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Now users of your code can choose to continue to use the old </a:t>
            </a:r>
            <a:r>
              <a:rPr lang="en-US" sz="1200" dirty="0" smtClean="0"/>
              <a:t>interface(i.e </a:t>
            </a:r>
            <a:r>
              <a:rPr lang="en-US" sz="1200" b="1" dirty="0" smtClean="0"/>
              <a:t>DoIt</a:t>
            </a:r>
            <a:r>
              <a:rPr lang="en-US" sz="1200" dirty="0" smtClean="0"/>
              <a:t>) </a:t>
            </a:r>
            <a:r>
              <a:rPr lang="en-US" sz="1200" dirty="0"/>
              <a:t>or to upgrade to the new </a:t>
            </a:r>
            <a:r>
              <a:rPr lang="en-US" sz="1200" dirty="0" smtClean="0"/>
              <a:t>interface(i.e.</a:t>
            </a:r>
            <a:r>
              <a:rPr lang="en-US" sz="1200" b="1" dirty="0" smtClean="0"/>
              <a:t>DoItPlus</a:t>
            </a:r>
            <a:r>
              <a:rPr lang="en-US" sz="1200" dirty="0" smtClean="0"/>
              <a:t>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127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6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72180</TotalTime>
  <Words>108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5920</cp:revision>
  <dcterms:created xsi:type="dcterms:W3CDTF">2006-08-16T00:00:00Z</dcterms:created>
  <dcterms:modified xsi:type="dcterms:W3CDTF">2015-12-08T12:07:37Z</dcterms:modified>
</cp:coreProperties>
</file>