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6" r:id="rId2"/>
    <p:sldId id="41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5721" y="12314"/>
            <a:ext cx="116347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Autoboxing</a:t>
            </a:r>
            <a:endParaRPr lang="en-US" sz="1200" dirty="0"/>
          </a:p>
        </p:txBody>
      </p:sp>
      <p:sp>
        <p:nvSpPr>
          <p:cNvPr id="5" name="AutoShape 2" descr="sav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599" y="1400888"/>
            <a:ext cx="2414251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n-NO" sz="1200" dirty="0"/>
              <a:t>List&lt;Integer&gt; li = new ArrayList&lt;&gt;(); </a:t>
            </a:r>
            <a:endParaRPr lang="nn-NO" sz="1200" dirty="0" smtClean="0"/>
          </a:p>
          <a:p>
            <a:r>
              <a:rPr lang="nn-NO" sz="1200" dirty="0" smtClean="0"/>
              <a:t>for </a:t>
            </a:r>
            <a:r>
              <a:rPr lang="nn-NO" sz="1200" dirty="0"/>
              <a:t>(int i = 1; i &lt; </a:t>
            </a:r>
            <a:r>
              <a:rPr lang="nn-NO" sz="1200" dirty="0" smtClean="0"/>
              <a:t>20</a:t>
            </a:r>
            <a:r>
              <a:rPr lang="nn-NO" sz="1200" dirty="0"/>
              <a:t>; i += 2) </a:t>
            </a:r>
            <a:endParaRPr lang="nn-NO" sz="1200" dirty="0" smtClean="0"/>
          </a:p>
          <a:p>
            <a:r>
              <a:rPr lang="nn-NO" sz="1200" dirty="0" smtClean="0"/>
              <a:t>{</a:t>
            </a:r>
            <a:endParaRPr lang="nn-NO" sz="1200" dirty="0"/>
          </a:p>
          <a:p>
            <a:r>
              <a:rPr lang="nn-NO" sz="1200" dirty="0" smtClean="0"/>
              <a:t>   </a:t>
            </a:r>
            <a:r>
              <a:rPr lang="en-US" sz="1200" dirty="0"/>
              <a:t>li.add(</a:t>
            </a:r>
            <a:r>
              <a:rPr lang="en-US" sz="1200" dirty="0"/>
              <a:t>i</a:t>
            </a:r>
            <a:r>
              <a:rPr lang="en-US" sz="1200" dirty="0" smtClean="0"/>
              <a:t>);</a:t>
            </a:r>
          </a:p>
          <a:p>
            <a:r>
              <a:rPr lang="nn-NO" sz="1200" dirty="0" smtClean="0"/>
              <a:t>}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828799" y="3174062"/>
            <a:ext cx="4686300" cy="1069848"/>
          </a:xfrm>
          <a:prstGeom prst="wedgeRoundRectCallout">
            <a:avLst>
              <a:gd name="adj1" fmla="val -55539"/>
              <a:gd name="adj2" fmla="val -14170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Although you add the </a:t>
            </a:r>
            <a:r>
              <a:rPr lang="en-US" sz="1000" dirty="0"/>
              <a:t>int</a:t>
            </a:r>
            <a:r>
              <a:rPr lang="en-US" sz="1000" dirty="0"/>
              <a:t> values as primitive types, rather than </a:t>
            </a:r>
            <a:r>
              <a:rPr lang="en-US" sz="1000" dirty="0"/>
              <a:t>Integer</a:t>
            </a:r>
            <a:r>
              <a:rPr lang="en-US" sz="1000" dirty="0"/>
              <a:t> objects, to</a:t>
            </a:r>
            <a:r>
              <a:rPr lang="en-US" sz="1000" dirty="0">
                <a:solidFill>
                  <a:srgbClr val="FF0000"/>
                </a:solidFill>
              </a:rPr>
              <a:t> </a:t>
            </a:r>
            <a:r>
              <a:rPr lang="en-US" sz="1000" dirty="0">
                <a:solidFill>
                  <a:srgbClr val="FF0000"/>
                </a:solidFill>
              </a:rPr>
              <a:t>li</a:t>
            </a:r>
            <a:r>
              <a:rPr lang="en-US" sz="1000" dirty="0">
                <a:solidFill>
                  <a:srgbClr val="FF0000"/>
                </a:solidFill>
              </a:rPr>
              <a:t>, </a:t>
            </a:r>
            <a:r>
              <a:rPr lang="en-US" sz="1000" dirty="0"/>
              <a:t>the code compiles. Because </a:t>
            </a:r>
            <a:r>
              <a:rPr lang="en-US" sz="1000" dirty="0">
                <a:solidFill>
                  <a:srgbClr val="FF0000"/>
                </a:solidFill>
              </a:rPr>
              <a:t>li</a:t>
            </a:r>
            <a:r>
              <a:rPr lang="en-US" sz="1000" dirty="0">
                <a:solidFill>
                  <a:srgbClr val="FF0000"/>
                </a:solidFill>
              </a:rPr>
              <a:t> </a:t>
            </a:r>
            <a:r>
              <a:rPr lang="en-US" sz="1000" dirty="0"/>
              <a:t>is a list of </a:t>
            </a:r>
            <a:r>
              <a:rPr lang="en-US" sz="1000" dirty="0"/>
              <a:t>Integer</a:t>
            </a:r>
            <a:r>
              <a:rPr lang="en-US" sz="1000" dirty="0"/>
              <a:t> objects, not a list of </a:t>
            </a:r>
            <a:r>
              <a:rPr lang="en-US" sz="1000" dirty="0"/>
              <a:t>int</a:t>
            </a:r>
            <a:r>
              <a:rPr lang="en-US" sz="1000" dirty="0"/>
              <a:t> values, you may wonder why the Java compiler does not issue a compile-time error. The compiler does not generate an error because it creates an </a:t>
            </a:r>
            <a:r>
              <a:rPr lang="en-US" sz="1000" dirty="0"/>
              <a:t>Integer</a:t>
            </a:r>
            <a:r>
              <a:rPr lang="en-US" sz="1000" dirty="0"/>
              <a:t> object from </a:t>
            </a:r>
            <a:r>
              <a:rPr lang="en-US" sz="1000" dirty="0"/>
              <a:t>i</a:t>
            </a:r>
            <a:r>
              <a:rPr lang="en-US" sz="1000" dirty="0"/>
              <a:t> and adds the object to</a:t>
            </a:r>
            <a:r>
              <a:rPr lang="en-US" sz="1000" dirty="0">
                <a:solidFill>
                  <a:srgbClr val="FF0000"/>
                </a:solidFill>
              </a:rPr>
              <a:t> </a:t>
            </a:r>
            <a:r>
              <a:rPr lang="en-US" sz="1000" dirty="0">
                <a:solidFill>
                  <a:srgbClr val="FF0000"/>
                </a:solidFill>
              </a:rPr>
              <a:t>li</a:t>
            </a:r>
            <a:r>
              <a:rPr lang="en-US" sz="1000" dirty="0">
                <a:solidFill>
                  <a:srgbClr val="FF0000"/>
                </a:solidFill>
              </a:rPr>
              <a:t>.</a:t>
            </a:r>
            <a:r>
              <a:rPr lang="en-US" sz="1000" dirty="0"/>
              <a:t> 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867399" y="1391363"/>
            <a:ext cx="2414251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n-NO" sz="1200" dirty="0"/>
              <a:t>List&lt;Integer&gt; li = new ArrayList&lt;&gt;(); </a:t>
            </a:r>
            <a:endParaRPr lang="nn-NO" sz="1200" dirty="0" smtClean="0"/>
          </a:p>
          <a:p>
            <a:r>
              <a:rPr lang="nn-NO" sz="1200" dirty="0" smtClean="0"/>
              <a:t>for </a:t>
            </a:r>
            <a:r>
              <a:rPr lang="nn-NO" sz="1200" dirty="0"/>
              <a:t>(int i = 1; i &lt; </a:t>
            </a:r>
            <a:r>
              <a:rPr lang="nn-NO" sz="1200" dirty="0" smtClean="0"/>
              <a:t>20</a:t>
            </a:r>
            <a:r>
              <a:rPr lang="nn-NO" sz="1200" dirty="0"/>
              <a:t>; i += 2) </a:t>
            </a:r>
            <a:endParaRPr lang="nn-NO" sz="1200" dirty="0" smtClean="0"/>
          </a:p>
          <a:p>
            <a:r>
              <a:rPr lang="nn-NO" sz="1200" dirty="0" smtClean="0"/>
              <a:t>{</a:t>
            </a:r>
            <a:endParaRPr lang="nn-NO" sz="1200" dirty="0"/>
          </a:p>
          <a:p>
            <a:r>
              <a:rPr lang="nn-NO" sz="1200" dirty="0" smtClean="0"/>
              <a:t>   li.add(</a:t>
            </a:r>
            <a:r>
              <a:rPr lang="nn-NO" sz="1200" dirty="0" smtClean="0">
                <a:solidFill>
                  <a:srgbClr val="FF0000"/>
                </a:solidFill>
              </a:rPr>
              <a:t>Integer.valueOf(i)</a:t>
            </a:r>
            <a:r>
              <a:rPr lang="nn-NO" sz="1200" dirty="0" smtClean="0"/>
              <a:t>);</a:t>
            </a:r>
          </a:p>
          <a:p>
            <a:r>
              <a:rPr lang="nn-NO" sz="1200" dirty="0"/>
              <a:t>}</a:t>
            </a:r>
            <a:endParaRPr lang="en-US" sz="1200" dirty="0"/>
          </a:p>
        </p:txBody>
      </p:sp>
      <p:sp>
        <p:nvSpPr>
          <p:cNvPr id="8" name="Right Arrow 7"/>
          <p:cNvSpPr/>
          <p:nvPr/>
        </p:nvSpPr>
        <p:spPr>
          <a:xfrm>
            <a:off x="3404850" y="1746794"/>
            <a:ext cx="2462549" cy="3048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65721" y="1500573"/>
            <a:ext cx="1592103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Runtime compiler converts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46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5721" y="12314"/>
            <a:ext cx="116347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Autoboxing</a:t>
            </a:r>
            <a:endParaRPr lang="en-US" sz="1200" dirty="0"/>
          </a:p>
        </p:txBody>
      </p:sp>
      <p:sp>
        <p:nvSpPr>
          <p:cNvPr id="5" name="AutoShape 2" descr="sav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5575" y="1981200"/>
            <a:ext cx="8759825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Converting a primitive value (an int, for example) into an object of the corresponding wrapper class (Integer) is called autoboxing. </a:t>
            </a:r>
            <a:endParaRPr lang="en-US" sz="1200" dirty="0" smtClean="0"/>
          </a:p>
          <a:p>
            <a:r>
              <a:rPr lang="en-US" sz="1200" dirty="0" smtClean="0"/>
              <a:t>The </a:t>
            </a:r>
            <a:r>
              <a:rPr lang="en-US" sz="1200" dirty="0"/>
              <a:t>Java compiler applies autoboxing when a primitive value is:</a:t>
            </a:r>
          </a:p>
          <a:p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Passed </a:t>
            </a:r>
            <a:r>
              <a:rPr lang="en-US" sz="1200" dirty="0"/>
              <a:t>as a parameter to a method that expects an object of the corresponding wrapper class.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Assigned to a variable of the corresponding wrapper class.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091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75071</TotalTime>
  <Words>71</Words>
  <Application>Microsoft Office PowerPoint</Application>
  <PresentationFormat>Custom</PresentationFormat>
  <Paragraphs>21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6908</cp:revision>
  <dcterms:created xsi:type="dcterms:W3CDTF">2006-08-16T00:00:00Z</dcterms:created>
  <dcterms:modified xsi:type="dcterms:W3CDTF">2016-04-05T09:41:51Z</dcterms:modified>
</cp:coreProperties>
</file>