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22" r:id="rId2"/>
    <p:sldId id="423" r:id="rId3"/>
    <p:sldId id="424" r:id="rId4"/>
    <p:sldId id="425" r:id="rId5"/>
    <p:sldId id="42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752600"/>
            <a:ext cx="8610600" cy="9144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endParaRPr lang="en-US" sz="1200" dirty="0" smtClean="0"/>
          </a:p>
          <a:p>
            <a:pPr fontAlgn="base"/>
            <a:endParaRPr lang="en-US" sz="1200" dirty="0" smtClean="0"/>
          </a:p>
          <a:p>
            <a:pPr fontAlgn="base"/>
            <a:r>
              <a:rPr lang="en-US" sz="1200" dirty="0" smtClean="0"/>
              <a:t>catch </a:t>
            </a:r>
            <a:r>
              <a:rPr lang="en-US" sz="1200" dirty="0"/>
              <a:t>(NoSuchMethodException e) </a:t>
            </a:r>
            <a:endParaRPr lang="en-US" sz="1200" dirty="0" smtClean="0"/>
          </a:p>
          <a:p>
            <a:pPr fontAlgn="base"/>
            <a:r>
              <a:rPr lang="en-US" sz="1200" dirty="0" smtClean="0"/>
              <a:t>{</a:t>
            </a:r>
            <a:endParaRPr lang="en-US" sz="1200" dirty="0"/>
          </a:p>
          <a:p>
            <a:pPr fontAlgn="base"/>
            <a:r>
              <a:rPr lang="en-US" sz="1200" dirty="0"/>
              <a:t>   return null;</a:t>
            </a:r>
          </a:p>
          <a:p>
            <a:pPr fontAlgn="base"/>
            <a:r>
              <a:rPr lang="en-US" sz="1200" dirty="0" smtClean="0"/>
              <a:t>}</a:t>
            </a:r>
          </a:p>
          <a:p>
            <a:pPr fontAlgn="base"/>
            <a:endParaRPr lang="en-US" sz="1200" dirty="0"/>
          </a:p>
          <a:p>
            <a:pPr fontAlgn="base"/>
            <a:endParaRPr lang="en-US" sz="1200" dirty="0"/>
          </a:p>
          <a:p>
            <a:endParaRPr lang="en-US" sz="1200" dirty="0" smtClean="0"/>
          </a:p>
          <a:p>
            <a:pPr algn="ctr"/>
            <a:endParaRPr lang="en-US" sz="1200" dirty="0"/>
          </a:p>
        </p:txBody>
      </p:sp>
      <p:sp>
        <p:nvSpPr>
          <p:cNvPr id="2" name="Rectangle 1"/>
          <p:cNvSpPr/>
          <p:nvPr/>
        </p:nvSpPr>
        <p:spPr>
          <a:xfrm>
            <a:off x="3097608" y="1233100"/>
            <a:ext cx="287258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Never </a:t>
            </a:r>
            <a:r>
              <a:rPr lang="en-US" sz="1200" dirty="0"/>
              <a:t>swallow the exception in catch block</a:t>
            </a:r>
          </a:p>
        </p:txBody>
      </p:sp>
      <p:sp>
        <p:nvSpPr>
          <p:cNvPr id="6" name="Rectangle 5"/>
          <p:cNvSpPr/>
          <p:nvPr/>
        </p:nvSpPr>
        <p:spPr>
          <a:xfrm>
            <a:off x="266699" y="3020288"/>
            <a:ext cx="8610600"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Doing this not only return “null” instead of handling or re-throwing the exception, it totally swallows the exception, losing the cause of error forever. And when you don’t know the reason of failure, how you would prevent it in future? Never do this !!</a:t>
            </a:r>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523999"/>
            <a:ext cx="8610600" cy="6096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endParaRPr lang="en-US" sz="1200" dirty="0" smtClean="0"/>
          </a:p>
          <a:p>
            <a:pPr fontAlgn="base"/>
            <a:endParaRPr lang="en-US" sz="1200" dirty="0" smtClean="0"/>
          </a:p>
          <a:p>
            <a:pPr fontAlgn="base"/>
            <a:r>
              <a:rPr lang="en-US" sz="1200" dirty="0"/>
              <a:t>public void foo() throws Exception </a:t>
            </a:r>
            <a:r>
              <a:rPr lang="en-US" sz="1200" dirty="0" smtClean="0"/>
              <a:t> </a:t>
            </a:r>
            <a:r>
              <a:rPr lang="en-US" sz="1200" dirty="0"/>
              <a:t>//Incorrect way</a:t>
            </a:r>
          </a:p>
          <a:p>
            <a:pPr fontAlgn="base"/>
            <a:r>
              <a:rPr lang="en-US" sz="1200" dirty="0" smtClean="0"/>
              <a:t>{</a:t>
            </a:r>
          </a:p>
          <a:p>
            <a:pPr fontAlgn="base"/>
            <a:r>
              <a:rPr lang="en-US" sz="1200" dirty="0" smtClean="0"/>
              <a:t>}</a:t>
            </a:r>
            <a:endParaRPr lang="en-US" sz="1200" dirty="0"/>
          </a:p>
          <a:p>
            <a:pPr fontAlgn="base"/>
            <a:endParaRPr lang="en-US" sz="1200" dirty="0"/>
          </a:p>
          <a:p>
            <a:pPr fontAlgn="base"/>
            <a:endParaRPr lang="en-US" sz="1200" dirty="0"/>
          </a:p>
          <a:p>
            <a:endParaRPr lang="en-US" sz="1200" dirty="0" smtClean="0"/>
          </a:p>
          <a:p>
            <a:pPr algn="ctr"/>
            <a:endParaRPr lang="en-US" sz="1200" dirty="0"/>
          </a:p>
        </p:txBody>
      </p:sp>
      <p:sp>
        <p:nvSpPr>
          <p:cNvPr id="2" name="Rectangle 1"/>
          <p:cNvSpPr/>
          <p:nvPr/>
        </p:nvSpPr>
        <p:spPr>
          <a:xfrm>
            <a:off x="2743200" y="713599"/>
            <a:ext cx="4591898"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Declare </a:t>
            </a:r>
            <a:r>
              <a:rPr lang="en-US" sz="1200" dirty="0"/>
              <a:t>the specific checked exceptions that your method can throw</a:t>
            </a:r>
          </a:p>
        </p:txBody>
      </p:sp>
      <p:sp>
        <p:nvSpPr>
          <p:cNvPr id="6" name="Rectangle 5"/>
          <p:cNvSpPr/>
          <p:nvPr/>
        </p:nvSpPr>
        <p:spPr>
          <a:xfrm>
            <a:off x="266699" y="2486887"/>
            <a:ext cx="861060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Always avoid doing this as in above code sample. It simply defeats the whole purpose of having checked exception. Declare the specific checked exceptions that your method can throw. If there are just too many such checked exceptions, you should probably wrap them in your own exception and add information to in exception message. You can also consider code refactoring also if possible.</a:t>
            </a:r>
          </a:p>
        </p:txBody>
      </p:sp>
      <p:sp>
        <p:nvSpPr>
          <p:cNvPr id="7" name="Rectangle 6"/>
          <p:cNvSpPr/>
          <p:nvPr/>
        </p:nvSpPr>
        <p:spPr>
          <a:xfrm>
            <a:off x="228600" y="3505200"/>
            <a:ext cx="8610600" cy="8382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endParaRPr lang="en-US" sz="1200" dirty="0" smtClean="0"/>
          </a:p>
          <a:p>
            <a:pPr fontAlgn="base"/>
            <a:r>
              <a:rPr lang="en-US" sz="1200" dirty="0" smtClean="0"/>
              <a:t>public </a:t>
            </a:r>
            <a:r>
              <a:rPr lang="en-US" sz="1200" dirty="0"/>
              <a:t>void foo() throws SpecificException1, SpecificException2 //Correct way</a:t>
            </a:r>
          </a:p>
          <a:p>
            <a:pPr fontAlgn="base"/>
            <a:r>
              <a:rPr lang="en-US" sz="1200" dirty="0" smtClean="0"/>
              <a:t>{</a:t>
            </a:r>
          </a:p>
          <a:p>
            <a:pPr fontAlgn="base"/>
            <a:r>
              <a:rPr lang="en-US" sz="1200" dirty="0" smtClean="0"/>
              <a:t>}</a:t>
            </a:r>
            <a:endParaRPr lang="en-US" sz="1200" dirty="0"/>
          </a:p>
          <a:p>
            <a:pPr fontAlgn="base"/>
            <a:endParaRPr lang="en-US" sz="1200" dirty="0"/>
          </a:p>
          <a:p>
            <a:endParaRPr lang="en-US" sz="1200" dirty="0" smtClean="0"/>
          </a:p>
          <a:p>
            <a:pPr algn="ctr"/>
            <a:endParaRPr lang="en-US" sz="1200" dirty="0"/>
          </a:p>
        </p:txBody>
      </p:sp>
    </p:spTree>
    <p:extLst>
      <p:ext uri="{BB962C8B-B14F-4D97-AF65-F5344CB8AC3E}">
        <p14:creationId xmlns:p14="http://schemas.microsoft.com/office/powerpoint/2010/main" val="356111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066800"/>
            <a:ext cx="8610600" cy="17526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endParaRPr lang="en-US" sz="1200" dirty="0" smtClean="0"/>
          </a:p>
          <a:p>
            <a:pPr fontAlgn="base"/>
            <a:r>
              <a:rPr lang="en-US" sz="1200" dirty="0" smtClean="0"/>
              <a:t>try </a:t>
            </a:r>
          </a:p>
          <a:p>
            <a:pPr fontAlgn="base"/>
            <a:r>
              <a:rPr lang="en-US" sz="1200" dirty="0" smtClean="0"/>
              <a:t>{</a:t>
            </a:r>
            <a:endParaRPr lang="en-US" sz="1200" dirty="0"/>
          </a:p>
          <a:p>
            <a:pPr fontAlgn="base"/>
            <a:r>
              <a:rPr lang="en-US" sz="1200" dirty="0"/>
              <a:t>   someMethod();</a:t>
            </a:r>
          </a:p>
          <a:p>
            <a:pPr fontAlgn="base"/>
            <a:r>
              <a:rPr lang="en-US" sz="1200" dirty="0"/>
              <a:t>} </a:t>
            </a:r>
            <a:endParaRPr lang="en-US" sz="1200" dirty="0" smtClean="0"/>
          </a:p>
          <a:p>
            <a:pPr fontAlgn="base"/>
            <a:r>
              <a:rPr lang="en-US" sz="1200" dirty="0" smtClean="0"/>
              <a:t>catch </a:t>
            </a:r>
            <a:r>
              <a:rPr lang="en-US" sz="1200" dirty="0"/>
              <a:t>(Exception e) </a:t>
            </a:r>
            <a:endParaRPr lang="en-US" sz="1200" dirty="0" smtClean="0"/>
          </a:p>
          <a:p>
            <a:pPr fontAlgn="base"/>
            <a:r>
              <a:rPr lang="en-US" sz="1200" dirty="0" smtClean="0"/>
              <a:t>{</a:t>
            </a:r>
            <a:endParaRPr lang="en-US" sz="1200" dirty="0"/>
          </a:p>
          <a:p>
            <a:pPr fontAlgn="base"/>
            <a:r>
              <a:rPr lang="en-US" sz="1200" dirty="0"/>
              <a:t>   LOGGER.error("method has failed", e);</a:t>
            </a:r>
          </a:p>
          <a:p>
            <a:pPr fontAlgn="base"/>
            <a:r>
              <a:rPr lang="en-US" sz="1200" dirty="0"/>
              <a:t>}</a:t>
            </a:r>
          </a:p>
          <a:p>
            <a:pPr fontAlgn="base"/>
            <a:endParaRPr lang="en-US" sz="1200" dirty="0"/>
          </a:p>
          <a:p>
            <a:endParaRPr lang="en-US" sz="1200" dirty="0" smtClean="0"/>
          </a:p>
          <a:p>
            <a:pPr algn="ctr"/>
            <a:endParaRPr lang="en-US" sz="1200" dirty="0"/>
          </a:p>
        </p:txBody>
      </p:sp>
      <p:sp>
        <p:nvSpPr>
          <p:cNvPr id="2" name="Rectangle 1"/>
          <p:cNvSpPr/>
          <p:nvPr/>
        </p:nvSpPr>
        <p:spPr>
          <a:xfrm>
            <a:off x="2743200" y="713599"/>
            <a:ext cx="428976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Do </a:t>
            </a:r>
            <a:r>
              <a:rPr lang="en-US" sz="1200" dirty="0"/>
              <a:t>not catch the Exception class rather catch specific sub classes</a:t>
            </a:r>
          </a:p>
        </p:txBody>
      </p:sp>
      <p:sp>
        <p:nvSpPr>
          <p:cNvPr id="6" name="Rectangle 5"/>
          <p:cNvSpPr/>
          <p:nvPr/>
        </p:nvSpPr>
        <p:spPr>
          <a:xfrm>
            <a:off x="266699" y="3048000"/>
            <a:ext cx="861060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The problem with catching Exception is that if the method you are calling later adds a new checked exception to its method signature, the developer’s intent is that you should handle the specific new exception. If your code just catches Exception (or Throwable), you’ll never know about the change and the fact that your code is now wrong and might break at any point of time in runtime.</a:t>
            </a:r>
          </a:p>
        </p:txBody>
      </p:sp>
    </p:spTree>
    <p:extLst>
      <p:ext uri="{BB962C8B-B14F-4D97-AF65-F5344CB8AC3E}">
        <p14:creationId xmlns:p14="http://schemas.microsoft.com/office/powerpoint/2010/main" val="417079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895600" y="1699139"/>
            <a:ext cx="195399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Never </a:t>
            </a:r>
            <a:r>
              <a:rPr lang="en-US" sz="1200" dirty="0"/>
              <a:t>catch Throwable class</a:t>
            </a:r>
          </a:p>
        </p:txBody>
      </p:sp>
      <p:sp>
        <p:nvSpPr>
          <p:cNvPr id="6" name="Rectangle 5"/>
          <p:cNvSpPr/>
          <p:nvPr/>
        </p:nvSpPr>
        <p:spPr>
          <a:xfrm>
            <a:off x="381000" y="2204740"/>
            <a:ext cx="8610600"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Well, its one step more serious trouble. Because java errors are also subclasses of the Throwable. Errors are irreversible conditions that can not be handled by JVM itself. And for some JVM implementations, JVM might not actually even invoke your catch clause on an Error.</a:t>
            </a:r>
          </a:p>
        </p:txBody>
      </p:sp>
    </p:spTree>
    <p:extLst>
      <p:ext uri="{BB962C8B-B14F-4D97-AF65-F5344CB8AC3E}">
        <p14:creationId xmlns:p14="http://schemas.microsoft.com/office/powerpoint/2010/main" val="195249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295400"/>
            <a:ext cx="8610600" cy="1143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r>
              <a:rPr lang="en-US" sz="1200" dirty="0"/>
              <a:t>catch (NoSuchMethodException e) </a:t>
            </a:r>
          </a:p>
          <a:p>
            <a:pPr fontAlgn="base"/>
            <a:r>
              <a:rPr lang="en-US" sz="1200" dirty="0"/>
              <a:t>{</a:t>
            </a:r>
          </a:p>
          <a:p>
            <a:pPr fontAlgn="base"/>
            <a:r>
              <a:rPr lang="en-US" sz="1200" dirty="0"/>
              <a:t>   throw new MyServiceException("Some information: " + e.getMessage());  //Incorrect way</a:t>
            </a:r>
          </a:p>
          <a:p>
            <a:pPr fontAlgn="base"/>
            <a:r>
              <a:rPr lang="en-US" sz="1200" dirty="0"/>
              <a:t>}</a:t>
            </a:r>
          </a:p>
        </p:txBody>
      </p:sp>
      <p:sp>
        <p:nvSpPr>
          <p:cNvPr id="2" name="Rectangle 1"/>
          <p:cNvSpPr/>
          <p:nvPr/>
        </p:nvSpPr>
        <p:spPr>
          <a:xfrm>
            <a:off x="2057400" y="713599"/>
            <a:ext cx="574702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Always </a:t>
            </a:r>
            <a:r>
              <a:rPr lang="en-US" sz="1200" dirty="0"/>
              <a:t>correctly wrap the exceptions in custom exceptions so that stack trace is not lost</a:t>
            </a:r>
          </a:p>
        </p:txBody>
      </p:sp>
      <p:sp>
        <p:nvSpPr>
          <p:cNvPr id="6" name="Rectangle 5"/>
          <p:cNvSpPr/>
          <p:nvPr/>
        </p:nvSpPr>
        <p:spPr>
          <a:xfrm>
            <a:off x="295274" y="2771001"/>
            <a:ext cx="8610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This destroys the stack trace of the original exception, and is always wrong. The correct way of doing this is:</a:t>
            </a:r>
          </a:p>
        </p:txBody>
      </p:sp>
      <p:sp>
        <p:nvSpPr>
          <p:cNvPr id="7" name="Rectangle 6"/>
          <p:cNvSpPr/>
          <p:nvPr/>
        </p:nvSpPr>
        <p:spPr>
          <a:xfrm>
            <a:off x="295274" y="3200400"/>
            <a:ext cx="8610600" cy="1143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r>
              <a:rPr lang="en-US" sz="1200" dirty="0"/>
              <a:t>catch (NoSuchMethodException e) </a:t>
            </a:r>
            <a:endParaRPr lang="en-US" sz="1200" dirty="0" smtClean="0"/>
          </a:p>
          <a:p>
            <a:pPr fontAlgn="base"/>
            <a:r>
              <a:rPr lang="en-US" sz="1200" dirty="0" smtClean="0"/>
              <a:t>{</a:t>
            </a:r>
            <a:endParaRPr lang="en-US" sz="1200" dirty="0"/>
          </a:p>
          <a:p>
            <a:pPr fontAlgn="base"/>
            <a:r>
              <a:rPr lang="en-US" sz="1200" dirty="0"/>
              <a:t>   throw new MyServiceException("Some information: " , e);  //Correct way</a:t>
            </a:r>
          </a:p>
          <a:p>
            <a:pPr fontAlgn="base"/>
            <a:r>
              <a:rPr lang="en-US" sz="1200" dirty="0"/>
              <a:t>}</a:t>
            </a:r>
          </a:p>
        </p:txBody>
      </p:sp>
    </p:spTree>
    <p:extLst>
      <p:ext uri="{BB962C8B-B14F-4D97-AF65-F5344CB8AC3E}">
        <p14:creationId xmlns:p14="http://schemas.microsoft.com/office/powerpoint/2010/main" val="202498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76657</TotalTime>
  <Words>424</Words>
  <Application>Microsoft Office PowerPoint</Application>
  <PresentationFormat>Custom</PresentationFormat>
  <Paragraphs>66</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7361</cp:revision>
  <dcterms:created xsi:type="dcterms:W3CDTF">2006-08-16T00:00:00Z</dcterms:created>
  <dcterms:modified xsi:type="dcterms:W3CDTF">2016-06-08T08:54:08Z</dcterms:modified>
</cp:coreProperties>
</file>