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22" r:id="rId2"/>
    <p:sldId id="423" r:id="rId3"/>
    <p:sldId id="424" r:id="rId4"/>
    <p:sldId id="425" r:id="rId5"/>
    <p:sldId id="426"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159072" y="609600"/>
            <a:ext cx="464415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Always </a:t>
            </a:r>
            <a:r>
              <a:rPr lang="en-US" sz="1200" dirty="0"/>
              <a:t>include all information about an exception in single log message</a:t>
            </a:r>
          </a:p>
        </p:txBody>
      </p:sp>
      <p:sp>
        <p:nvSpPr>
          <p:cNvPr id="6" name="Rectangle 5"/>
          <p:cNvSpPr/>
          <p:nvPr/>
        </p:nvSpPr>
        <p:spPr>
          <a:xfrm>
            <a:off x="295273" y="2514600"/>
            <a:ext cx="8610600" cy="646331"/>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Using a multi-line log message with multiple calls to LOGGER.debug() may look fine in your test case, but when it shows up in the log file of an app server with 400 threads running in parallel, all dumping information to the same log file, your two log messages may end up spaced out 1000 lines apart in the log file, even though they occur on subsequent lines in your code.</a:t>
            </a:r>
          </a:p>
        </p:txBody>
      </p:sp>
      <p:sp>
        <p:nvSpPr>
          <p:cNvPr id="4" name="Rounded Rectangle 3"/>
          <p:cNvSpPr/>
          <p:nvPr/>
        </p:nvSpPr>
        <p:spPr>
          <a:xfrm>
            <a:off x="3505200" y="3790950"/>
            <a:ext cx="45720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LOGGER.debug("Using cache sector A, using retry sector B");</a:t>
            </a:r>
            <a:endParaRPr lang="en-US" sz="1200" dirty="0"/>
          </a:p>
        </p:txBody>
      </p:sp>
      <p:sp>
        <p:nvSpPr>
          <p:cNvPr id="5" name="Rectangle 4"/>
          <p:cNvSpPr/>
          <p:nvPr/>
        </p:nvSpPr>
        <p:spPr>
          <a:xfrm>
            <a:off x="2127394" y="3881050"/>
            <a:ext cx="103573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Do it like this:</a:t>
            </a:r>
          </a:p>
        </p:txBody>
      </p:sp>
      <p:sp>
        <p:nvSpPr>
          <p:cNvPr id="8" name="Rounded Rectangle 7"/>
          <p:cNvSpPr/>
          <p:nvPr/>
        </p:nvSpPr>
        <p:spPr>
          <a:xfrm>
            <a:off x="3581400" y="1524000"/>
            <a:ext cx="45720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fontAlgn="base"/>
            <a:r>
              <a:rPr lang="en-US" sz="1200" dirty="0"/>
              <a:t>LOGGER.debug("Using cache sector A");</a:t>
            </a:r>
          </a:p>
          <a:p>
            <a:pPr fontAlgn="base"/>
            <a:r>
              <a:rPr lang="en-US" sz="1200" dirty="0"/>
              <a:t>LOGGER.debug("Using retry sector B");</a:t>
            </a:r>
          </a:p>
        </p:txBody>
      </p:sp>
      <p:sp>
        <p:nvSpPr>
          <p:cNvPr id="9" name="Rectangle 8"/>
          <p:cNvSpPr/>
          <p:nvPr/>
        </p:nvSpPr>
        <p:spPr>
          <a:xfrm>
            <a:off x="2155969" y="1614100"/>
            <a:ext cx="102944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Don’t do </a:t>
            </a:r>
            <a:r>
              <a:rPr lang="en-US" sz="1200" dirty="0" smtClean="0"/>
              <a:t>this:</a:t>
            </a:r>
            <a:endParaRPr lang="en-US" sz="1200" dirty="0"/>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133600" y="980297"/>
            <a:ext cx="576010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Pass </a:t>
            </a:r>
            <a:r>
              <a:rPr lang="en-US" sz="1200" dirty="0"/>
              <a:t>all relevant information to exceptions to make them informative as much as possible</a:t>
            </a:r>
          </a:p>
        </p:txBody>
      </p:sp>
      <p:sp>
        <p:nvSpPr>
          <p:cNvPr id="6" name="Rectangle 5"/>
          <p:cNvSpPr/>
          <p:nvPr/>
        </p:nvSpPr>
        <p:spPr>
          <a:xfrm>
            <a:off x="304800" y="1447800"/>
            <a:ext cx="8610600" cy="46166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This is also very important to make exception messages and stack traces useful and informative. What is the use of a log, if you are not able to determine anything out of it. These type of logs just exist in your code for decoration purpose.</a:t>
            </a:r>
          </a:p>
        </p:txBody>
      </p:sp>
    </p:spTree>
    <p:extLst>
      <p:ext uri="{BB962C8B-B14F-4D97-AF65-F5344CB8AC3E}">
        <p14:creationId xmlns:p14="http://schemas.microsoft.com/office/powerpoint/2010/main" val="356111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729078" y="435824"/>
            <a:ext cx="344934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Always </a:t>
            </a:r>
            <a:r>
              <a:rPr lang="en-US" sz="1200" dirty="0"/>
              <a:t>terminate the thread which it is interrupted</a:t>
            </a:r>
          </a:p>
        </p:txBody>
      </p:sp>
      <p:sp>
        <p:nvSpPr>
          <p:cNvPr id="6" name="Rectangle 5"/>
          <p:cNvSpPr/>
          <p:nvPr/>
        </p:nvSpPr>
        <p:spPr>
          <a:xfrm>
            <a:off x="400050" y="2209800"/>
            <a:ext cx="8610600"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InterruptedException is a clue to your code that it should stop whatever it’s doing. Some common use cases for a thread getting interrupted are the active transaction timing out, or a thread pool getting shut down. Instead of ignoring the InterruptedException, your code should do its best to finish up what it’s doing, and finish the current thread of execution. So to correct the example above:</a:t>
            </a:r>
          </a:p>
        </p:txBody>
      </p:sp>
      <p:sp>
        <p:nvSpPr>
          <p:cNvPr id="3" name="Rounded Rectangle 2"/>
          <p:cNvSpPr/>
          <p:nvPr/>
        </p:nvSpPr>
        <p:spPr>
          <a:xfrm>
            <a:off x="419100" y="819834"/>
            <a:ext cx="5029200" cy="1219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800" dirty="0"/>
              <a:t>while (true) </a:t>
            </a:r>
            <a:endParaRPr lang="en-US" sz="800" dirty="0" smtClean="0"/>
          </a:p>
          <a:p>
            <a:r>
              <a:rPr lang="en-US" sz="800" dirty="0" smtClean="0"/>
              <a:t>{</a:t>
            </a:r>
            <a:endParaRPr lang="en-US" sz="800" dirty="0"/>
          </a:p>
          <a:p>
            <a:r>
              <a:rPr lang="en-US" sz="800" dirty="0"/>
              <a:t>  try </a:t>
            </a:r>
            <a:endParaRPr lang="en-US" sz="800" dirty="0" smtClean="0"/>
          </a:p>
          <a:p>
            <a:r>
              <a:rPr lang="en-US" sz="800" dirty="0" smtClean="0"/>
              <a:t> {</a:t>
            </a:r>
            <a:endParaRPr lang="en-US" sz="800" dirty="0"/>
          </a:p>
          <a:p>
            <a:r>
              <a:rPr lang="en-US" sz="800" dirty="0"/>
              <a:t>    Thread.sleep(100000);</a:t>
            </a:r>
          </a:p>
          <a:p>
            <a:r>
              <a:rPr lang="en-US" sz="800" dirty="0"/>
              <a:t> </a:t>
            </a:r>
            <a:r>
              <a:rPr lang="en-US" sz="800" dirty="0" smtClean="0"/>
              <a:t>} </a:t>
            </a:r>
          </a:p>
          <a:p>
            <a:r>
              <a:rPr lang="en-US" sz="800" dirty="0"/>
              <a:t> </a:t>
            </a:r>
            <a:r>
              <a:rPr lang="en-US" sz="800" dirty="0" smtClean="0"/>
              <a:t>catch </a:t>
            </a:r>
            <a:r>
              <a:rPr lang="en-US" sz="800" dirty="0"/>
              <a:t>(InterruptedException e) {} //Don't do this</a:t>
            </a:r>
          </a:p>
          <a:p>
            <a:r>
              <a:rPr lang="en-US" sz="800" dirty="0"/>
              <a:t> </a:t>
            </a:r>
            <a:r>
              <a:rPr lang="en-US" sz="800" dirty="0" smtClean="0"/>
              <a:t>doSomethingCool</a:t>
            </a:r>
            <a:r>
              <a:rPr lang="en-US" sz="800" dirty="0"/>
              <a:t>();</a:t>
            </a:r>
          </a:p>
          <a:p>
            <a:r>
              <a:rPr lang="en-US" sz="800" dirty="0"/>
              <a:t>}</a:t>
            </a:r>
          </a:p>
        </p:txBody>
      </p:sp>
      <p:sp>
        <p:nvSpPr>
          <p:cNvPr id="7" name="Rounded Rectangle 6"/>
          <p:cNvSpPr/>
          <p:nvPr/>
        </p:nvSpPr>
        <p:spPr>
          <a:xfrm>
            <a:off x="400050" y="3105834"/>
            <a:ext cx="5048250" cy="1524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800" dirty="0"/>
              <a:t>while (true) </a:t>
            </a:r>
            <a:endParaRPr lang="en-US" sz="800" dirty="0" smtClean="0"/>
          </a:p>
          <a:p>
            <a:r>
              <a:rPr lang="en-US" sz="800" dirty="0" smtClean="0"/>
              <a:t>{</a:t>
            </a:r>
            <a:endParaRPr lang="en-US" sz="800" dirty="0"/>
          </a:p>
          <a:p>
            <a:r>
              <a:rPr lang="en-US" sz="800" dirty="0"/>
              <a:t>  try </a:t>
            </a:r>
            <a:endParaRPr lang="en-US" sz="800" dirty="0" smtClean="0"/>
          </a:p>
          <a:p>
            <a:r>
              <a:rPr lang="en-US" sz="800" dirty="0" smtClean="0"/>
              <a:t> {</a:t>
            </a:r>
            <a:endParaRPr lang="en-US" sz="800" dirty="0"/>
          </a:p>
          <a:p>
            <a:r>
              <a:rPr lang="en-US" sz="800" dirty="0"/>
              <a:t>    Thread.sleep(100000);</a:t>
            </a:r>
          </a:p>
          <a:p>
            <a:r>
              <a:rPr lang="en-US" sz="800" dirty="0"/>
              <a:t> </a:t>
            </a:r>
            <a:r>
              <a:rPr lang="en-US" sz="800" dirty="0" smtClean="0"/>
              <a:t>} </a:t>
            </a:r>
          </a:p>
          <a:p>
            <a:r>
              <a:rPr lang="en-US" sz="800" dirty="0"/>
              <a:t> </a:t>
            </a:r>
            <a:r>
              <a:rPr lang="en-US" sz="800" dirty="0" smtClean="0"/>
              <a:t>catch </a:t>
            </a:r>
            <a:r>
              <a:rPr lang="en-US" sz="800" dirty="0"/>
              <a:t>(InterruptedException e) </a:t>
            </a:r>
            <a:endParaRPr lang="en-US" sz="800" dirty="0" smtClean="0"/>
          </a:p>
          <a:p>
            <a:r>
              <a:rPr lang="en-US" sz="800" dirty="0" smtClean="0"/>
              <a:t>{</a:t>
            </a:r>
          </a:p>
          <a:p>
            <a:r>
              <a:rPr lang="en-US" sz="800" dirty="0"/>
              <a:t> </a:t>
            </a:r>
            <a:r>
              <a:rPr lang="en-US" sz="800" dirty="0" smtClean="0"/>
              <a:t>    break;</a:t>
            </a:r>
          </a:p>
          <a:p>
            <a:r>
              <a:rPr lang="en-US" sz="800" dirty="0" smtClean="0"/>
              <a:t>} </a:t>
            </a:r>
          </a:p>
          <a:p>
            <a:r>
              <a:rPr lang="en-US" sz="800" dirty="0" smtClean="0"/>
              <a:t> doSomethingCool</a:t>
            </a:r>
            <a:r>
              <a:rPr lang="en-US" sz="800" dirty="0"/>
              <a:t>();</a:t>
            </a:r>
          </a:p>
          <a:p>
            <a:r>
              <a:rPr lang="en-US" sz="800" dirty="0"/>
              <a:t>}</a:t>
            </a:r>
          </a:p>
        </p:txBody>
      </p:sp>
    </p:spTree>
    <p:extLst>
      <p:ext uri="{BB962C8B-B14F-4D97-AF65-F5344CB8AC3E}">
        <p14:creationId xmlns:p14="http://schemas.microsoft.com/office/powerpoint/2010/main" val="417079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828925" y="375850"/>
            <a:ext cx="308924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Use </a:t>
            </a:r>
            <a:r>
              <a:rPr lang="en-US" sz="1200" dirty="0"/>
              <a:t>template methods for repeated try-catch</a:t>
            </a:r>
          </a:p>
        </p:txBody>
      </p:sp>
      <p:sp>
        <p:nvSpPr>
          <p:cNvPr id="6" name="Rectangle 5"/>
          <p:cNvSpPr/>
          <p:nvPr/>
        </p:nvSpPr>
        <p:spPr>
          <a:xfrm>
            <a:off x="247650" y="762000"/>
            <a:ext cx="8610600" cy="101566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There is no use of having a similar catch block in 100 places in your code. It increases code duplicity which does not help anything. Use template methods for such cases</a:t>
            </a:r>
            <a:r>
              <a:rPr lang="en-US" sz="1200" dirty="0" smtClean="0"/>
              <a:t>.</a:t>
            </a:r>
          </a:p>
          <a:p>
            <a:endParaRPr lang="en-US" sz="1200" dirty="0"/>
          </a:p>
          <a:p>
            <a:r>
              <a:rPr lang="en-US" sz="1200" dirty="0"/>
              <a:t>This type of </a:t>
            </a:r>
            <a:r>
              <a:rPr lang="en-US" sz="1200" dirty="0" smtClean="0"/>
              <a:t>method[closeConnection method] </a:t>
            </a:r>
            <a:r>
              <a:rPr lang="en-US" sz="1200" dirty="0"/>
              <a:t>will be used in thousands of places in your application. Don’t put whole code in every place rather define </a:t>
            </a:r>
            <a:r>
              <a:rPr lang="en-US" sz="1200" dirty="0" smtClean="0"/>
              <a:t>below method</a:t>
            </a:r>
            <a:r>
              <a:rPr lang="en-US" sz="1200" dirty="0"/>
              <a:t>[closeConnection method]</a:t>
            </a:r>
            <a:r>
              <a:rPr lang="en-US" sz="1200" dirty="0" smtClean="0"/>
              <a:t> </a:t>
            </a:r>
            <a:r>
              <a:rPr lang="en-US" sz="1200" dirty="0"/>
              <a:t>and use it everywhere like </a:t>
            </a:r>
            <a:r>
              <a:rPr lang="en-US" sz="1200" dirty="0" smtClean="0"/>
              <a:t>dataAccessCode method:</a:t>
            </a:r>
            <a:endParaRPr lang="en-US" sz="1200" dirty="0"/>
          </a:p>
        </p:txBody>
      </p:sp>
      <p:sp>
        <p:nvSpPr>
          <p:cNvPr id="4" name="TextBox 3"/>
          <p:cNvSpPr txBox="1"/>
          <p:nvPr/>
        </p:nvSpPr>
        <p:spPr>
          <a:xfrm>
            <a:off x="228600" y="1905000"/>
            <a:ext cx="3657600"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a:t>class DBUtil</a:t>
            </a:r>
          </a:p>
          <a:p>
            <a:r>
              <a:rPr lang="en-US" sz="1200" dirty="0"/>
              <a:t>{</a:t>
            </a:r>
          </a:p>
          <a:p>
            <a:r>
              <a:rPr lang="en-US" sz="1200" dirty="0"/>
              <a:t>    public static void closeConnection(Connection conn)</a:t>
            </a:r>
          </a:p>
          <a:p>
            <a:r>
              <a:rPr lang="en-US" sz="1200" dirty="0"/>
              <a:t>    {</a:t>
            </a:r>
          </a:p>
          <a:p>
            <a:r>
              <a:rPr lang="en-US" sz="1200" dirty="0"/>
              <a:t>        try</a:t>
            </a:r>
          </a:p>
          <a:p>
            <a:r>
              <a:rPr lang="en-US" sz="1200" dirty="0"/>
              <a:t>        {</a:t>
            </a:r>
          </a:p>
          <a:p>
            <a:r>
              <a:rPr lang="en-US" sz="1200" dirty="0"/>
              <a:t>            conn.close();</a:t>
            </a:r>
          </a:p>
          <a:p>
            <a:r>
              <a:rPr lang="en-US" sz="1200" dirty="0"/>
              <a:t>        } </a:t>
            </a:r>
          </a:p>
          <a:p>
            <a:r>
              <a:rPr lang="en-US" sz="1200" dirty="0"/>
              <a:t>        catch(Exception ex)</a:t>
            </a:r>
          </a:p>
          <a:p>
            <a:r>
              <a:rPr lang="en-US" sz="1200" dirty="0"/>
              <a:t>        {</a:t>
            </a:r>
          </a:p>
          <a:p>
            <a:r>
              <a:rPr lang="en-US" sz="1200" dirty="0"/>
              <a:t>            //Log Exception - Cannot close connection</a:t>
            </a:r>
          </a:p>
          <a:p>
            <a:r>
              <a:rPr lang="en-US" sz="1200" dirty="0"/>
              <a:t>        }</a:t>
            </a:r>
          </a:p>
          <a:p>
            <a:r>
              <a:rPr lang="en-US" sz="1200" dirty="0"/>
              <a:t>    }</a:t>
            </a:r>
          </a:p>
          <a:p>
            <a:r>
              <a:rPr lang="en-US" sz="1200" dirty="0"/>
              <a:t>}</a:t>
            </a:r>
          </a:p>
        </p:txBody>
      </p:sp>
      <p:sp>
        <p:nvSpPr>
          <p:cNvPr id="7" name="TextBox 6"/>
          <p:cNvSpPr txBox="1"/>
          <p:nvPr/>
        </p:nvSpPr>
        <p:spPr>
          <a:xfrm>
            <a:off x="5029200" y="1905000"/>
            <a:ext cx="3657600" cy="249299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a:t>public void dataAccessCode() </a:t>
            </a:r>
          </a:p>
          <a:p>
            <a:r>
              <a:rPr lang="en-US" sz="1200" dirty="0"/>
              <a:t>{</a:t>
            </a:r>
          </a:p>
          <a:p>
            <a:r>
              <a:rPr lang="en-US" sz="1200" dirty="0"/>
              <a:t>    Connection conn = null;</a:t>
            </a:r>
          </a:p>
          <a:p>
            <a:r>
              <a:rPr lang="en-US" sz="1200" dirty="0"/>
              <a:t>    try</a:t>
            </a:r>
          </a:p>
          <a:p>
            <a:r>
              <a:rPr lang="en-US" sz="1200" dirty="0"/>
              <a:t>    {</a:t>
            </a:r>
          </a:p>
          <a:p>
            <a:r>
              <a:rPr lang="en-US" sz="1200" dirty="0"/>
              <a:t>        conn = getConnection();</a:t>
            </a:r>
          </a:p>
          <a:p>
            <a:r>
              <a:rPr lang="en-US" sz="1200" dirty="0"/>
              <a:t>        ....</a:t>
            </a:r>
          </a:p>
          <a:p>
            <a:r>
              <a:rPr lang="en-US" sz="1200" dirty="0"/>
              <a:t>    } </a:t>
            </a:r>
          </a:p>
          <a:p>
            <a:r>
              <a:rPr lang="en-US" sz="1200" dirty="0"/>
              <a:t>    finally</a:t>
            </a:r>
          </a:p>
          <a:p>
            <a:r>
              <a:rPr lang="en-US" sz="1200" dirty="0"/>
              <a:t>    {</a:t>
            </a:r>
          </a:p>
          <a:p>
            <a:r>
              <a:rPr lang="en-US" sz="1200" dirty="0"/>
              <a:t>        </a:t>
            </a:r>
            <a:r>
              <a:rPr lang="en-US" sz="1200" dirty="0">
                <a:solidFill>
                  <a:srgbClr val="C00000"/>
                </a:solidFill>
              </a:rPr>
              <a:t>DBUtil.closeConnection(conn);</a:t>
            </a:r>
          </a:p>
          <a:p>
            <a:r>
              <a:rPr lang="en-US" sz="1200" dirty="0"/>
              <a:t>    }</a:t>
            </a:r>
          </a:p>
          <a:p>
            <a:r>
              <a:rPr lang="en-US" sz="1200" dirty="0"/>
              <a:t>}</a:t>
            </a:r>
          </a:p>
        </p:txBody>
      </p:sp>
    </p:spTree>
    <p:extLst>
      <p:ext uri="{BB962C8B-B14F-4D97-AF65-F5344CB8AC3E}">
        <p14:creationId xmlns:p14="http://schemas.microsoft.com/office/powerpoint/2010/main" val="195249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625942" y="597748"/>
            <a:ext cx="365561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Document </a:t>
            </a:r>
            <a:r>
              <a:rPr lang="en-US" sz="1200" dirty="0"/>
              <a:t>all exceptions in your application in javadoc</a:t>
            </a:r>
          </a:p>
        </p:txBody>
      </p:sp>
      <p:sp>
        <p:nvSpPr>
          <p:cNvPr id="6" name="Rectangle 5"/>
          <p:cNvSpPr/>
          <p:nvPr/>
        </p:nvSpPr>
        <p:spPr>
          <a:xfrm>
            <a:off x="314323" y="1066800"/>
            <a:ext cx="8610600" cy="46166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Make it a practice to javadoc all exceptions which a piece of code may throw at runtime. Also try to include possible course of action, user should follow in case these exception occur.</a:t>
            </a:r>
          </a:p>
        </p:txBody>
      </p:sp>
    </p:spTree>
    <p:extLst>
      <p:ext uri="{BB962C8B-B14F-4D97-AF65-F5344CB8AC3E}">
        <p14:creationId xmlns:p14="http://schemas.microsoft.com/office/powerpoint/2010/main" val="202498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76709</TotalTime>
  <Words>550</Words>
  <Application>Microsoft Office PowerPoint</Application>
  <PresentationFormat>Custom</PresentationFormat>
  <Paragraphs>75</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7380</cp:revision>
  <dcterms:created xsi:type="dcterms:W3CDTF">2006-08-16T00:00:00Z</dcterms:created>
  <dcterms:modified xsi:type="dcterms:W3CDTF">2016-06-08T08:55:36Z</dcterms:modified>
</cp:coreProperties>
</file>