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6" r:id="rId2"/>
    <p:sldId id="41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5721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Un</a:t>
            </a:r>
            <a:r>
              <a:rPr lang="en-US" sz="1200" dirty="0" smtClean="0"/>
              <a:t>boxing</a:t>
            </a:r>
            <a:endParaRPr lang="en-US" sz="1200" dirty="0"/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72" y="1114364"/>
            <a:ext cx="251819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List&lt;Integer&gt; list = </a:t>
            </a:r>
            <a:r>
              <a:rPr lang="en-US" sz="1200" b="1" dirty="0"/>
              <a:t>new </a:t>
            </a:r>
            <a:r>
              <a:rPr lang="en-US" sz="1200" b="1" dirty="0"/>
              <a:t>ArrayList</a:t>
            </a:r>
            <a:r>
              <a:rPr lang="en-US" sz="1200" b="1" dirty="0"/>
              <a:t>&lt;&gt;();</a:t>
            </a:r>
          </a:p>
          <a:p>
            <a:r>
              <a:rPr lang="en-US" sz="1200" dirty="0"/>
              <a:t>list.add</a:t>
            </a:r>
            <a:r>
              <a:rPr lang="en-US" sz="1200" dirty="0"/>
              <a:t>(</a:t>
            </a:r>
            <a:r>
              <a:rPr lang="en-US" sz="1200" b="1" dirty="0"/>
              <a:t>new Integer(1));</a:t>
            </a:r>
          </a:p>
          <a:p>
            <a:r>
              <a:rPr lang="en-US" sz="1200" dirty="0"/>
              <a:t>list.add</a:t>
            </a:r>
            <a:r>
              <a:rPr lang="en-US" sz="1200" dirty="0"/>
              <a:t>(</a:t>
            </a:r>
            <a:r>
              <a:rPr lang="en-US" sz="1200" b="1" dirty="0"/>
              <a:t>new Integer(2));</a:t>
            </a:r>
          </a:p>
          <a:p>
            <a:r>
              <a:rPr lang="en-US" sz="1200" b="1" dirty="0"/>
              <a:t>for (Integer </a:t>
            </a:r>
            <a:r>
              <a:rPr lang="en-US" sz="1200" b="1" dirty="0"/>
              <a:t>integerObj</a:t>
            </a:r>
            <a:r>
              <a:rPr lang="en-US" sz="1200" b="1" dirty="0"/>
              <a:t> : list)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 smtClean="0"/>
              <a:t>    int </a:t>
            </a:r>
            <a:r>
              <a:rPr lang="en-US" sz="1200" b="1" dirty="0"/>
              <a:t>i</a:t>
            </a:r>
            <a:r>
              <a:rPr lang="en-US" sz="1200" b="1" dirty="0"/>
              <a:t> = </a:t>
            </a:r>
            <a:r>
              <a:rPr lang="en-US" sz="1200" b="1" dirty="0"/>
              <a:t>integerObj</a:t>
            </a:r>
            <a:r>
              <a:rPr lang="en-US" sz="1200" b="1" dirty="0"/>
              <a:t>; // </a:t>
            </a:r>
            <a:r>
              <a:rPr lang="en-US" sz="1200" b="1" u="sng" dirty="0"/>
              <a:t>Unboxing</a:t>
            </a:r>
          </a:p>
          <a:p>
            <a:r>
              <a:rPr lang="en-US" sz="1200" dirty="0" smtClean="0"/>
              <a:t>    System.</a:t>
            </a:r>
            <a:r>
              <a:rPr lang="en-US" sz="1200" b="1" i="1" dirty="0" smtClean="0"/>
              <a:t>out.println(</a:t>
            </a:r>
            <a:r>
              <a:rPr lang="en-US" sz="1200" b="1" i="1" dirty="0" smtClean="0"/>
              <a:t>i</a:t>
            </a:r>
            <a:r>
              <a:rPr lang="en-US" sz="1200" b="1" i="1" dirty="0"/>
              <a:t>);</a:t>
            </a:r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633502" y="3543300"/>
            <a:ext cx="5183027" cy="952500"/>
          </a:xfrm>
          <a:prstGeom prst="wedgeRoundRectCallout">
            <a:avLst>
              <a:gd name="adj1" fmla="val -48848"/>
              <a:gd name="adj2" fmla="val -1857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are assigning </a:t>
            </a:r>
            <a:r>
              <a:rPr lang="en-US" sz="1200" dirty="0" smtClean="0">
                <a:solidFill>
                  <a:srgbClr val="FF0000"/>
                </a:solidFill>
              </a:rPr>
              <a:t>integerObj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to </a:t>
            </a:r>
            <a:r>
              <a:rPr lang="en-US" sz="1200" dirty="0" smtClean="0"/>
              <a:t>primittive</a:t>
            </a:r>
            <a:r>
              <a:rPr lang="en-US" sz="1200" dirty="0" smtClean="0"/>
              <a:t> type </a:t>
            </a:r>
            <a:r>
              <a:rPr lang="en-US" sz="1200" dirty="0" smtClean="0">
                <a:solidFill>
                  <a:srgbClr val="FF0000"/>
                </a:solidFill>
              </a:rPr>
              <a:t>int</a:t>
            </a:r>
            <a:r>
              <a:rPr lang="en-US" sz="1200" dirty="0" smtClean="0"/>
              <a:t>, you </a:t>
            </a:r>
            <a:r>
              <a:rPr lang="en-US" sz="1200" dirty="0"/>
              <a:t>may wonder why the Java compiler compiles the method without issuing any errors. The compiler does not generate an error because it invokes the </a:t>
            </a:r>
            <a:r>
              <a:rPr lang="en-US" sz="1200" dirty="0">
                <a:solidFill>
                  <a:srgbClr val="FF0000"/>
                </a:solidFill>
              </a:rPr>
              <a:t>intValue</a:t>
            </a:r>
            <a:r>
              <a:rPr lang="en-US" sz="1200" dirty="0">
                <a:solidFill>
                  <a:srgbClr val="FF0000"/>
                </a:solidFill>
              </a:rPr>
              <a:t> method</a:t>
            </a:r>
            <a:r>
              <a:rPr lang="en-US" sz="1200" dirty="0"/>
              <a:t> to convert an </a:t>
            </a:r>
            <a:r>
              <a:rPr lang="en-US" sz="1200" dirty="0"/>
              <a:t>Integer</a:t>
            </a:r>
            <a:r>
              <a:rPr lang="en-US" sz="1200" dirty="0"/>
              <a:t> to an </a:t>
            </a:r>
            <a:r>
              <a:rPr lang="en-US" sz="1200" dirty="0"/>
              <a:t>int</a:t>
            </a:r>
            <a:r>
              <a:rPr lang="en-US" sz="1200" dirty="0"/>
              <a:t> at runtime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83030" y="1124602"/>
            <a:ext cx="2971802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List&lt;Integer&gt; list = </a:t>
            </a:r>
            <a:r>
              <a:rPr lang="en-US" sz="1200" b="1" dirty="0"/>
              <a:t>new </a:t>
            </a:r>
            <a:r>
              <a:rPr lang="en-US" sz="1200" b="1" dirty="0"/>
              <a:t>ArrayList</a:t>
            </a:r>
            <a:r>
              <a:rPr lang="en-US" sz="1200" b="1" dirty="0"/>
              <a:t>&lt;&gt;();</a:t>
            </a:r>
          </a:p>
          <a:p>
            <a:r>
              <a:rPr lang="en-US" sz="1200" dirty="0"/>
              <a:t>list.add</a:t>
            </a:r>
            <a:r>
              <a:rPr lang="en-US" sz="1200" dirty="0"/>
              <a:t>(</a:t>
            </a:r>
            <a:r>
              <a:rPr lang="en-US" sz="1200" b="1" dirty="0"/>
              <a:t>new Integer(1));</a:t>
            </a:r>
          </a:p>
          <a:p>
            <a:r>
              <a:rPr lang="en-US" sz="1200" dirty="0"/>
              <a:t>list.add</a:t>
            </a:r>
            <a:r>
              <a:rPr lang="en-US" sz="1200" dirty="0"/>
              <a:t>(</a:t>
            </a:r>
            <a:r>
              <a:rPr lang="en-US" sz="1200" b="1" dirty="0"/>
              <a:t>new Integer(2));</a:t>
            </a:r>
          </a:p>
          <a:p>
            <a:r>
              <a:rPr lang="en-US" sz="1200" b="1" dirty="0"/>
              <a:t>for (Integer </a:t>
            </a:r>
            <a:r>
              <a:rPr lang="en-US" sz="1200" b="1" dirty="0"/>
              <a:t>integerObj</a:t>
            </a:r>
            <a:r>
              <a:rPr lang="en-US" sz="1200" b="1" dirty="0"/>
              <a:t> : list)</a:t>
            </a:r>
          </a:p>
          <a:p>
            <a:r>
              <a:rPr lang="en-US" sz="1200" dirty="0"/>
              <a:t>{</a:t>
            </a:r>
          </a:p>
          <a:p>
            <a:r>
              <a:rPr lang="en-US" sz="1200" b="1" dirty="0"/>
              <a:t>    int </a:t>
            </a:r>
            <a:r>
              <a:rPr lang="en-US" sz="1200" b="1" dirty="0"/>
              <a:t>i</a:t>
            </a:r>
            <a:r>
              <a:rPr lang="en-US" sz="1200" b="1" dirty="0"/>
              <a:t> = </a:t>
            </a:r>
            <a:r>
              <a:rPr lang="en-US" sz="1200" b="1" dirty="0" smtClean="0">
                <a:solidFill>
                  <a:srgbClr val="FF0000"/>
                </a:solidFill>
              </a:rPr>
              <a:t>integerObj.intValue</a:t>
            </a:r>
            <a:r>
              <a:rPr lang="en-US" sz="1200" b="1" dirty="0" smtClean="0">
                <a:solidFill>
                  <a:srgbClr val="FF0000"/>
                </a:solidFill>
              </a:rPr>
              <a:t>();</a:t>
            </a:r>
            <a:r>
              <a:rPr lang="en-US" sz="1200" b="1" dirty="0" smtClean="0"/>
              <a:t> </a:t>
            </a:r>
            <a:r>
              <a:rPr lang="en-US" sz="1200" b="1" dirty="0"/>
              <a:t>// </a:t>
            </a:r>
            <a:r>
              <a:rPr lang="en-US" sz="1200" b="1" u="sng" dirty="0"/>
              <a:t>Unboxing</a:t>
            </a:r>
          </a:p>
          <a:p>
            <a:r>
              <a:rPr lang="en-US" sz="1200" dirty="0"/>
              <a:t>    System.</a:t>
            </a:r>
            <a:r>
              <a:rPr lang="en-US" sz="1200" b="1" i="1" dirty="0"/>
              <a:t>out.println(</a:t>
            </a:r>
            <a:r>
              <a:rPr lang="en-US" sz="1200" b="1" i="1" dirty="0"/>
              <a:t>i</a:t>
            </a:r>
            <a:r>
              <a:rPr lang="en-US" sz="1200" b="1" i="1" dirty="0"/>
              <a:t>);</a:t>
            </a:r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130962" y="1746794"/>
            <a:ext cx="2352069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1353" y="1500573"/>
            <a:ext cx="1592103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Runtime compiler converts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466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575" y="1981200"/>
            <a:ext cx="8759825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Converting an object of a wrapper type (Integer) to its corresponding primitive (int) value is called unboxing. The Java compiler applies unboxing when an object of a wrapper class is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Passed as a parameter to a method that expects a value of the corresponding primitive type.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Assigned to a variable of the corresponding primitive type.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5721" y="21838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Un</a:t>
            </a:r>
            <a:r>
              <a:rPr lang="en-US" sz="1200" dirty="0" smtClean="0"/>
              <a:t>boxing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91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75080</TotalTime>
  <Words>144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6921</cp:revision>
  <dcterms:created xsi:type="dcterms:W3CDTF">2006-08-16T00:00:00Z</dcterms:created>
  <dcterms:modified xsi:type="dcterms:W3CDTF">2016-04-06T07:49:14Z</dcterms:modified>
</cp:coreProperties>
</file>