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21"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5/30/2016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10"/>
          <p:cNvSpPr/>
          <p:nvPr/>
        </p:nvSpPr>
        <p:spPr>
          <a:xfrm>
            <a:off x="3733800" y="35739"/>
            <a:ext cx="1981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Exception handling summary</a:t>
            </a:r>
            <a:endParaRPr lang="en-US" sz="1200" dirty="0"/>
          </a:p>
        </p:txBody>
      </p:sp>
      <p:sp>
        <p:nvSpPr>
          <p:cNvPr id="6" name="Rounded Rectangle 5"/>
          <p:cNvSpPr/>
          <p:nvPr/>
        </p:nvSpPr>
        <p:spPr>
          <a:xfrm>
            <a:off x="516155" y="914400"/>
            <a:ext cx="8323045" cy="32004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Wingdings" pitchFamily="2" charset="2"/>
              <a:buChar char="ü"/>
            </a:pPr>
            <a:r>
              <a:rPr lang="en-US" sz="1200" dirty="0"/>
              <a:t>A program can use exceptions to indicate that an error occurred</a:t>
            </a:r>
            <a:r>
              <a:rPr lang="en-US" sz="1200" dirty="0" smtClean="0"/>
              <a:t>.</a:t>
            </a:r>
          </a:p>
          <a:p>
            <a:pPr marL="285750" indent="-285750">
              <a:buFont typeface="Wingdings" pitchFamily="2" charset="2"/>
              <a:buChar char="ü"/>
            </a:pPr>
            <a:r>
              <a:rPr lang="en-US" sz="1200" dirty="0"/>
              <a:t>To throw an exception, use the </a:t>
            </a:r>
            <a:r>
              <a:rPr lang="en-US" sz="1200" dirty="0"/>
              <a:t>throw</a:t>
            </a:r>
            <a:r>
              <a:rPr lang="en-US" sz="1200" dirty="0"/>
              <a:t> statement and provide it with an exception </a:t>
            </a:r>
            <a:r>
              <a:rPr lang="en-US" sz="1200" dirty="0" smtClean="0"/>
              <a:t>object.</a:t>
            </a:r>
          </a:p>
          <a:p>
            <a:pPr marL="285750" indent="-285750">
              <a:buFont typeface="Wingdings" pitchFamily="2" charset="2"/>
              <a:buChar char="ü"/>
            </a:pPr>
            <a:r>
              <a:rPr lang="en-US" sz="1200" dirty="0" smtClean="0"/>
              <a:t>A </a:t>
            </a:r>
            <a:r>
              <a:rPr lang="en-US" sz="1200" dirty="0"/>
              <a:t>method that throws an uncaught, checked exception must include a </a:t>
            </a:r>
            <a:r>
              <a:rPr lang="en-US" sz="1200" dirty="0"/>
              <a:t>throws</a:t>
            </a:r>
            <a:r>
              <a:rPr lang="en-US" sz="1200" dirty="0"/>
              <a:t> clause in its declaration</a:t>
            </a:r>
            <a:r>
              <a:rPr lang="en-US" sz="1200" dirty="0" smtClean="0"/>
              <a:t>.</a:t>
            </a:r>
          </a:p>
          <a:p>
            <a:pPr marL="285750" indent="-285750">
              <a:buFont typeface="Wingdings" pitchFamily="2" charset="2"/>
              <a:buChar char="ü"/>
            </a:pPr>
            <a:r>
              <a:rPr lang="en-US" sz="1200" dirty="0"/>
              <a:t>A program can catch exceptions by using a combination of the </a:t>
            </a:r>
            <a:r>
              <a:rPr lang="en-US" sz="1200" dirty="0"/>
              <a:t>try</a:t>
            </a:r>
            <a:r>
              <a:rPr lang="en-US" sz="1200" dirty="0"/>
              <a:t>, </a:t>
            </a:r>
            <a:r>
              <a:rPr lang="en-US" sz="1200" dirty="0"/>
              <a:t>catch</a:t>
            </a:r>
            <a:r>
              <a:rPr lang="en-US" sz="1200" dirty="0"/>
              <a:t>, and </a:t>
            </a:r>
            <a:r>
              <a:rPr lang="en-US" sz="1200" dirty="0"/>
              <a:t>finally</a:t>
            </a:r>
            <a:r>
              <a:rPr lang="en-US" sz="1200" dirty="0"/>
              <a:t> blocks</a:t>
            </a:r>
            <a:r>
              <a:rPr lang="en-US" sz="1200" dirty="0" smtClean="0"/>
              <a:t>.</a:t>
            </a:r>
            <a:br>
              <a:rPr lang="en-US" sz="1200" dirty="0" smtClean="0"/>
            </a:br>
            <a:endParaRPr lang="en-US" sz="1200" dirty="0" smtClean="0"/>
          </a:p>
          <a:p>
            <a:pPr marL="628650" lvl="1" indent="-171450">
              <a:buFont typeface="Wingdings" pitchFamily="2" charset="2"/>
              <a:buChar char="v"/>
            </a:pPr>
            <a:r>
              <a:rPr lang="en-US" sz="1200" dirty="0"/>
              <a:t>The try block identifies a block of code in which an exception can occur.</a:t>
            </a:r>
          </a:p>
          <a:p>
            <a:pPr marL="628650" lvl="1" indent="-171450">
              <a:buFont typeface="Wingdings" pitchFamily="2" charset="2"/>
              <a:buChar char="v"/>
            </a:pPr>
            <a:r>
              <a:rPr lang="en-US" sz="1200" dirty="0"/>
              <a:t>The catch block identifies a block of code, known as an exception handler, that can handle a particular type of exception.</a:t>
            </a:r>
          </a:p>
          <a:p>
            <a:pPr marL="628650" lvl="1" indent="-171450">
              <a:buFont typeface="Wingdings" pitchFamily="2" charset="2"/>
              <a:buChar char="v"/>
            </a:pPr>
            <a:r>
              <a:rPr lang="en-US" sz="1200" dirty="0"/>
              <a:t>The finally block identifies a block of code that is guaranteed to execute, and is the right place to close files, recover resources, and otherwise clean up after the code enclosed in </a:t>
            </a:r>
            <a:r>
              <a:rPr lang="en-US" sz="1200" dirty="0" smtClean="0"/>
              <a:t>the try</a:t>
            </a:r>
            <a:r>
              <a:rPr lang="en-US" sz="1200" dirty="0"/>
              <a:t> block.</a:t>
            </a:r>
          </a:p>
          <a:p>
            <a:pPr marL="742950" lvl="1" indent="-285750">
              <a:buFont typeface="Wingdings" pitchFamily="2" charset="2"/>
              <a:buChar char="ü"/>
            </a:pPr>
            <a:endParaRPr lang="en-US" sz="1200" dirty="0"/>
          </a:p>
          <a:p>
            <a:pPr marL="285750" indent="-285750">
              <a:buFont typeface="Wingdings" pitchFamily="2" charset="2"/>
              <a:buChar char="ü"/>
            </a:pPr>
            <a:r>
              <a:rPr lang="en-US" sz="1200" dirty="0"/>
              <a:t>The </a:t>
            </a:r>
            <a:r>
              <a:rPr lang="en-US" sz="1200" dirty="0"/>
              <a:t>try</a:t>
            </a:r>
            <a:r>
              <a:rPr lang="en-US" sz="1200" dirty="0"/>
              <a:t> statement should contain at least one </a:t>
            </a:r>
            <a:r>
              <a:rPr lang="en-US" sz="1200" dirty="0"/>
              <a:t>catch</a:t>
            </a:r>
            <a:r>
              <a:rPr lang="en-US" sz="1200" dirty="0"/>
              <a:t> block or a </a:t>
            </a:r>
            <a:r>
              <a:rPr lang="en-US" sz="1200" dirty="0"/>
              <a:t>finally</a:t>
            </a:r>
            <a:r>
              <a:rPr lang="en-US" sz="1200" dirty="0"/>
              <a:t> block and may have multiple </a:t>
            </a:r>
            <a:r>
              <a:rPr lang="en-US" sz="1200" dirty="0"/>
              <a:t>catch</a:t>
            </a:r>
            <a:r>
              <a:rPr lang="en-US" sz="1200" dirty="0"/>
              <a:t> blocks</a:t>
            </a:r>
            <a:r>
              <a:rPr lang="en-US" sz="1200" dirty="0" smtClean="0"/>
              <a:t>.</a:t>
            </a:r>
          </a:p>
          <a:p>
            <a:pPr marL="285750" indent="-285750">
              <a:buFont typeface="Wingdings" pitchFamily="2" charset="2"/>
              <a:buChar char="ü"/>
            </a:pPr>
            <a:r>
              <a:rPr lang="en-US" sz="1200" dirty="0"/>
              <a:t>The class of the exception object indicates the type of exception thrown. The exception object can contain further information about the error, including an error message. With exception chaining, an exception can point to the exception that caused it, which can in turn point to the exception that caused </a:t>
            </a:r>
            <a:r>
              <a:rPr lang="en-US" sz="1200" i="1" dirty="0"/>
              <a:t>it</a:t>
            </a:r>
            <a:r>
              <a:rPr lang="en-US" sz="1200" dirty="0"/>
              <a:t>, and so on</a:t>
            </a:r>
            <a:r>
              <a:rPr lang="en-US" sz="1200" dirty="0" smtClean="0"/>
              <a:t>.</a:t>
            </a:r>
            <a:endParaRPr lang="en-US" sz="1200" dirty="0"/>
          </a:p>
        </p:txBody>
      </p:sp>
    </p:spTree>
    <p:extLst>
      <p:ext uri="{BB962C8B-B14F-4D97-AF65-F5344CB8AC3E}">
        <p14:creationId xmlns:p14="http://schemas.microsoft.com/office/powerpoint/2010/main" val="3045217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76404</TotalTime>
  <Words>23</Words>
  <Application>Microsoft Office PowerPoint</Application>
  <PresentationFormat>Custom</PresentationFormat>
  <Paragraphs>12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7297</cp:revision>
  <dcterms:created xsi:type="dcterms:W3CDTF">2006-08-16T00:00:00Z</dcterms:created>
  <dcterms:modified xsi:type="dcterms:W3CDTF">2016-05-30T11:51:47Z</dcterms:modified>
</cp:coreProperties>
</file>