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09" r:id="rId2"/>
    <p:sldId id="410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12/16/2015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76600" y="35738"/>
            <a:ext cx="2133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Method Overriding - Modifiers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373280" y="1524000"/>
            <a:ext cx="3002745" cy="2554545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</a:rPr>
              <a:t>public class Animal</a:t>
            </a:r>
          </a:p>
          <a:p>
            <a:r>
              <a:rPr lang="en-US" sz="1000" dirty="0">
                <a:solidFill>
                  <a:srgbClr val="002060"/>
                </a:solidFill>
              </a:rPr>
              <a:t>{</a:t>
            </a:r>
          </a:p>
          <a:p>
            <a:pPr lvl="1"/>
            <a:r>
              <a:rPr lang="en-US" sz="1000" b="1" dirty="0">
                <a:solidFill>
                  <a:srgbClr val="002060"/>
                </a:solidFill>
              </a:rPr>
              <a:t>public void run()</a:t>
            </a:r>
          </a:p>
          <a:p>
            <a:pPr lvl="1"/>
            <a:r>
              <a:rPr lang="en-US" sz="1000" dirty="0">
                <a:solidFill>
                  <a:srgbClr val="002060"/>
                </a:solidFill>
              </a:rPr>
              <a:t>{</a:t>
            </a:r>
          </a:p>
          <a:p>
            <a:pPr lvl="1"/>
            <a:r>
              <a:rPr lang="en-US" sz="1000" dirty="0" smtClean="0">
                <a:solidFill>
                  <a:srgbClr val="002060"/>
                </a:solidFill>
              </a:rPr>
              <a:t>     System.</a:t>
            </a:r>
            <a:r>
              <a:rPr lang="en-US" sz="1000" b="1" i="1" dirty="0" smtClean="0">
                <a:solidFill>
                  <a:srgbClr val="002060"/>
                </a:solidFill>
              </a:rPr>
              <a:t>out.println</a:t>
            </a:r>
            <a:r>
              <a:rPr lang="en-US" sz="1000" b="1" i="1" dirty="0">
                <a:solidFill>
                  <a:srgbClr val="002060"/>
                </a:solidFill>
              </a:rPr>
              <a:t>("Animal runs slowly");</a:t>
            </a:r>
          </a:p>
          <a:p>
            <a:pPr lvl="1"/>
            <a:r>
              <a:rPr lang="en-US" sz="1000" dirty="0">
                <a:solidFill>
                  <a:srgbClr val="002060"/>
                </a:solidFill>
              </a:rPr>
              <a:t>}</a:t>
            </a:r>
          </a:p>
          <a:p>
            <a:r>
              <a:rPr lang="en-US" sz="1000" dirty="0">
                <a:solidFill>
                  <a:srgbClr val="002060"/>
                </a:solidFill>
              </a:rPr>
              <a:t>}</a:t>
            </a:r>
          </a:p>
          <a:p>
            <a:endParaRPr lang="en-US" sz="1000" dirty="0">
              <a:solidFill>
                <a:srgbClr val="002060"/>
              </a:solidFill>
            </a:endParaRPr>
          </a:p>
          <a:p>
            <a:r>
              <a:rPr lang="en-US" sz="1000" b="1" dirty="0">
                <a:solidFill>
                  <a:srgbClr val="002060"/>
                </a:solidFill>
              </a:rPr>
              <a:t>public class Tiger extends Animal</a:t>
            </a:r>
          </a:p>
          <a:p>
            <a:r>
              <a:rPr lang="en-US" sz="1000" dirty="0">
                <a:solidFill>
                  <a:srgbClr val="002060"/>
                </a:solidFill>
              </a:rPr>
              <a:t>{</a:t>
            </a:r>
          </a:p>
          <a:p>
            <a:pPr lvl="1"/>
            <a:r>
              <a:rPr lang="en-US" sz="1000" b="1" dirty="0">
                <a:solidFill>
                  <a:srgbClr val="002060"/>
                </a:solidFill>
              </a:rPr>
              <a:t>public </a:t>
            </a:r>
            <a:r>
              <a:rPr lang="en-US" sz="1000" b="1" dirty="0">
                <a:solidFill>
                  <a:srgbClr val="FF0000"/>
                </a:solidFill>
              </a:rPr>
              <a:t>static</a:t>
            </a:r>
            <a:r>
              <a:rPr lang="en-US" sz="1000" b="1" dirty="0">
                <a:solidFill>
                  <a:srgbClr val="002060"/>
                </a:solidFill>
              </a:rPr>
              <a:t> void </a:t>
            </a:r>
            <a:r>
              <a:rPr lang="en-US" sz="1000" b="1" dirty="0">
                <a:solidFill>
                  <a:srgbClr val="002060"/>
                </a:solidFill>
              </a:rPr>
              <a:t>run()</a:t>
            </a:r>
          </a:p>
          <a:p>
            <a:pPr lvl="1"/>
            <a:r>
              <a:rPr lang="en-US" sz="1000" dirty="0">
                <a:solidFill>
                  <a:srgbClr val="002060"/>
                </a:solidFill>
              </a:rPr>
              <a:t>{</a:t>
            </a:r>
          </a:p>
          <a:p>
            <a:pPr lvl="1"/>
            <a:r>
              <a:rPr lang="en-US" sz="1000" dirty="0" smtClean="0">
                <a:solidFill>
                  <a:srgbClr val="002060"/>
                </a:solidFill>
              </a:rPr>
              <a:t>   System.</a:t>
            </a:r>
            <a:r>
              <a:rPr lang="en-US" sz="1000" b="1" i="1" dirty="0" smtClean="0">
                <a:solidFill>
                  <a:srgbClr val="002060"/>
                </a:solidFill>
              </a:rPr>
              <a:t>out.println</a:t>
            </a:r>
            <a:r>
              <a:rPr lang="en-US" sz="1000" b="1" i="1" dirty="0">
                <a:solidFill>
                  <a:srgbClr val="002060"/>
                </a:solidFill>
              </a:rPr>
              <a:t>("Tiger runs fast.");</a:t>
            </a:r>
          </a:p>
          <a:p>
            <a:pPr lvl="1"/>
            <a:r>
              <a:rPr lang="en-US" sz="1000" dirty="0">
                <a:solidFill>
                  <a:srgbClr val="002060"/>
                </a:solidFill>
              </a:rPr>
              <a:t>}</a:t>
            </a:r>
          </a:p>
          <a:p>
            <a:r>
              <a:rPr lang="en-US" sz="1000" dirty="0">
                <a:solidFill>
                  <a:srgbClr val="002060"/>
                </a:solidFill>
              </a:rPr>
              <a:t>}</a:t>
            </a:r>
          </a:p>
          <a:p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70392" y="591754"/>
            <a:ext cx="7180045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We will </a:t>
            </a:r>
            <a:r>
              <a:rPr lang="en-US" sz="1200" dirty="0"/>
              <a:t>get a compile-time error if you attempt to change an instance method in the superclass to a static method in the subclass, and vice versa.</a:t>
            </a:r>
            <a:endParaRPr lang="en-US" sz="12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082" y="2504806"/>
            <a:ext cx="648211" cy="55218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800600" y="1524000"/>
            <a:ext cx="3002745" cy="2554545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</a:rPr>
              <a:t>public class Animal</a:t>
            </a:r>
          </a:p>
          <a:p>
            <a:r>
              <a:rPr lang="en-US" sz="1000" dirty="0">
                <a:solidFill>
                  <a:srgbClr val="002060"/>
                </a:solidFill>
              </a:rPr>
              <a:t>{</a:t>
            </a:r>
          </a:p>
          <a:p>
            <a:pPr lvl="1"/>
            <a:r>
              <a:rPr lang="en-US" sz="1000" b="1" dirty="0">
                <a:solidFill>
                  <a:srgbClr val="002060"/>
                </a:solidFill>
              </a:rPr>
              <a:t>p</a:t>
            </a:r>
            <a:r>
              <a:rPr lang="en-US" sz="1000" b="1" dirty="0" smtClean="0">
                <a:solidFill>
                  <a:srgbClr val="002060"/>
                </a:solidFill>
              </a:rPr>
              <a:t>ublic </a:t>
            </a:r>
            <a:r>
              <a:rPr lang="en-US" sz="1000" b="1" dirty="0">
                <a:solidFill>
                  <a:srgbClr val="FF0000"/>
                </a:solidFill>
              </a:rPr>
              <a:t>static</a:t>
            </a:r>
            <a:r>
              <a:rPr lang="en-US" sz="1000" b="1" dirty="0" smtClean="0">
                <a:solidFill>
                  <a:srgbClr val="002060"/>
                </a:solidFill>
              </a:rPr>
              <a:t> </a:t>
            </a:r>
            <a:r>
              <a:rPr lang="en-US" sz="1000" b="1" dirty="0">
                <a:solidFill>
                  <a:srgbClr val="002060"/>
                </a:solidFill>
              </a:rPr>
              <a:t>void run()</a:t>
            </a:r>
          </a:p>
          <a:p>
            <a:pPr lvl="1"/>
            <a:r>
              <a:rPr lang="en-US" sz="1000" dirty="0">
                <a:solidFill>
                  <a:srgbClr val="002060"/>
                </a:solidFill>
              </a:rPr>
              <a:t>{</a:t>
            </a:r>
          </a:p>
          <a:p>
            <a:pPr lvl="1"/>
            <a:r>
              <a:rPr lang="en-US" sz="1000" dirty="0" smtClean="0">
                <a:solidFill>
                  <a:srgbClr val="002060"/>
                </a:solidFill>
              </a:rPr>
              <a:t>     System.</a:t>
            </a:r>
            <a:r>
              <a:rPr lang="en-US" sz="1000" b="1" i="1" dirty="0" smtClean="0">
                <a:solidFill>
                  <a:srgbClr val="002060"/>
                </a:solidFill>
              </a:rPr>
              <a:t>out.println</a:t>
            </a:r>
            <a:r>
              <a:rPr lang="en-US" sz="1000" b="1" i="1" dirty="0">
                <a:solidFill>
                  <a:srgbClr val="002060"/>
                </a:solidFill>
              </a:rPr>
              <a:t>("Animal runs slowly");</a:t>
            </a:r>
          </a:p>
          <a:p>
            <a:pPr lvl="1"/>
            <a:r>
              <a:rPr lang="en-US" sz="1000" dirty="0">
                <a:solidFill>
                  <a:srgbClr val="002060"/>
                </a:solidFill>
              </a:rPr>
              <a:t>}</a:t>
            </a:r>
          </a:p>
          <a:p>
            <a:r>
              <a:rPr lang="en-US" sz="1000" dirty="0">
                <a:solidFill>
                  <a:srgbClr val="002060"/>
                </a:solidFill>
              </a:rPr>
              <a:t>}</a:t>
            </a:r>
          </a:p>
          <a:p>
            <a:endParaRPr lang="en-US" sz="1000" dirty="0">
              <a:solidFill>
                <a:srgbClr val="002060"/>
              </a:solidFill>
            </a:endParaRPr>
          </a:p>
          <a:p>
            <a:r>
              <a:rPr lang="en-US" sz="1000" b="1" dirty="0">
                <a:solidFill>
                  <a:srgbClr val="002060"/>
                </a:solidFill>
              </a:rPr>
              <a:t>public class Tiger extends Animal</a:t>
            </a:r>
          </a:p>
          <a:p>
            <a:r>
              <a:rPr lang="en-US" sz="1000" dirty="0">
                <a:solidFill>
                  <a:srgbClr val="002060"/>
                </a:solidFill>
              </a:rPr>
              <a:t>{</a:t>
            </a:r>
          </a:p>
          <a:p>
            <a:pPr lvl="1"/>
            <a:r>
              <a:rPr lang="en-US" sz="1000" b="1" dirty="0">
                <a:solidFill>
                  <a:srgbClr val="002060"/>
                </a:solidFill>
              </a:rPr>
              <a:t>public </a:t>
            </a:r>
            <a:r>
              <a:rPr lang="en-US" sz="1000" b="1" dirty="0" smtClean="0">
                <a:solidFill>
                  <a:srgbClr val="002060"/>
                </a:solidFill>
              </a:rPr>
              <a:t>void </a:t>
            </a:r>
            <a:r>
              <a:rPr lang="en-US" sz="1000" b="1" dirty="0">
                <a:solidFill>
                  <a:srgbClr val="002060"/>
                </a:solidFill>
              </a:rPr>
              <a:t>run()</a:t>
            </a:r>
          </a:p>
          <a:p>
            <a:pPr lvl="1"/>
            <a:r>
              <a:rPr lang="en-US" sz="1000" dirty="0">
                <a:solidFill>
                  <a:srgbClr val="002060"/>
                </a:solidFill>
              </a:rPr>
              <a:t>{</a:t>
            </a:r>
          </a:p>
          <a:p>
            <a:pPr lvl="1"/>
            <a:r>
              <a:rPr lang="en-US" sz="1000" dirty="0" smtClean="0">
                <a:solidFill>
                  <a:srgbClr val="002060"/>
                </a:solidFill>
              </a:rPr>
              <a:t>   System.</a:t>
            </a:r>
            <a:r>
              <a:rPr lang="en-US" sz="1000" b="1" i="1" dirty="0" smtClean="0">
                <a:solidFill>
                  <a:srgbClr val="002060"/>
                </a:solidFill>
              </a:rPr>
              <a:t>out.println</a:t>
            </a:r>
            <a:r>
              <a:rPr lang="en-US" sz="1000" b="1" i="1" dirty="0">
                <a:solidFill>
                  <a:srgbClr val="002060"/>
                </a:solidFill>
              </a:rPr>
              <a:t>("Tiger runs fast.");</a:t>
            </a:r>
          </a:p>
          <a:p>
            <a:pPr lvl="1"/>
            <a:r>
              <a:rPr lang="en-US" sz="1000" dirty="0">
                <a:solidFill>
                  <a:srgbClr val="002060"/>
                </a:solidFill>
              </a:rPr>
              <a:t>}</a:t>
            </a:r>
          </a:p>
          <a:p>
            <a:r>
              <a:rPr lang="en-US" sz="1000" dirty="0">
                <a:solidFill>
                  <a:srgbClr val="002060"/>
                </a:solidFill>
              </a:rPr>
              <a:t>}</a:t>
            </a:r>
          </a:p>
          <a:p>
            <a:endParaRPr lang="en-US" sz="1000" dirty="0">
              <a:solidFill>
                <a:srgbClr val="002060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887" y="2525181"/>
            <a:ext cx="648211" cy="55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2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76600" y="35738"/>
            <a:ext cx="2133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Method Overriding - Modifiers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2842027" y="1524000"/>
            <a:ext cx="3002745" cy="2554545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</a:rPr>
              <a:t>public class Animal</a:t>
            </a:r>
          </a:p>
          <a:p>
            <a:r>
              <a:rPr lang="en-US" sz="1000" dirty="0">
                <a:solidFill>
                  <a:srgbClr val="002060"/>
                </a:solidFill>
              </a:rPr>
              <a:t>{</a:t>
            </a:r>
          </a:p>
          <a:p>
            <a:pPr lvl="1"/>
            <a:r>
              <a:rPr lang="en-US" sz="1000" b="1" dirty="0">
                <a:solidFill>
                  <a:srgbClr val="002060"/>
                </a:solidFill>
              </a:rPr>
              <a:t>public </a:t>
            </a:r>
            <a:r>
              <a:rPr lang="en-US" sz="1000" b="1" dirty="0">
                <a:solidFill>
                  <a:srgbClr val="FF0000"/>
                </a:solidFill>
              </a:rPr>
              <a:t>static</a:t>
            </a:r>
            <a:r>
              <a:rPr lang="en-US" sz="1000" b="1" dirty="0">
                <a:solidFill>
                  <a:srgbClr val="002060"/>
                </a:solidFill>
              </a:rPr>
              <a:t> </a:t>
            </a:r>
            <a:r>
              <a:rPr lang="en-US" sz="1000" b="1" dirty="0" smtClean="0">
                <a:solidFill>
                  <a:srgbClr val="002060"/>
                </a:solidFill>
              </a:rPr>
              <a:t>void </a:t>
            </a:r>
            <a:r>
              <a:rPr lang="en-US" sz="1000" b="1" dirty="0">
                <a:solidFill>
                  <a:srgbClr val="002060"/>
                </a:solidFill>
              </a:rPr>
              <a:t>run()</a:t>
            </a:r>
          </a:p>
          <a:p>
            <a:pPr lvl="1"/>
            <a:r>
              <a:rPr lang="en-US" sz="1000" dirty="0">
                <a:solidFill>
                  <a:srgbClr val="002060"/>
                </a:solidFill>
              </a:rPr>
              <a:t>{</a:t>
            </a:r>
          </a:p>
          <a:p>
            <a:pPr lvl="1"/>
            <a:r>
              <a:rPr lang="en-US" sz="1000" dirty="0" smtClean="0">
                <a:solidFill>
                  <a:srgbClr val="002060"/>
                </a:solidFill>
              </a:rPr>
              <a:t>     System.</a:t>
            </a:r>
            <a:r>
              <a:rPr lang="en-US" sz="1000" b="1" i="1" dirty="0" smtClean="0">
                <a:solidFill>
                  <a:srgbClr val="002060"/>
                </a:solidFill>
              </a:rPr>
              <a:t>out.println</a:t>
            </a:r>
            <a:r>
              <a:rPr lang="en-US" sz="1000" b="1" i="1" dirty="0">
                <a:solidFill>
                  <a:srgbClr val="002060"/>
                </a:solidFill>
              </a:rPr>
              <a:t>("Animal runs slowly");</a:t>
            </a:r>
          </a:p>
          <a:p>
            <a:pPr lvl="1"/>
            <a:r>
              <a:rPr lang="en-US" sz="1000" dirty="0">
                <a:solidFill>
                  <a:srgbClr val="002060"/>
                </a:solidFill>
              </a:rPr>
              <a:t>}</a:t>
            </a:r>
          </a:p>
          <a:p>
            <a:r>
              <a:rPr lang="en-US" sz="1000" dirty="0">
                <a:solidFill>
                  <a:srgbClr val="002060"/>
                </a:solidFill>
              </a:rPr>
              <a:t>}</a:t>
            </a:r>
          </a:p>
          <a:p>
            <a:endParaRPr lang="en-US" sz="1000" dirty="0">
              <a:solidFill>
                <a:srgbClr val="002060"/>
              </a:solidFill>
            </a:endParaRPr>
          </a:p>
          <a:p>
            <a:r>
              <a:rPr lang="en-US" sz="1000" b="1" dirty="0">
                <a:solidFill>
                  <a:srgbClr val="002060"/>
                </a:solidFill>
              </a:rPr>
              <a:t>public class Tiger extends Animal</a:t>
            </a:r>
          </a:p>
          <a:p>
            <a:r>
              <a:rPr lang="en-US" sz="1000" dirty="0">
                <a:solidFill>
                  <a:srgbClr val="002060"/>
                </a:solidFill>
              </a:rPr>
              <a:t>{</a:t>
            </a:r>
          </a:p>
          <a:p>
            <a:pPr lvl="1"/>
            <a:r>
              <a:rPr lang="en-US" sz="1000" b="1" dirty="0">
                <a:solidFill>
                  <a:srgbClr val="002060"/>
                </a:solidFill>
              </a:rPr>
              <a:t>public </a:t>
            </a:r>
            <a:r>
              <a:rPr lang="en-US" sz="1000" b="1" dirty="0">
                <a:solidFill>
                  <a:srgbClr val="FF0000"/>
                </a:solidFill>
              </a:rPr>
              <a:t>static</a:t>
            </a:r>
            <a:r>
              <a:rPr lang="en-US" sz="1000" b="1" dirty="0">
                <a:solidFill>
                  <a:srgbClr val="002060"/>
                </a:solidFill>
              </a:rPr>
              <a:t> void </a:t>
            </a:r>
            <a:r>
              <a:rPr lang="en-US" sz="1000" b="1" dirty="0">
                <a:solidFill>
                  <a:srgbClr val="002060"/>
                </a:solidFill>
              </a:rPr>
              <a:t>run()</a:t>
            </a:r>
          </a:p>
          <a:p>
            <a:pPr lvl="1"/>
            <a:r>
              <a:rPr lang="en-US" sz="1000" dirty="0">
                <a:solidFill>
                  <a:srgbClr val="002060"/>
                </a:solidFill>
              </a:rPr>
              <a:t>{</a:t>
            </a:r>
          </a:p>
          <a:p>
            <a:pPr lvl="1"/>
            <a:r>
              <a:rPr lang="en-US" sz="1000" dirty="0" smtClean="0">
                <a:solidFill>
                  <a:srgbClr val="002060"/>
                </a:solidFill>
              </a:rPr>
              <a:t>   System.</a:t>
            </a:r>
            <a:r>
              <a:rPr lang="en-US" sz="1000" b="1" i="1" dirty="0" smtClean="0">
                <a:solidFill>
                  <a:srgbClr val="002060"/>
                </a:solidFill>
              </a:rPr>
              <a:t>out.println</a:t>
            </a:r>
            <a:r>
              <a:rPr lang="en-US" sz="1000" b="1" i="1" dirty="0">
                <a:solidFill>
                  <a:srgbClr val="002060"/>
                </a:solidFill>
              </a:rPr>
              <a:t>("Tiger runs fast.");</a:t>
            </a:r>
          </a:p>
          <a:p>
            <a:pPr lvl="1"/>
            <a:r>
              <a:rPr lang="en-US" sz="1000" dirty="0">
                <a:solidFill>
                  <a:srgbClr val="002060"/>
                </a:solidFill>
              </a:rPr>
              <a:t>}</a:t>
            </a:r>
          </a:p>
          <a:p>
            <a:r>
              <a:rPr lang="en-US" sz="1000" dirty="0">
                <a:solidFill>
                  <a:srgbClr val="002060"/>
                </a:solidFill>
              </a:rPr>
              <a:t>}</a:t>
            </a:r>
          </a:p>
          <a:p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988834" y="1066800"/>
            <a:ext cx="453980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This is allowed because each static method belongs to its own class.</a:t>
            </a:r>
            <a:endParaRPr lang="en-US" sz="12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123" y="2022485"/>
            <a:ext cx="801037" cy="77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99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72455</TotalTime>
  <Words>170</Words>
  <Application>Microsoft Office PowerPoint</Application>
  <PresentationFormat>Custom</PresentationFormat>
  <Paragraphs>51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6067</cp:revision>
  <dcterms:created xsi:type="dcterms:W3CDTF">2006-08-16T00:00:00Z</dcterms:created>
  <dcterms:modified xsi:type="dcterms:W3CDTF">2015-12-16T12:56:37Z</dcterms:modified>
</cp:coreProperties>
</file>