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71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6/7/2016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700" y="1038998"/>
            <a:ext cx="8610600" cy="3505200"/>
          </a:xfrm>
          <a:prstGeom prst="rect">
            <a:avLst/>
          </a:prstGeom>
          <a:ln w="6350"/>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r>
              <a:rPr lang="en-US" sz="1200" dirty="0" smtClean="0"/>
              <a:t>Anytime </a:t>
            </a:r>
            <a:r>
              <a:rPr lang="en-US" sz="1200" dirty="0"/>
              <a:t>when user feels that he wants to use its own application specific exception for some reasons, he can create a new class extending appropriate super class (mostly its Exception.java) and start using it in appropriate places. These user defined exceptions can be used in two ways</a:t>
            </a:r>
            <a:r>
              <a:rPr lang="en-US" sz="1200" dirty="0" smtClean="0"/>
              <a:t>:</a:t>
            </a:r>
          </a:p>
          <a:p>
            <a:endParaRPr lang="en-US" sz="1200" dirty="0"/>
          </a:p>
          <a:p>
            <a:r>
              <a:rPr lang="en-US" sz="1200" b="1" dirty="0"/>
              <a:t>1)</a:t>
            </a:r>
            <a:r>
              <a:rPr lang="en-US" sz="1200" dirty="0"/>
              <a:t> Either directly throw the custom exception when something goes wrong in application</a:t>
            </a:r>
          </a:p>
          <a:p>
            <a:endParaRPr lang="en-US" sz="1200" dirty="0" smtClean="0"/>
          </a:p>
          <a:p>
            <a:r>
              <a:rPr lang="en-US" sz="1200" dirty="0" smtClean="0">
                <a:solidFill>
                  <a:srgbClr val="C00000"/>
                </a:solidFill>
              </a:rPr>
              <a:t>	throw </a:t>
            </a:r>
            <a:r>
              <a:rPr lang="en-US" sz="1200" dirty="0">
                <a:solidFill>
                  <a:srgbClr val="C00000"/>
                </a:solidFill>
              </a:rPr>
              <a:t>new </a:t>
            </a:r>
            <a:r>
              <a:rPr lang="en-US" sz="1200" dirty="0">
                <a:solidFill>
                  <a:srgbClr val="C00000"/>
                </a:solidFill>
              </a:rPr>
              <a:t>DaoObjectNotFoundException</a:t>
            </a:r>
            <a:r>
              <a:rPr lang="en-US" sz="1200" dirty="0">
                <a:solidFill>
                  <a:srgbClr val="C00000"/>
                </a:solidFill>
              </a:rPr>
              <a:t>("Couldn't find </a:t>
            </a:r>
            <a:r>
              <a:rPr lang="en-US" sz="1200" dirty="0">
                <a:solidFill>
                  <a:srgbClr val="C00000"/>
                </a:solidFill>
              </a:rPr>
              <a:t>dao</a:t>
            </a:r>
            <a:r>
              <a:rPr lang="en-US" sz="1200" dirty="0">
                <a:solidFill>
                  <a:srgbClr val="C00000"/>
                </a:solidFill>
              </a:rPr>
              <a:t> with id " + id</a:t>
            </a:r>
            <a:r>
              <a:rPr lang="en-US" sz="1200" dirty="0" smtClean="0">
                <a:solidFill>
                  <a:srgbClr val="C00000"/>
                </a:solidFill>
              </a:rPr>
              <a:t>);</a:t>
            </a:r>
          </a:p>
          <a:p>
            <a:endParaRPr lang="en-US" sz="1200" b="1" dirty="0"/>
          </a:p>
          <a:p>
            <a:r>
              <a:rPr lang="en-US" sz="1200" b="1" dirty="0" smtClean="0"/>
              <a:t>2</a:t>
            </a:r>
            <a:r>
              <a:rPr lang="en-US" sz="1200" b="1" dirty="0"/>
              <a:t>)</a:t>
            </a:r>
            <a:r>
              <a:rPr lang="en-US" sz="1200" dirty="0"/>
              <a:t> Or wrap the original exception inside custom exception and throw it</a:t>
            </a:r>
          </a:p>
          <a:p>
            <a:endParaRPr lang="en-US" sz="1200" dirty="0" smtClean="0"/>
          </a:p>
          <a:p>
            <a:pPr lvl="2"/>
            <a:r>
              <a:rPr lang="en-US" sz="1200" dirty="0" smtClean="0">
                <a:solidFill>
                  <a:srgbClr val="C00000"/>
                </a:solidFill>
              </a:rPr>
              <a:t>catch </a:t>
            </a:r>
            <a:r>
              <a:rPr lang="en-US" sz="1200" dirty="0">
                <a:solidFill>
                  <a:srgbClr val="C00000"/>
                </a:solidFill>
              </a:rPr>
              <a:t>(</a:t>
            </a:r>
            <a:r>
              <a:rPr lang="en-US" sz="1200" dirty="0">
                <a:solidFill>
                  <a:srgbClr val="C00000"/>
                </a:solidFill>
              </a:rPr>
              <a:t>NoSuchMethodException</a:t>
            </a:r>
            <a:r>
              <a:rPr lang="en-US" sz="1200" dirty="0">
                <a:solidFill>
                  <a:srgbClr val="C00000"/>
                </a:solidFill>
              </a:rPr>
              <a:t> e) </a:t>
            </a:r>
            <a:endParaRPr lang="en-US" sz="1200" dirty="0" smtClean="0">
              <a:solidFill>
                <a:srgbClr val="C00000"/>
              </a:solidFill>
            </a:endParaRPr>
          </a:p>
          <a:p>
            <a:pPr lvl="2"/>
            <a:r>
              <a:rPr lang="en-US" sz="1200" dirty="0" smtClean="0">
                <a:solidFill>
                  <a:srgbClr val="C00000"/>
                </a:solidFill>
              </a:rPr>
              <a:t>{ </a:t>
            </a:r>
          </a:p>
          <a:p>
            <a:pPr lvl="2"/>
            <a:r>
              <a:rPr lang="en-US" sz="1200" dirty="0">
                <a:solidFill>
                  <a:srgbClr val="C00000"/>
                </a:solidFill>
              </a:rPr>
              <a:t> </a:t>
            </a:r>
            <a:r>
              <a:rPr lang="en-US" sz="1200" dirty="0" smtClean="0">
                <a:solidFill>
                  <a:srgbClr val="C00000"/>
                </a:solidFill>
              </a:rPr>
              <a:t>     throw </a:t>
            </a:r>
            <a:r>
              <a:rPr lang="en-US" sz="1200" dirty="0">
                <a:solidFill>
                  <a:srgbClr val="C00000"/>
                </a:solidFill>
              </a:rPr>
              <a:t>new </a:t>
            </a:r>
            <a:r>
              <a:rPr lang="en-US" sz="1200" dirty="0">
                <a:solidFill>
                  <a:srgbClr val="C00000"/>
                </a:solidFill>
              </a:rPr>
              <a:t>DaoObjectNotFoundException</a:t>
            </a:r>
            <a:r>
              <a:rPr lang="en-US" sz="1200" dirty="0">
                <a:solidFill>
                  <a:srgbClr val="C00000"/>
                </a:solidFill>
              </a:rPr>
              <a:t>("Couldn't find </a:t>
            </a:r>
            <a:r>
              <a:rPr lang="en-US" sz="1200" dirty="0">
                <a:solidFill>
                  <a:srgbClr val="C00000"/>
                </a:solidFill>
              </a:rPr>
              <a:t>dao</a:t>
            </a:r>
            <a:r>
              <a:rPr lang="en-US" sz="1200" dirty="0">
                <a:solidFill>
                  <a:srgbClr val="C00000"/>
                </a:solidFill>
              </a:rPr>
              <a:t> with id " + id, e); </a:t>
            </a:r>
            <a:endParaRPr lang="en-US" sz="1200" dirty="0" smtClean="0">
              <a:solidFill>
                <a:srgbClr val="C00000"/>
              </a:solidFill>
            </a:endParaRPr>
          </a:p>
          <a:p>
            <a:pPr lvl="2"/>
            <a:r>
              <a:rPr lang="en-US" sz="1200" dirty="0" smtClean="0">
                <a:solidFill>
                  <a:srgbClr val="C00000"/>
                </a:solidFill>
              </a:rPr>
              <a:t>}</a:t>
            </a:r>
          </a:p>
          <a:p>
            <a:endParaRPr lang="en-US" sz="1200" dirty="0"/>
          </a:p>
          <a:p>
            <a:r>
              <a:rPr lang="en-US" sz="1200" dirty="0" smtClean="0"/>
              <a:t>Wrapping </a:t>
            </a:r>
            <a:r>
              <a:rPr lang="en-US" sz="1200" dirty="0"/>
              <a:t>an exception can provide extra information to the user by adding your own message/ context information, while still preserving the stack trace and message of the original exception. It also allows you to hide the implementation details of your code, which is the most important reason to wrap exceptions.</a:t>
            </a:r>
          </a:p>
          <a:p>
            <a:pPr algn="ctr"/>
            <a:endParaRPr lang="en-US" sz="1200" dirty="0"/>
          </a:p>
        </p:txBody>
      </p:sp>
      <p:sp>
        <p:nvSpPr>
          <p:cNvPr id="5" name="Rectangle 4"/>
          <p:cNvSpPr/>
          <p:nvPr/>
        </p:nvSpPr>
        <p:spPr>
          <a:xfrm>
            <a:off x="3403097" y="644097"/>
            <a:ext cx="218540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User defined custom exceptions</a:t>
            </a:r>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76632</TotalTime>
  <Words>64</Words>
  <Application>Microsoft Office PowerPoint</Application>
  <PresentationFormat>Custom</PresentationFormat>
  <Paragraphs>18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7354</cp:revision>
  <dcterms:created xsi:type="dcterms:W3CDTF">2006-08-16T00:00:00Z</dcterms:created>
  <dcterms:modified xsi:type="dcterms:W3CDTF">2016-06-07T09:31:31Z</dcterms:modified>
</cp:coreProperties>
</file>