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05" r:id="rId2"/>
    <p:sldId id="402" r:id="rId3"/>
    <p:sldId id="406" r:id="rId4"/>
    <p:sldId id="407" r:id="rId5"/>
    <p:sldId id="408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282" y="-16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45547" y="35738"/>
            <a:ext cx="20646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82650" y="1352549"/>
            <a:ext cx="2189958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public class Student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</a:t>
            </a:r>
            <a:r>
              <a:rPr lang="en-US" sz="1200" dirty="0" smtClean="0">
                <a:solidFill>
                  <a:srgbClr val="002060"/>
                </a:solidFill>
              </a:rPr>
              <a:t>  </a:t>
            </a:r>
            <a:r>
              <a:rPr lang="en-US" sz="1200" b="1" dirty="0">
                <a:solidFill>
                  <a:srgbClr val="002060"/>
                </a:solidFill>
              </a:rPr>
              <a:t>public void display()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{</a:t>
            </a: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 smtClean="0">
                <a:solidFill>
                  <a:srgbClr val="002060"/>
                </a:solidFill>
              </a:rPr>
              <a:t>       System.</a:t>
            </a:r>
            <a:r>
              <a:rPr lang="en-US" sz="12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200" b="1" i="1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390737"/>
            <a:ext cx="1079009" cy="104903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352549"/>
            <a:ext cx="1079009" cy="104903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12" y="3305352"/>
            <a:ext cx="1079009" cy="10490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70" y="3352888"/>
            <a:ext cx="1079009" cy="10490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14562" y="447045"/>
            <a:ext cx="5926622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At the </a:t>
            </a:r>
            <a:r>
              <a:rPr lang="en-US" sz="1100" dirty="0" smtClean="0"/>
              <a:t>method level —public</a:t>
            </a:r>
            <a:r>
              <a:rPr lang="en-US" sz="1100" dirty="0"/>
              <a:t>, private, protected, or package-private (no explicit modifier</a:t>
            </a:r>
            <a:r>
              <a:rPr lang="en-US" sz="1100" dirty="0" smtClean="0"/>
              <a:t>) is allowed.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1352549"/>
            <a:ext cx="2189958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public class Student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</a:t>
            </a:r>
            <a:r>
              <a:rPr lang="en-US" sz="1200" dirty="0" smtClean="0">
                <a:solidFill>
                  <a:srgbClr val="002060"/>
                </a:solidFill>
              </a:rPr>
              <a:t>  </a:t>
            </a:r>
            <a:r>
              <a:rPr lang="en-US" sz="1200" b="1" dirty="0" smtClean="0">
                <a:solidFill>
                  <a:srgbClr val="002060"/>
                </a:solidFill>
              </a:rPr>
              <a:t>private void </a:t>
            </a:r>
            <a:r>
              <a:rPr lang="en-US" sz="1200" b="1" dirty="0">
                <a:solidFill>
                  <a:srgbClr val="002060"/>
                </a:solidFill>
              </a:rPr>
              <a:t>display()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{</a:t>
            </a: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 smtClean="0">
                <a:solidFill>
                  <a:srgbClr val="002060"/>
                </a:solidFill>
              </a:rPr>
              <a:t>       System.</a:t>
            </a:r>
            <a:r>
              <a:rPr lang="en-US" sz="12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200" b="1" i="1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0503" y="3184908"/>
            <a:ext cx="2189958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public class Student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dirty="0" smtClean="0">
                <a:solidFill>
                  <a:srgbClr val="002060"/>
                </a:solidFill>
              </a:rPr>
              <a:t>    protected void </a:t>
            </a:r>
            <a:r>
              <a:rPr lang="en-US" sz="1200" b="1" dirty="0">
                <a:solidFill>
                  <a:srgbClr val="002060"/>
                </a:solidFill>
              </a:rPr>
              <a:t>display()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{</a:t>
            </a: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 smtClean="0">
                <a:solidFill>
                  <a:srgbClr val="002060"/>
                </a:solidFill>
              </a:rPr>
              <a:t>       System.</a:t>
            </a:r>
            <a:r>
              <a:rPr lang="en-US" sz="12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200" b="1" i="1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600" y="3194432"/>
            <a:ext cx="2189958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public class Student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b="1" dirty="0" smtClean="0">
                <a:solidFill>
                  <a:srgbClr val="002060"/>
                </a:solidFill>
              </a:rPr>
              <a:t>     void </a:t>
            </a:r>
            <a:r>
              <a:rPr lang="en-US" sz="1200" b="1" dirty="0">
                <a:solidFill>
                  <a:srgbClr val="002060"/>
                </a:solidFill>
              </a:rPr>
              <a:t>display()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{</a:t>
            </a: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 smtClean="0">
                <a:solidFill>
                  <a:srgbClr val="002060"/>
                </a:solidFill>
              </a:rPr>
              <a:t>       System.</a:t>
            </a:r>
            <a:r>
              <a:rPr lang="en-US" sz="12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200" b="1" i="1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}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067098" y="1510099"/>
            <a:ext cx="2496280" cy="12745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</a:t>
            </a:r>
            <a:r>
              <a:rPr lang="en-US" sz="1000" dirty="0" smtClean="0"/>
              <a:t>ublic class Student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 </a:t>
            </a:r>
            <a:r>
              <a:rPr lang="en-US" sz="1000" b="1" dirty="0"/>
              <a:t> public void display()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      System.out.println("hello");</a:t>
            </a:r>
          </a:p>
          <a:p>
            <a:r>
              <a:rPr lang="en-US" sz="1000" b="1" dirty="0"/>
              <a:t>    </a:t>
            </a:r>
            <a:r>
              <a:rPr lang="en-US" sz="1000" b="1" dirty="0" smtClean="0"/>
              <a:t>}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public class StudentMyPack1Test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0" y="1510099"/>
            <a:ext cx="3133119" cy="12745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57600" y="2784647"/>
            <a:ext cx="1093469" cy="360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362200"/>
            <a:ext cx="1526809" cy="782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67000" y="3279690"/>
            <a:ext cx="491262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display() method.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display() method.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display() method.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</a:t>
            </a:r>
            <a:r>
              <a:rPr lang="en-US" sz="1200" dirty="0"/>
              <a:t>display() method.</a:t>
            </a:r>
            <a:endParaRPr lang="en-US" sz="1200" dirty="0" smtClean="0"/>
          </a:p>
        </p:txBody>
      </p:sp>
      <p:sp>
        <p:nvSpPr>
          <p:cNvPr id="25" name="Rectangular Callout 24"/>
          <p:cNvSpPr/>
          <p:nvPr/>
        </p:nvSpPr>
        <p:spPr>
          <a:xfrm>
            <a:off x="260716" y="1302094"/>
            <a:ext cx="1388845" cy="697115"/>
          </a:xfrm>
          <a:prstGeom prst="wedgeRectCallout">
            <a:avLst>
              <a:gd name="adj1" fmla="val 99187"/>
              <a:gd name="adj2" fmla="val 334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</a:t>
            </a:r>
            <a:r>
              <a:rPr lang="en-US" sz="1200" b="1" dirty="0" smtClean="0"/>
              <a:t>method</a:t>
            </a:r>
            <a:r>
              <a:rPr lang="en-US" sz="1200" dirty="0" smtClean="0"/>
              <a:t> level</a:t>
            </a:r>
            <a:r>
              <a:rPr lang="en-US" sz="1200" dirty="0"/>
              <a:t>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public</a:t>
            </a:r>
            <a:r>
              <a:rPr lang="en-US" sz="1200" dirty="0"/>
              <a:t> modifier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775" y="475865"/>
            <a:ext cx="7997825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 </a:t>
            </a:r>
            <a:r>
              <a:rPr lang="en-US" sz="1200" b="1" dirty="0" smtClean="0"/>
              <a:t>method</a:t>
            </a:r>
            <a:r>
              <a:rPr lang="en-US" sz="1200" dirty="0" smtClean="0"/>
              <a:t> </a:t>
            </a:r>
            <a:r>
              <a:rPr lang="en-US" sz="1200" dirty="0" smtClean="0"/>
              <a:t>may </a:t>
            </a:r>
            <a:r>
              <a:rPr lang="en-US" sz="1200" dirty="0"/>
              <a:t>be declared with the modifier </a:t>
            </a:r>
            <a:r>
              <a:rPr lang="en-US" sz="1200" b="1" dirty="0"/>
              <a:t>public</a:t>
            </a:r>
            <a:r>
              <a:rPr lang="en-US" sz="1200" dirty="0"/>
              <a:t>, in which case that </a:t>
            </a:r>
            <a:r>
              <a:rPr lang="en-US" sz="1200" b="1" dirty="0" smtClean="0"/>
              <a:t>method</a:t>
            </a:r>
            <a:r>
              <a:rPr lang="en-US" sz="1200" dirty="0" smtClean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visible to all classes </a:t>
            </a:r>
            <a:r>
              <a:rPr lang="en-US" sz="1200" dirty="0" smtClean="0"/>
              <a:t>everywhere.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3345547" y="35738"/>
            <a:ext cx="20646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58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50169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067098" y="1510099"/>
            <a:ext cx="2496280" cy="12745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</a:t>
            </a:r>
            <a:r>
              <a:rPr lang="en-US" sz="1000" dirty="0" smtClean="0"/>
              <a:t>ublic class Student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 </a:t>
            </a:r>
            <a:r>
              <a:rPr lang="en-US" sz="1000" b="1" dirty="0"/>
              <a:t> </a:t>
            </a:r>
            <a:r>
              <a:rPr lang="en-US" sz="1000" b="1" dirty="0" smtClean="0"/>
              <a:t>private void </a:t>
            </a:r>
            <a:r>
              <a:rPr lang="en-US" sz="1000" b="1" dirty="0"/>
              <a:t>display()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      System.out.println("hello");</a:t>
            </a:r>
          </a:p>
          <a:p>
            <a:r>
              <a:rPr lang="en-US" sz="1000" b="1" dirty="0"/>
              <a:t>    </a:t>
            </a:r>
            <a:r>
              <a:rPr lang="en-US" sz="1000" b="1" dirty="0" smtClean="0"/>
              <a:t>}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public class StudentMyPack1Test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0" y="1510099"/>
            <a:ext cx="3133119" cy="12745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07191" y="2784647"/>
            <a:ext cx="943878" cy="360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362200"/>
            <a:ext cx="1526809" cy="782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67000" y="3279690"/>
            <a:ext cx="512582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display() method.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</a:t>
            </a:r>
            <a:r>
              <a:rPr lang="en-US" sz="1200" dirty="0"/>
              <a:t>access the Student class display() method.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display() method.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</a:t>
            </a:r>
            <a:r>
              <a:rPr lang="en-US" sz="1200" dirty="0"/>
              <a:t>display() method.</a:t>
            </a:r>
            <a:endParaRPr lang="en-US" sz="1200" dirty="0" smtClean="0"/>
          </a:p>
        </p:txBody>
      </p:sp>
      <p:sp>
        <p:nvSpPr>
          <p:cNvPr id="25" name="Rectangular Callout 24"/>
          <p:cNvSpPr/>
          <p:nvPr/>
        </p:nvSpPr>
        <p:spPr>
          <a:xfrm>
            <a:off x="155576" y="1302094"/>
            <a:ext cx="1493986" cy="697115"/>
          </a:xfrm>
          <a:prstGeom prst="wedgeRectCallout">
            <a:avLst>
              <a:gd name="adj1" fmla="val 99187"/>
              <a:gd name="adj2" fmla="val 334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</a:t>
            </a:r>
            <a:r>
              <a:rPr lang="en-US" sz="1200" b="1" dirty="0" smtClean="0"/>
              <a:t>method</a:t>
            </a:r>
            <a:r>
              <a:rPr lang="en-US" sz="1200" dirty="0" smtClean="0"/>
              <a:t> level</a:t>
            </a:r>
            <a:r>
              <a:rPr lang="en-US" sz="1200" dirty="0"/>
              <a:t>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 smtClean="0"/>
              <a:t>private</a:t>
            </a:r>
            <a:r>
              <a:rPr lang="en-US" sz="1200" dirty="0"/>
              <a:t> modifier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7278" y="419535"/>
            <a:ext cx="5990322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</a:t>
            </a:r>
            <a:r>
              <a:rPr lang="en-US" sz="1200" b="1" dirty="0"/>
              <a:t>private</a:t>
            </a:r>
            <a:r>
              <a:rPr lang="en-US" sz="1200" dirty="0"/>
              <a:t> modifier specifies that the </a:t>
            </a:r>
            <a:r>
              <a:rPr lang="en-US" sz="1200" b="1" dirty="0" smtClean="0"/>
              <a:t>method</a:t>
            </a:r>
            <a:r>
              <a:rPr lang="en-US" sz="1200" dirty="0" smtClean="0"/>
              <a:t> </a:t>
            </a:r>
            <a:r>
              <a:rPr lang="en-US" sz="1200" dirty="0"/>
              <a:t>can only be accessed in its own class.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45547" y="35738"/>
            <a:ext cx="20646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45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067098" y="1510099"/>
            <a:ext cx="2496280" cy="12745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</a:t>
            </a:r>
            <a:r>
              <a:rPr lang="en-US" sz="1000" dirty="0" smtClean="0"/>
              <a:t>ublic class Student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 </a:t>
            </a:r>
            <a:r>
              <a:rPr lang="en-US" sz="1000" b="1" dirty="0"/>
              <a:t> </a:t>
            </a:r>
            <a:r>
              <a:rPr lang="en-US" sz="1000" b="1" dirty="0" smtClean="0"/>
              <a:t>protected void </a:t>
            </a:r>
            <a:r>
              <a:rPr lang="en-US" sz="1000" b="1" dirty="0"/>
              <a:t>display()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      System.out.println("hello");</a:t>
            </a:r>
          </a:p>
          <a:p>
            <a:r>
              <a:rPr lang="en-US" sz="1000" b="1" dirty="0"/>
              <a:t>    </a:t>
            </a:r>
            <a:r>
              <a:rPr lang="en-US" sz="1000" b="1" dirty="0" smtClean="0"/>
              <a:t>}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public class StudentMyPack1Test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0" y="1510099"/>
            <a:ext cx="3133119" cy="12745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3800" y="2784647"/>
            <a:ext cx="1017269" cy="360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362200"/>
            <a:ext cx="1526809" cy="782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2175" y="3144796"/>
            <a:ext cx="792717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display() method.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 </a:t>
            </a:r>
            <a:r>
              <a:rPr lang="en-US" sz="1200" dirty="0" smtClean="0"/>
              <a:t>access </a:t>
            </a:r>
            <a:r>
              <a:rPr lang="en-US" sz="1200" dirty="0"/>
              <a:t>the Student class display() method.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display() </a:t>
            </a:r>
            <a:r>
              <a:rPr lang="en-US" sz="1200" dirty="0" smtClean="0"/>
              <a:t>method because </a:t>
            </a:r>
            <a:r>
              <a:rPr lang="en-US" sz="1200" dirty="0"/>
              <a:t>PreKgStudent class </a:t>
            </a:r>
            <a:r>
              <a:rPr lang="en-US" sz="1200" dirty="0" smtClean="0"/>
              <a:t>is subclass of Student class.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</a:t>
            </a:r>
            <a:r>
              <a:rPr lang="en-US" sz="1200" dirty="0"/>
              <a:t>display() method.</a:t>
            </a:r>
            <a:endParaRPr lang="en-US" sz="1200" dirty="0" smtClean="0"/>
          </a:p>
        </p:txBody>
      </p:sp>
      <p:sp>
        <p:nvSpPr>
          <p:cNvPr id="25" name="Rectangular Callout 24"/>
          <p:cNvSpPr/>
          <p:nvPr/>
        </p:nvSpPr>
        <p:spPr>
          <a:xfrm>
            <a:off x="0" y="1302094"/>
            <a:ext cx="1649562" cy="697115"/>
          </a:xfrm>
          <a:prstGeom prst="wedgeRectCallout">
            <a:avLst>
              <a:gd name="adj1" fmla="val 88793"/>
              <a:gd name="adj2" fmla="val 416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</a:t>
            </a:r>
            <a:r>
              <a:rPr lang="en-US" sz="1200" b="1" dirty="0" smtClean="0"/>
              <a:t>method</a:t>
            </a:r>
            <a:r>
              <a:rPr lang="en-US" sz="1200" dirty="0" smtClean="0"/>
              <a:t> level</a:t>
            </a:r>
            <a:r>
              <a:rPr lang="en-US" sz="1200" dirty="0"/>
              <a:t>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 smtClean="0"/>
              <a:t>protected</a:t>
            </a:r>
            <a:r>
              <a:rPr lang="en-US" sz="1200" dirty="0"/>
              <a:t> modifier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775" y="408807"/>
            <a:ext cx="754062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 </a:t>
            </a:r>
            <a:r>
              <a:rPr lang="en-US" sz="1200" b="1" dirty="0"/>
              <a:t>protected</a:t>
            </a:r>
            <a:r>
              <a:rPr lang="en-US" sz="1200" dirty="0"/>
              <a:t> modifier specifies that </a:t>
            </a:r>
            <a:r>
              <a:rPr lang="en-US" sz="1200" dirty="0" smtClean="0"/>
              <a:t>the </a:t>
            </a:r>
            <a:r>
              <a:rPr lang="en-US" sz="1200" b="1" dirty="0" smtClean="0"/>
              <a:t>method</a:t>
            </a:r>
            <a:r>
              <a:rPr lang="en-US" sz="1200" dirty="0" smtClean="0"/>
              <a:t> </a:t>
            </a:r>
            <a:r>
              <a:rPr lang="en-US" sz="1200" dirty="0"/>
              <a:t>can only be accessed within its own package (as with </a:t>
            </a:r>
            <a:r>
              <a:rPr lang="en-US" sz="1200" i="1" dirty="0"/>
              <a:t>package-private</a:t>
            </a:r>
            <a:r>
              <a:rPr lang="en-US" sz="1200" dirty="0"/>
              <a:t>) and, in addition, by a subclass of its class in another package.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5547" y="35738"/>
            <a:ext cx="20646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852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067098" y="1510099"/>
            <a:ext cx="2496280" cy="12745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</a:t>
            </a:r>
            <a:r>
              <a:rPr lang="en-US" sz="1000" dirty="0" smtClean="0"/>
              <a:t>ublic class Student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b="1" dirty="0" smtClean="0"/>
              <a:t>    void </a:t>
            </a:r>
            <a:r>
              <a:rPr lang="en-US" sz="1000" b="1" dirty="0"/>
              <a:t>display()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      System.out.println("hello");</a:t>
            </a:r>
          </a:p>
          <a:p>
            <a:r>
              <a:rPr lang="en-US" sz="1000" b="1" dirty="0"/>
              <a:t>    </a:t>
            </a:r>
            <a:r>
              <a:rPr lang="en-US" sz="1000" b="1" dirty="0" smtClean="0"/>
              <a:t>}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public class StudentMyPack1Test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0" y="1510099"/>
            <a:ext cx="3133119" cy="12745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57600" y="2753498"/>
            <a:ext cx="1093469" cy="391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362200"/>
            <a:ext cx="1526809" cy="782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3165392"/>
            <a:ext cx="528696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display() method.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 </a:t>
            </a:r>
            <a:r>
              <a:rPr lang="en-US" sz="1200" dirty="0" smtClean="0"/>
              <a:t>access </a:t>
            </a:r>
            <a:r>
              <a:rPr lang="en-US" sz="1200" dirty="0"/>
              <a:t>the Student class display() method.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display() </a:t>
            </a:r>
            <a:r>
              <a:rPr lang="en-US" sz="1200" dirty="0" smtClean="0"/>
              <a:t>method.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</a:t>
            </a:r>
            <a:r>
              <a:rPr lang="en-US" sz="1200" dirty="0"/>
              <a:t>display() method.</a:t>
            </a:r>
            <a:endParaRPr lang="en-US" sz="1200" dirty="0" smtClean="0"/>
          </a:p>
        </p:txBody>
      </p:sp>
      <p:sp>
        <p:nvSpPr>
          <p:cNvPr id="25" name="Rectangular Callout 24"/>
          <p:cNvSpPr/>
          <p:nvPr/>
        </p:nvSpPr>
        <p:spPr>
          <a:xfrm>
            <a:off x="67394" y="1302093"/>
            <a:ext cx="1649562" cy="697115"/>
          </a:xfrm>
          <a:prstGeom prst="wedgeRectCallout">
            <a:avLst>
              <a:gd name="adj1" fmla="val 82441"/>
              <a:gd name="adj2" fmla="val 334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</a:t>
            </a:r>
            <a:r>
              <a:rPr lang="en-US" sz="1200" b="1" dirty="0" smtClean="0"/>
              <a:t>method</a:t>
            </a:r>
            <a:r>
              <a:rPr lang="en-US" sz="1200" dirty="0" smtClean="0"/>
              <a:t> level</a:t>
            </a:r>
            <a:r>
              <a:rPr lang="en-US" sz="1200" dirty="0"/>
              <a:t>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 no modifier (</a:t>
            </a:r>
            <a:r>
              <a:rPr lang="en-US" sz="1200" b="1" i="1" dirty="0"/>
              <a:t>package-private</a:t>
            </a:r>
            <a:r>
              <a:rPr lang="en-US" sz="1200" b="1" dirty="0"/>
              <a:t>) </a:t>
            </a:r>
            <a:r>
              <a:rPr lang="en-US" sz="1200" dirty="0"/>
              <a:t>modifier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54525" y="475865"/>
            <a:ext cx="699308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/>
              <a:t>a </a:t>
            </a:r>
            <a:r>
              <a:rPr lang="en-US" sz="1200" b="1" dirty="0" smtClean="0"/>
              <a:t>method</a:t>
            </a:r>
            <a:r>
              <a:rPr lang="en-US" sz="1200" dirty="0" smtClean="0"/>
              <a:t> </a:t>
            </a:r>
            <a:r>
              <a:rPr lang="en-US" sz="1200" dirty="0" smtClean="0"/>
              <a:t>has </a:t>
            </a:r>
            <a:r>
              <a:rPr lang="en-US" sz="1200" b="1" dirty="0"/>
              <a:t>no modifier</a:t>
            </a:r>
            <a:r>
              <a:rPr lang="en-US" sz="1200" dirty="0"/>
              <a:t> (the default, also known as </a:t>
            </a:r>
            <a:r>
              <a:rPr lang="en-US" sz="1200" b="1" i="1" dirty="0"/>
              <a:t>package-private</a:t>
            </a:r>
            <a:r>
              <a:rPr lang="en-US" sz="1200" dirty="0"/>
              <a:t>), it is visible only within its own package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5547" y="35738"/>
            <a:ext cx="20646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797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72075</TotalTime>
  <Words>506</Words>
  <Application>Microsoft Office PowerPoint</Application>
  <PresentationFormat>Custom</PresentationFormat>
  <Paragraphs>111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5917</cp:revision>
  <dcterms:created xsi:type="dcterms:W3CDTF">2006-08-16T00:00:00Z</dcterms:created>
  <dcterms:modified xsi:type="dcterms:W3CDTF">2015-11-20T14:20:50Z</dcterms:modified>
</cp:coreProperties>
</file>