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10" r:id="rId2"/>
    <p:sldId id="411"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12/31/2015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ounded Rectangle 1026"/>
          <p:cNvSpPr/>
          <p:nvPr/>
        </p:nvSpPr>
        <p:spPr>
          <a:xfrm>
            <a:off x="1035050" y="2286000"/>
            <a:ext cx="7270750" cy="2590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77539" y="50066"/>
            <a:ext cx="17430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Object class in Java</a:t>
            </a:r>
          </a:p>
        </p:txBody>
      </p:sp>
      <p:sp>
        <p:nvSpPr>
          <p:cNvPr id="8" name="TextBox 7"/>
          <p:cNvSpPr txBox="1"/>
          <p:nvPr/>
        </p:nvSpPr>
        <p:spPr>
          <a:xfrm>
            <a:off x="155575" y="465137"/>
            <a:ext cx="8551645" cy="1569660"/>
          </a:xfrm>
          <a:prstGeom prst="rect">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pPr marL="171450" indent="-171450">
              <a:buFont typeface="Wingdings" pitchFamily="2" charset="2"/>
              <a:buChar char="ü"/>
            </a:pPr>
            <a:r>
              <a:rPr lang="en-US" sz="1200" dirty="0"/>
              <a:t>The   </a:t>
            </a:r>
            <a:r>
              <a:rPr lang="en-US" sz="1200" b="1" dirty="0"/>
              <a:t>java.lang.Object </a:t>
            </a:r>
            <a:r>
              <a:rPr lang="en-US" sz="1200" b="1" dirty="0" smtClean="0"/>
              <a:t>class</a:t>
            </a:r>
            <a:r>
              <a:rPr lang="en-US" sz="1200" dirty="0"/>
              <a:t> is the parent class of all the classes in java </a:t>
            </a:r>
            <a:r>
              <a:rPr lang="en-US" sz="1200" dirty="0" smtClean="0"/>
              <a:t>by default. </a:t>
            </a:r>
            <a:r>
              <a:rPr lang="en-US" sz="1200" dirty="0"/>
              <a:t>In other words, it is the topmost class of java</a:t>
            </a:r>
            <a:r>
              <a:rPr lang="en-US" sz="1200" dirty="0" smtClean="0"/>
              <a:t>.</a:t>
            </a:r>
          </a:p>
          <a:p>
            <a:endParaRPr lang="en-US" sz="1200" dirty="0" smtClean="0"/>
          </a:p>
          <a:p>
            <a:pPr marL="171450" indent="-171450">
              <a:buFont typeface="Wingdings" pitchFamily="2" charset="2"/>
              <a:buChar char="ü"/>
            </a:pPr>
            <a:r>
              <a:rPr lang="en-US" sz="1200" b="1" dirty="0"/>
              <a:t>java.lang.Object class </a:t>
            </a:r>
            <a:r>
              <a:rPr lang="en-US" sz="1200" dirty="0"/>
              <a:t> is the root of the class hierarchy. Every class has Object as a superclass. All objects, including arrays, implement the methods of this class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a:t>
            </a:r>
            <a:r>
              <a:rPr lang="en-US" sz="1200" b="1" dirty="0"/>
              <a:t>Object</a:t>
            </a:r>
            <a:r>
              <a:rPr lang="en-US" sz="1200" dirty="0"/>
              <a:t> class, in the </a:t>
            </a:r>
            <a:r>
              <a:rPr lang="en-US" sz="1200" b="1" dirty="0"/>
              <a:t>java.lang</a:t>
            </a:r>
            <a:r>
              <a:rPr lang="en-US" sz="1200" dirty="0"/>
              <a:t> package, sits at the top of the class hierarchy tree. Every class is a descendant, direct or indirect, of the Object class. Every class you use or write inherits the instance methods of Object. You need not use any of these methods, but, if you choose to do so, you may need to override them with code that is specific to your class</a:t>
            </a:r>
            <a:r>
              <a:rPr lang="en-US" sz="1200" dirty="0" smtClean="0"/>
              <a:t>.</a:t>
            </a:r>
            <a:endParaRPr lang="en-US" sz="1200" dirty="0"/>
          </a:p>
        </p:txBody>
      </p:sp>
      <p:sp>
        <p:nvSpPr>
          <p:cNvPr id="10" name="Flowchart: Terminator 9"/>
          <p:cNvSpPr/>
          <p:nvPr/>
        </p:nvSpPr>
        <p:spPr>
          <a:xfrm>
            <a:off x="3959224" y="2535936"/>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Object</a:t>
            </a:r>
            <a:endParaRPr lang="en-US" sz="1200" dirty="0"/>
          </a:p>
        </p:txBody>
      </p:sp>
      <p:sp>
        <p:nvSpPr>
          <p:cNvPr id="20" name="Flowchart: Terminator 19"/>
          <p:cNvSpPr/>
          <p:nvPr/>
        </p:nvSpPr>
        <p:spPr>
          <a:xfrm>
            <a:off x="1673224" y="3145536"/>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1" name="Flowchart: Terminator 20"/>
          <p:cNvSpPr/>
          <p:nvPr/>
        </p:nvSpPr>
        <p:spPr>
          <a:xfrm>
            <a:off x="1825624" y="3297936"/>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2" name="Flowchart: Terminator 21"/>
          <p:cNvSpPr/>
          <p:nvPr/>
        </p:nvSpPr>
        <p:spPr>
          <a:xfrm>
            <a:off x="1978024" y="3450336"/>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a:t>
            </a:r>
            <a:endParaRPr lang="en-US" sz="1200" dirty="0"/>
          </a:p>
        </p:txBody>
      </p:sp>
      <p:sp>
        <p:nvSpPr>
          <p:cNvPr id="23" name="Flowchart: Terminator 22"/>
          <p:cNvSpPr/>
          <p:nvPr/>
        </p:nvSpPr>
        <p:spPr>
          <a:xfrm>
            <a:off x="6092824" y="3166110"/>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4" name="Flowchart: Terminator 23"/>
          <p:cNvSpPr/>
          <p:nvPr/>
        </p:nvSpPr>
        <p:spPr>
          <a:xfrm>
            <a:off x="6245224" y="3318510"/>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5" name="Flowchart: Terminator 24"/>
          <p:cNvSpPr/>
          <p:nvPr/>
        </p:nvSpPr>
        <p:spPr>
          <a:xfrm>
            <a:off x="6397624" y="3470910"/>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a:t>
            </a:r>
            <a:endParaRPr lang="en-US" sz="1200" dirty="0"/>
          </a:p>
        </p:txBody>
      </p:sp>
      <p:sp>
        <p:nvSpPr>
          <p:cNvPr id="26" name="Flowchart: Terminator 25"/>
          <p:cNvSpPr/>
          <p:nvPr/>
        </p:nvSpPr>
        <p:spPr>
          <a:xfrm>
            <a:off x="3979175" y="3204210"/>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a:t>
            </a:r>
            <a:endParaRPr lang="en-US" sz="1200" dirty="0"/>
          </a:p>
        </p:txBody>
      </p:sp>
      <p:sp>
        <p:nvSpPr>
          <p:cNvPr id="27" name="Flowchart: Terminator 26"/>
          <p:cNvSpPr/>
          <p:nvPr/>
        </p:nvSpPr>
        <p:spPr>
          <a:xfrm>
            <a:off x="4999721" y="3931539"/>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8" name="Flowchart: Terminator 27"/>
          <p:cNvSpPr/>
          <p:nvPr/>
        </p:nvSpPr>
        <p:spPr>
          <a:xfrm>
            <a:off x="5152121" y="4083939"/>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9" name="Flowchart: Terminator 28"/>
          <p:cNvSpPr/>
          <p:nvPr/>
        </p:nvSpPr>
        <p:spPr>
          <a:xfrm>
            <a:off x="5304521" y="4236339"/>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a:t>
            </a:r>
            <a:endParaRPr lang="en-US" sz="1200" dirty="0"/>
          </a:p>
        </p:txBody>
      </p:sp>
      <p:sp>
        <p:nvSpPr>
          <p:cNvPr id="30" name="Flowchart: Terminator 29"/>
          <p:cNvSpPr/>
          <p:nvPr/>
        </p:nvSpPr>
        <p:spPr>
          <a:xfrm>
            <a:off x="2905122" y="4080891"/>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31" name="Flowchart: Terminator 30"/>
          <p:cNvSpPr/>
          <p:nvPr/>
        </p:nvSpPr>
        <p:spPr>
          <a:xfrm>
            <a:off x="3057522" y="4233291"/>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32" name="Flowchart: Terminator 31"/>
          <p:cNvSpPr/>
          <p:nvPr/>
        </p:nvSpPr>
        <p:spPr>
          <a:xfrm>
            <a:off x="3209922" y="4385691"/>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a:t>
            </a:r>
            <a:endParaRPr lang="en-US" sz="1200" dirty="0"/>
          </a:p>
        </p:txBody>
      </p:sp>
      <p:cxnSp>
        <p:nvCxnSpPr>
          <p:cNvPr id="33" name="Straight Arrow Connector 32"/>
          <p:cNvCxnSpPr>
            <a:stCxn id="10" idx="1"/>
            <a:endCxn id="20" idx="0"/>
          </p:cNvCxnSpPr>
          <p:nvPr/>
        </p:nvCxnSpPr>
        <p:spPr>
          <a:xfrm flipH="1">
            <a:off x="2130424" y="2686812"/>
            <a:ext cx="1828800" cy="4587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a:stCxn id="10" idx="1"/>
            <a:endCxn id="21" idx="0"/>
          </p:cNvCxnSpPr>
          <p:nvPr/>
        </p:nvCxnSpPr>
        <p:spPr>
          <a:xfrm flipH="1">
            <a:off x="2282824" y="2686812"/>
            <a:ext cx="1676400" cy="6111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10" idx="1"/>
            <a:endCxn id="22" idx="0"/>
          </p:cNvCxnSpPr>
          <p:nvPr/>
        </p:nvCxnSpPr>
        <p:spPr>
          <a:xfrm flipH="1">
            <a:off x="2435224" y="2686812"/>
            <a:ext cx="1524000" cy="7635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0" idx="2"/>
            <a:endCxn id="26" idx="0"/>
          </p:cNvCxnSpPr>
          <p:nvPr/>
        </p:nvCxnSpPr>
        <p:spPr>
          <a:xfrm>
            <a:off x="4416424" y="2837688"/>
            <a:ext cx="19951" cy="3665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6" idx="2"/>
            <a:endCxn id="30" idx="0"/>
          </p:cNvCxnSpPr>
          <p:nvPr/>
        </p:nvCxnSpPr>
        <p:spPr>
          <a:xfrm flipH="1">
            <a:off x="3362322" y="3505962"/>
            <a:ext cx="1074053" cy="57492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26" idx="2"/>
            <a:endCxn id="31" idx="0"/>
          </p:cNvCxnSpPr>
          <p:nvPr/>
        </p:nvCxnSpPr>
        <p:spPr>
          <a:xfrm flipH="1">
            <a:off x="3514722" y="3505962"/>
            <a:ext cx="921653" cy="72732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26" idx="2"/>
          </p:cNvCxnSpPr>
          <p:nvPr/>
        </p:nvCxnSpPr>
        <p:spPr>
          <a:xfrm flipH="1">
            <a:off x="3667122" y="3505962"/>
            <a:ext cx="769253" cy="87668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stCxn id="26" idx="2"/>
            <a:endCxn id="27" idx="0"/>
          </p:cNvCxnSpPr>
          <p:nvPr/>
        </p:nvCxnSpPr>
        <p:spPr>
          <a:xfrm>
            <a:off x="4436375" y="3505962"/>
            <a:ext cx="1020546" cy="4255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a:stCxn id="26" idx="2"/>
            <a:endCxn id="28" idx="0"/>
          </p:cNvCxnSpPr>
          <p:nvPr/>
        </p:nvCxnSpPr>
        <p:spPr>
          <a:xfrm>
            <a:off x="4436375" y="3505962"/>
            <a:ext cx="1172946" cy="5779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26" idx="2"/>
            <a:endCxn id="29" idx="0"/>
          </p:cNvCxnSpPr>
          <p:nvPr/>
        </p:nvCxnSpPr>
        <p:spPr>
          <a:xfrm>
            <a:off x="4436375" y="3505962"/>
            <a:ext cx="1325346" cy="7303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stCxn id="10" idx="2"/>
            <a:endCxn id="23" idx="0"/>
          </p:cNvCxnSpPr>
          <p:nvPr/>
        </p:nvCxnSpPr>
        <p:spPr>
          <a:xfrm>
            <a:off x="4416424" y="2837688"/>
            <a:ext cx="2133600" cy="3284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a:stCxn id="10" idx="2"/>
            <a:endCxn id="24" idx="0"/>
          </p:cNvCxnSpPr>
          <p:nvPr/>
        </p:nvCxnSpPr>
        <p:spPr>
          <a:xfrm>
            <a:off x="4416424" y="2837688"/>
            <a:ext cx="2286000" cy="4808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25" name="Straight Arrow Connector 1024"/>
          <p:cNvCxnSpPr>
            <a:stCxn id="10" idx="2"/>
            <a:endCxn id="25" idx="0"/>
          </p:cNvCxnSpPr>
          <p:nvPr/>
        </p:nvCxnSpPr>
        <p:spPr>
          <a:xfrm>
            <a:off x="4416424" y="2837688"/>
            <a:ext cx="2438400" cy="6332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77539" y="50066"/>
            <a:ext cx="17430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Object class in Java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762000"/>
            <a:ext cx="8569953" cy="4216387"/>
          </a:xfrm>
          <a:prstGeom prst="rect">
            <a:avLst/>
          </a:prstGeom>
          <a:ln/>
        </p:spPr>
        <p:style>
          <a:lnRef idx="1">
            <a:schemeClr val="accent4"/>
          </a:lnRef>
          <a:fillRef idx="2">
            <a:schemeClr val="accent4"/>
          </a:fillRef>
          <a:effectRef idx="1">
            <a:schemeClr val="accent4"/>
          </a:effectRef>
          <a:fontRef idx="minor">
            <a:schemeClr val="dk1"/>
          </a:fontRef>
        </p:style>
      </p:pic>
      <p:sp>
        <p:nvSpPr>
          <p:cNvPr id="2" name="Rectangle 1"/>
          <p:cNvSpPr/>
          <p:nvPr/>
        </p:nvSpPr>
        <p:spPr>
          <a:xfrm>
            <a:off x="460375" y="371317"/>
            <a:ext cx="8089410" cy="246221"/>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000" dirty="0"/>
              <a:t>The Object class provides some common </a:t>
            </a:r>
            <a:r>
              <a:rPr lang="en-US" sz="1000" dirty="0" smtClean="0"/>
              <a:t>behaviors </a:t>
            </a:r>
            <a:r>
              <a:rPr lang="en-US" sz="1000" dirty="0"/>
              <a:t>to all the objects such as object can be compared, object can be cloned, object can be notified etc.</a:t>
            </a:r>
            <a:endParaRPr lang="en-US" sz="1000" dirty="0"/>
          </a:p>
        </p:txBody>
      </p:sp>
    </p:spTree>
    <p:extLst>
      <p:ext uri="{BB962C8B-B14F-4D97-AF65-F5344CB8AC3E}">
        <p14:creationId xmlns:p14="http://schemas.microsoft.com/office/powerpoint/2010/main" val="326633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72776</TotalTime>
  <Words>46</Words>
  <Application>Microsoft Office PowerPoint</Application>
  <PresentationFormat>Custom</PresentationFormat>
  <Paragraphs>16</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6291</cp:revision>
  <dcterms:created xsi:type="dcterms:W3CDTF">2006-08-16T00:00:00Z</dcterms:created>
  <dcterms:modified xsi:type="dcterms:W3CDTF">2015-12-31T07:51:01Z</dcterms:modified>
</cp:coreProperties>
</file>