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0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05000" y="1524000"/>
            <a:ext cx="5346209" cy="2895600"/>
          </a:xfrm>
          <a:prstGeom prst="roundRect">
            <a:avLst/>
          </a:prstGeom>
          <a:ln w="12700"/>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002060"/>
                </a:solidFill>
              </a:rPr>
              <a:t>static</a:t>
            </a:r>
          </a:p>
          <a:p>
            <a:r>
              <a:rPr lang="en-US" sz="1200" dirty="0">
                <a:solidFill>
                  <a:srgbClr val="002060"/>
                </a:solidFill>
              </a:rPr>
              <a:t>{</a:t>
            </a:r>
          </a:p>
          <a:p>
            <a:pPr lvl="1"/>
            <a:r>
              <a:rPr lang="en-US" sz="1200" dirty="0">
                <a:solidFill>
                  <a:srgbClr val="002060"/>
                </a:solidFill>
              </a:rPr>
              <a:t>System.</a:t>
            </a:r>
            <a:r>
              <a:rPr lang="en-US" sz="1200" b="1" i="1" dirty="0">
                <a:solidFill>
                  <a:srgbClr val="002060"/>
                </a:solidFill>
              </a:rPr>
              <a:t>out.println</a:t>
            </a:r>
            <a:r>
              <a:rPr lang="en-US" sz="1200" b="1" i="1" dirty="0">
                <a:solidFill>
                  <a:srgbClr val="002060"/>
                </a:solidFill>
              </a:rPr>
              <a:t>("First Static initialization block is called. ");</a:t>
            </a:r>
          </a:p>
          <a:p>
            <a:pPr lvl="1"/>
            <a:r>
              <a:rPr lang="en-US" sz="1200" dirty="0">
                <a:solidFill>
                  <a:srgbClr val="002060"/>
                </a:solidFill>
              </a:rPr>
              <a:t>// initialize to 10</a:t>
            </a:r>
          </a:p>
          <a:p>
            <a:pPr lvl="1"/>
            <a:r>
              <a:rPr lang="en-US" sz="1200" i="1" dirty="0">
                <a:solidFill>
                  <a:srgbClr val="002060"/>
                </a:solidFill>
              </a:rPr>
              <a:t>capacity = 10</a:t>
            </a:r>
            <a:r>
              <a:rPr lang="en-US" sz="1200" i="1" dirty="0" smtClean="0">
                <a:solidFill>
                  <a:srgbClr val="002060"/>
                </a:solidFill>
              </a:rPr>
              <a:t>;</a:t>
            </a:r>
            <a:endParaRPr lang="en-US" sz="1200" dirty="0">
              <a:solidFill>
                <a:srgbClr val="002060"/>
              </a:solidFill>
            </a:endParaRPr>
          </a:p>
          <a:p>
            <a:r>
              <a:rPr lang="en-US" sz="1200" dirty="0">
                <a:solidFill>
                  <a:srgbClr val="002060"/>
                </a:solidFill>
              </a:rPr>
              <a:t>}</a:t>
            </a:r>
          </a:p>
          <a:p>
            <a:endParaRPr lang="en-US" sz="1200" dirty="0">
              <a:solidFill>
                <a:srgbClr val="002060"/>
              </a:solidFill>
            </a:endParaRPr>
          </a:p>
          <a:p>
            <a:r>
              <a:rPr lang="en-US" sz="1200" b="1" dirty="0">
                <a:solidFill>
                  <a:srgbClr val="002060"/>
                </a:solidFill>
              </a:rPr>
              <a:t>static</a:t>
            </a:r>
          </a:p>
          <a:p>
            <a:r>
              <a:rPr lang="en-US" sz="1200" dirty="0">
                <a:solidFill>
                  <a:srgbClr val="002060"/>
                </a:solidFill>
              </a:rPr>
              <a:t>{</a:t>
            </a:r>
          </a:p>
          <a:p>
            <a:pPr lvl="1"/>
            <a:r>
              <a:rPr lang="en-US" sz="1200" dirty="0">
                <a:solidFill>
                  <a:srgbClr val="002060"/>
                </a:solidFill>
              </a:rPr>
              <a:t>System.</a:t>
            </a:r>
            <a:r>
              <a:rPr lang="en-US" sz="1200" b="1" i="1" dirty="0">
                <a:solidFill>
                  <a:srgbClr val="002060"/>
                </a:solidFill>
              </a:rPr>
              <a:t>out.println</a:t>
            </a:r>
            <a:r>
              <a:rPr lang="en-US" sz="1200" b="1" i="1" dirty="0">
                <a:solidFill>
                  <a:srgbClr val="002060"/>
                </a:solidFill>
              </a:rPr>
              <a:t>("Second Static initialization block is called. ");</a:t>
            </a:r>
          </a:p>
          <a:p>
            <a:pPr lvl="1"/>
            <a:endParaRPr lang="en-US" sz="1200" dirty="0">
              <a:solidFill>
                <a:srgbClr val="002060"/>
              </a:solidFill>
            </a:endParaRPr>
          </a:p>
          <a:p>
            <a:pPr lvl="1"/>
            <a:r>
              <a:rPr lang="en-US" sz="1200" dirty="0">
                <a:solidFill>
                  <a:srgbClr val="002060"/>
                </a:solidFill>
              </a:rPr>
              <a:t>// initialize to false</a:t>
            </a:r>
          </a:p>
          <a:p>
            <a:pPr lvl="1"/>
            <a:r>
              <a:rPr lang="en-US" sz="1200" i="1" dirty="0">
                <a:solidFill>
                  <a:srgbClr val="002060"/>
                </a:solidFill>
              </a:rPr>
              <a:t>flag = </a:t>
            </a:r>
            <a:r>
              <a:rPr lang="en-US" sz="1200" b="1" i="1" dirty="0">
                <a:solidFill>
                  <a:srgbClr val="002060"/>
                </a:solidFill>
              </a:rPr>
              <a:t>true;</a:t>
            </a:r>
          </a:p>
          <a:p>
            <a:r>
              <a:rPr lang="en-US" sz="1200" dirty="0">
                <a:solidFill>
                  <a:srgbClr val="002060"/>
                </a:solidFill>
              </a:rPr>
              <a:t>}</a:t>
            </a:r>
            <a:endParaRPr lang="en-US" sz="1200" dirty="0">
              <a:solidFill>
                <a:srgbClr val="002060"/>
              </a:solidFill>
            </a:endParaRPr>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8"/>
            <a:ext cx="1752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Static Initialization Block</a:t>
            </a:r>
          </a:p>
        </p:txBody>
      </p:sp>
      <p:sp>
        <p:nvSpPr>
          <p:cNvPr id="37" name="Rounded Rectangular Callout 36"/>
          <p:cNvSpPr/>
          <p:nvPr/>
        </p:nvSpPr>
        <p:spPr>
          <a:xfrm>
            <a:off x="460375" y="439352"/>
            <a:ext cx="6550025" cy="856047"/>
          </a:xfrm>
          <a:prstGeom prst="wedgeRoundRectCallout">
            <a:avLst>
              <a:gd name="adj1" fmla="val -20921"/>
              <a:gd name="adj2" fmla="val 95572"/>
              <a:gd name="adj3" fmla="val 16667"/>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sz="1000" dirty="0"/>
              <a:t>A </a:t>
            </a:r>
            <a:r>
              <a:rPr lang="en-US" sz="1000" i="1" dirty="0"/>
              <a:t>static initialization block</a:t>
            </a:r>
            <a:r>
              <a:rPr lang="en-US" sz="1000" dirty="0"/>
              <a:t> is a normal block of code enclosed in braces, </a:t>
            </a:r>
            <a:r>
              <a:rPr lang="en-US" sz="1000" dirty="0"/>
              <a:t>{ }</a:t>
            </a:r>
            <a:r>
              <a:rPr lang="en-US" sz="1000" dirty="0"/>
              <a:t>, and preceded by the </a:t>
            </a:r>
            <a:r>
              <a:rPr lang="en-US" sz="1000" dirty="0"/>
              <a:t>static</a:t>
            </a:r>
            <a:r>
              <a:rPr lang="en-US" sz="1000" dirty="0"/>
              <a:t> </a:t>
            </a:r>
            <a:r>
              <a:rPr lang="en-US" sz="1000" dirty="0" smtClean="0"/>
              <a:t>keyword.</a:t>
            </a:r>
          </a:p>
          <a:p>
            <a:endParaRPr lang="en-US" sz="1000" dirty="0"/>
          </a:p>
          <a:p>
            <a:r>
              <a:rPr lang="en-US" sz="1000" dirty="0"/>
              <a:t>A class can have any number of static initialization blocks, and they can appear anywhere in the class body. The runtime system guarantees that static initialization blocks are called in the order that they appear in the source code.</a:t>
            </a:r>
            <a:endParaRPr lang="en-US" sz="1000" dirty="0"/>
          </a:p>
        </p:txBody>
      </p:sp>
    </p:spTree>
    <p:extLst>
      <p:ext uri="{BB962C8B-B14F-4D97-AF65-F5344CB8AC3E}">
        <p14:creationId xmlns:p14="http://schemas.microsoft.com/office/powerpoint/2010/main" val="264768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72212</TotalTime>
  <Words>47</Words>
  <Application>Microsoft Office PowerPoint</Application>
  <PresentationFormat>Custom</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6021</cp:revision>
  <dcterms:created xsi:type="dcterms:W3CDTF">2006-08-16T00:00:00Z</dcterms:created>
  <dcterms:modified xsi:type="dcterms:W3CDTF">2015-11-24T13:09:25Z</dcterms:modified>
</cp:coreProperties>
</file>