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18" r:id="rId2"/>
    <p:sldId id="419" r:id="rId3"/>
    <p:sldId id="420"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733800" y="42905"/>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Exception</a:t>
            </a:r>
            <a:endParaRPr lang="en-US" sz="1200" dirty="0"/>
          </a:p>
        </p:txBody>
      </p:sp>
      <p:sp>
        <p:nvSpPr>
          <p:cNvPr id="7" name="Rounded Rectangle 6"/>
          <p:cNvSpPr/>
          <p:nvPr/>
        </p:nvSpPr>
        <p:spPr>
          <a:xfrm>
            <a:off x="2212974" y="2228849"/>
            <a:ext cx="1063625" cy="457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t>M</a:t>
            </a:r>
            <a:r>
              <a:rPr lang="en-US" sz="1200" dirty="0" smtClean="0"/>
              <a:t>ethod</a:t>
            </a:r>
            <a:endParaRPr lang="en-US" sz="1200" dirty="0"/>
          </a:p>
        </p:txBody>
      </p:sp>
      <p:sp>
        <p:nvSpPr>
          <p:cNvPr id="16" name="Rounded Rectangle 15"/>
          <p:cNvSpPr/>
          <p:nvPr/>
        </p:nvSpPr>
        <p:spPr>
          <a:xfrm>
            <a:off x="5791200" y="2228849"/>
            <a:ext cx="1063625" cy="457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Runtime system</a:t>
            </a:r>
            <a:endParaRPr lang="en-US" sz="1200" dirty="0"/>
          </a:p>
        </p:txBody>
      </p:sp>
      <p:sp>
        <p:nvSpPr>
          <p:cNvPr id="12" name="Right Arrow 11"/>
          <p:cNvSpPr/>
          <p:nvPr/>
        </p:nvSpPr>
        <p:spPr>
          <a:xfrm>
            <a:off x="3429000" y="2295524"/>
            <a:ext cx="2286000" cy="3619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Oval 16"/>
          <p:cNvSpPr/>
          <p:nvPr/>
        </p:nvSpPr>
        <p:spPr>
          <a:xfrm>
            <a:off x="3733800" y="1838325"/>
            <a:ext cx="1676400" cy="39052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i="1" dirty="0"/>
              <a:t>exception </a:t>
            </a:r>
            <a:r>
              <a:rPr lang="en-US" sz="1200" i="1" dirty="0" smtClean="0"/>
              <a:t>object</a:t>
            </a:r>
            <a:endParaRPr lang="en-US" sz="1200" dirty="0"/>
          </a:p>
        </p:txBody>
      </p:sp>
      <p:sp>
        <p:nvSpPr>
          <p:cNvPr id="18" name="Rectangular Callout 17"/>
          <p:cNvSpPr/>
          <p:nvPr/>
        </p:nvSpPr>
        <p:spPr>
          <a:xfrm>
            <a:off x="914400" y="3429000"/>
            <a:ext cx="7086600" cy="1069848"/>
          </a:xfrm>
          <a:prstGeom prst="wedgeRectCallout">
            <a:avLst>
              <a:gd name="adj1" fmla="val -24197"/>
              <a:gd name="adj2" fmla="val -11944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an error occurs within a method, the method creates an object and hands it off to the runtime system. The object, called an </a:t>
            </a:r>
            <a:r>
              <a:rPr lang="en-US" sz="1200" i="1" dirty="0"/>
              <a:t>exception object</a:t>
            </a:r>
            <a:r>
              <a:rPr lang="en-US" sz="1200" dirty="0" smtClean="0"/>
              <a:t>, </a:t>
            </a:r>
            <a:r>
              <a:rPr lang="en-US" sz="1200" dirty="0"/>
              <a:t>contains information about the error, including its type and the state of the program when the error </a:t>
            </a:r>
            <a:r>
              <a:rPr lang="en-US" sz="1200" dirty="0" smtClean="0"/>
              <a:t>occurred.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Creating an exception object and handing it to the runtime system is called </a:t>
            </a:r>
            <a:r>
              <a:rPr lang="en-US" sz="1200" i="1" dirty="0"/>
              <a:t>throwing an exception</a:t>
            </a:r>
            <a:r>
              <a:rPr lang="en-US" sz="1200" dirty="0"/>
              <a:t>.</a:t>
            </a:r>
          </a:p>
        </p:txBody>
      </p:sp>
      <p:sp>
        <p:nvSpPr>
          <p:cNvPr id="19" name="Rounded Rectangle 18"/>
          <p:cNvSpPr/>
          <p:nvPr/>
        </p:nvSpPr>
        <p:spPr>
          <a:xfrm>
            <a:off x="363755" y="457200"/>
            <a:ext cx="8399245" cy="838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term </a:t>
            </a:r>
            <a:r>
              <a:rPr lang="en-US" sz="1200" i="1" dirty="0"/>
              <a:t>exception</a:t>
            </a:r>
            <a:r>
              <a:rPr lang="en-US" sz="1200" dirty="0"/>
              <a:t> is shorthand for the phrase "exceptional event</a:t>
            </a:r>
            <a:r>
              <a:rPr lang="en-US" sz="1200" dirty="0" smtClean="0"/>
              <a:t>.“</a:t>
            </a:r>
          </a:p>
          <a:p>
            <a:endParaRPr lang="en-US" sz="1200" dirty="0" smtClean="0"/>
          </a:p>
          <a:p>
            <a:pPr marL="171450" indent="-171450">
              <a:buFont typeface="Wingdings" pitchFamily="2" charset="2"/>
              <a:buChar char="ü"/>
            </a:pPr>
            <a:r>
              <a:rPr lang="en-US" sz="1200" dirty="0" smtClean="0"/>
              <a:t>An</a:t>
            </a:r>
            <a:r>
              <a:rPr lang="en-US" sz="1200" dirty="0"/>
              <a:t> </a:t>
            </a:r>
            <a:r>
              <a:rPr lang="en-US" sz="1200" i="1" dirty="0"/>
              <a:t>exception</a:t>
            </a:r>
            <a:r>
              <a:rPr lang="en-US" sz="1200" dirty="0"/>
              <a:t> is an event, which occurs during the execution of a program, that disrupts the normal flow of the program's instructions.</a:t>
            </a:r>
          </a:p>
        </p:txBody>
      </p:sp>
    </p:spTree>
    <p:extLst>
      <p:ext uri="{BB962C8B-B14F-4D97-AF65-F5344CB8AC3E}">
        <p14:creationId xmlns:p14="http://schemas.microsoft.com/office/powerpoint/2010/main" val="53440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143000" y="1589990"/>
            <a:ext cx="6019800" cy="305821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733800" y="42905"/>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Exception</a:t>
            </a:r>
            <a:endParaRPr lang="en-US" sz="1200" dirty="0"/>
          </a:p>
        </p:txBody>
      </p:sp>
      <p:sp>
        <p:nvSpPr>
          <p:cNvPr id="2" name="Rounded Rectangle 1"/>
          <p:cNvSpPr/>
          <p:nvPr/>
        </p:nvSpPr>
        <p:spPr>
          <a:xfrm>
            <a:off x="3048000" y="1894790"/>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Method where exception occurred</a:t>
            </a:r>
            <a:endParaRPr lang="en-US" sz="1200" dirty="0"/>
          </a:p>
        </p:txBody>
      </p:sp>
      <p:sp>
        <p:nvSpPr>
          <p:cNvPr id="8" name="Rounded Rectangle 7"/>
          <p:cNvSpPr/>
          <p:nvPr/>
        </p:nvSpPr>
        <p:spPr>
          <a:xfrm>
            <a:off x="3067050" y="2637740"/>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Method without an exception handler</a:t>
            </a:r>
            <a:endParaRPr lang="en-US" sz="1200" dirty="0"/>
          </a:p>
        </p:txBody>
      </p:sp>
      <p:sp>
        <p:nvSpPr>
          <p:cNvPr id="10" name="Rounded Rectangle 9"/>
          <p:cNvSpPr/>
          <p:nvPr/>
        </p:nvSpPr>
        <p:spPr>
          <a:xfrm>
            <a:off x="3086100" y="3314015"/>
            <a:ext cx="192024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Method with an exception handler</a:t>
            </a:r>
            <a:endParaRPr lang="en-US" sz="1200" dirty="0"/>
          </a:p>
        </p:txBody>
      </p:sp>
      <p:sp>
        <p:nvSpPr>
          <p:cNvPr id="11" name="Rounded Rectangle 10"/>
          <p:cNvSpPr/>
          <p:nvPr/>
        </p:nvSpPr>
        <p:spPr>
          <a:xfrm>
            <a:off x="3086100" y="4028390"/>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main</a:t>
            </a:r>
            <a:endParaRPr lang="en-US" sz="1200" dirty="0"/>
          </a:p>
        </p:txBody>
      </p:sp>
      <p:cxnSp>
        <p:nvCxnSpPr>
          <p:cNvPr id="6" name="Elbow Connector 5"/>
          <p:cNvCxnSpPr/>
          <p:nvPr/>
        </p:nvCxnSpPr>
        <p:spPr>
          <a:xfrm flipV="1">
            <a:off x="4999990" y="3671202"/>
            <a:ext cx="12700" cy="714375"/>
          </a:xfrm>
          <a:prstGeom prst="bentConnector3">
            <a:avLst>
              <a:gd name="adj1" fmla="val 33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a:endCxn id="8" idx="3"/>
          </p:cNvCxnSpPr>
          <p:nvPr/>
        </p:nvCxnSpPr>
        <p:spPr>
          <a:xfrm flipH="1" flipV="1">
            <a:off x="4987290" y="2866340"/>
            <a:ext cx="19050" cy="676275"/>
          </a:xfrm>
          <a:prstGeom prst="bentConnector3">
            <a:avLst>
              <a:gd name="adj1" fmla="val -22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H="1" flipV="1">
            <a:off x="4996815" y="2123390"/>
            <a:ext cx="19050" cy="676275"/>
          </a:xfrm>
          <a:prstGeom prst="bentConnector3">
            <a:avLst>
              <a:gd name="adj1" fmla="val -220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86400" y="3889890"/>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6" name="TextBox 35"/>
          <p:cNvSpPr txBox="1"/>
          <p:nvPr/>
        </p:nvSpPr>
        <p:spPr>
          <a:xfrm>
            <a:off x="5486400" y="2318265"/>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7" name="TextBox 36"/>
          <p:cNvSpPr txBox="1"/>
          <p:nvPr/>
        </p:nvSpPr>
        <p:spPr>
          <a:xfrm>
            <a:off x="5486400" y="3094940"/>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9" name="TextBox 38"/>
          <p:cNvSpPr txBox="1"/>
          <p:nvPr/>
        </p:nvSpPr>
        <p:spPr>
          <a:xfrm>
            <a:off x="3712530" y="4714190"/>
            <a:ext cx="899605"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The Call Stack</a:t>
            </a:r>
            <a:endParaRPr lang="en-US" sz="1000" dirty="0"/>
          </a:p>
        </p:txBody>
      </p:sp>
      <p:sp>
        <p:nvSpPr>
          <p:cNvPr id="40" name="Rectangle 39"/>
          <p:cNvSpPr/>
          <p:nvPr/>
        </p:nvSpPr>
        <p:spPr>
          <a:xfrm>
            <a:off x="155575" y="457200"/>
            <a:ext cx="8912225" cy="1061829"/>
          </a:xfrm>
          <a:prstGeom prst="rect">
            <a:avLst/>
          </a:prstGeom>
          <a:ln w="3175"/>
        </p:spPr>
        <p:style>
          <a:lnRef idx="2">
            <a:schemeClr val="accent3"/>
          </a:lnRef>
          <a:fillRef idx="1">
            <a:schemeClr val="lt1"/>
          </a:fillRef>
          <a:effectRef idx="0">
            <a:schemeClr val="accent3"/>
          </a:effectRef>
          <a:fontRef idx="minor">
            <a:schemeClr val="dk1"/>
          </a:fontRef>
        </p:style>
        <p:txBody>
          <a:bodyPr wrap="square">
            <a:spAutoFit/>
          </a:bodyPr>
          <a:lstStyle/>
          <a:p>
            <a:pPr marL="171450" indent="-171450">
              <a:buFont typeface="Wingdings" pitchFamily="2" charset="2"/>
              <a:buChar char="ü"/>
            </a:pPr>
            <a:r>
              <a:rPr lang="en-US" sz="900" dirty="0"/>
              <a:t>After a method throws an exception, the runtime system attempts to find something to handle it. The set of possible "somethings" to handle the exception is the ordered list of methods that had been called to get to the method where the error occurred. The list of methods is known as the </a:t>
            </a:r>
            <a:r>
              <a:rPr lang="en-US" sz="900" i="1" dirty="0"/>
              <a:t>call </a:t>
            </a:r>
            <a:r>
              <a:rPr lang="en-US" sz="900" i="1" dirty="0" smtClean="0"/>
              <a:t>stack.</a:t>
            </a:r>
          </a:p>
          <a:p>
            <a:pPr marL="171450" indent="-171450">
              <a:buFont typeface="Wingdings" pitchFamily="2" charset="2"/>
              <a:buChar char="ü"/>
            </a:pPr>
            <a:endParaRPr lang="en-US" sz="900" i="1" dirty="0"/>
          </a:p>
          <a:p>
            <a:pPr marL="171450" indent="-171450">
              <a:buFont typeface="Wingdings" pitchFamily="2" charset="2"/>
              <a:buChar char="ü"/>
            </a:pPr>
            <a:r>
              <a:rPr lang="en-US" sz="900" dirty="0"/>
              <a:t>The runtime system searches the call stack for a method that contains a block of code that can handle the exception. This block of code is called an </a:t>
            </a:r>
            <a:r>
              <a:rPr lang="en-US" sz="900" i="1" dirty="0"/>
              <a:t>exception handler</a:t>
            </a:r>
            <a:r>
              <a:rPr lang="en-US" sz="900" dirty="0"/>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 The exception handler chosen is said to </a:t>
            </a:r>
            <a:r>
              <a:rPr lang="en-US" sz="900" i="1" dirty="0"/>
              <a:t>catch the exception</a:t>
            </a:r>
            <a:r>
              <a:rPr lang="en-US" sz="900" dirty="0"/>
              <a:t>.</a:t>
            </a:r>
          </a:p>
        </p:txBody>
      </p:sp>
      <p:cxnSp>
        <p:nvCxnSpPr>
          <p:cNvPr id="102" name="Elbow Connector 101"/>
          <p:cNvCxnSpPr>
            <a:stCxn id="2" idx="1"/>
          </p:cNvCxnSpPr>
          <p:nvPr/>
        </p:nvCxnSpPr>
        <p:spPr>
          <a:xfrm rot="10800000" flipV="1">
            <a:off x="2590800" y="2123390"/>
            <a:ext cx="457201" cy="742950"/>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107" name="Straight Arrow Connector 106"/>
          <p:cNvCxnSpPr>
            <a:endCxn id="8" idx="1"/>
          </p:cNvCxnSpPr>
          <p:nvPr/>
        </p:nvCxnSpPr>
        <p:spPr>
          <a:xfrm>
            <a:off x="2590799" y="2866340"/>
            <a:ext cx="47625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1" name="Elbow Connector 110"/>
          <p:cNvCxnSpPr/>
          <p:nvPr/>
        </p:nvCxnSpPr>
        <p:spPr>
          <a:xfrm rot="10800000" flipV="1">
            <a:off x="2590799" y="2942540"/>
            <a:ext cx="457201" cy="742950"/>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112" name="Straight Arrow Connector 111"/>
          <p:cNvCxnSpPr/>
          <p:nvPr/>
        </p:nvCxnSpPr>
        <p:spPr>
          <a:xfrm>
            <a:off x="2590798" y="3685490"/>
            <a:ext cx="47625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3" name="TextBox 112"/>
          <p:cNvSpPr txBox="1"/>
          <p:nvPr/>
        </p:nvSpPr>
        <p:spPr>
          <a:xfrm>
            <a:off x="1415325" y="2153334"/>
            <a:ext cx="918072" cy="64633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Looking for</a:t>
            </a:r>
          </a:p>
          <a:p>
            <a:r>
              <a:rPr lang="en-US" sz="1200" dirty="0" smtClean="0"/>
              <a:t>appropriate</a:t>
            </a:r>
          </a:p>
          <a:p>
            <a:r>
              <a:rPr lang="en-US" sz="1200" dirty="0" smtClean="0"/>
              <a:t>Handler</a:t>
            </a:r>
            <a:endParaRPr lang="en-US" sz="1200" dirty="0"/>
          </a:p>
        </p:txBody>
      </p:sp>
      <p:sp>
        <p:nvSpPr>
          <p:cNvPr id="114" name="TextBox 113"/>
          <p:cNvSpPr txBox="1"/>
          <p:nvPr/>
        </p:nvSpPr>
        <p:spPr>
          <a:xfrm>
            <a:off x="1447800" y="2990849"/>
            <a:ext cx="918072" cy="64633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Looking for</a:t>
            </a:r>
          </a:p>
          <a:p>
            <a:r>
              <a:rPr lang="en-US" sz="1200" dirty="0" smtClean="0"/>
              <a:t>appropriate</a:t>
            </a:r>
          </a:p>
          <a:p>
            <a:r>
              <a:rPr lang="en-US" sz="1200" dirty="0" smtClean="0"/>
              <a:t>Handler</a:t>
            </a:r>
            <a:endParaRPr lang="en-US" sz="1200" dirty="0"/>
          </a:p>
        </p:txBody>
      </p:sp>
    </p:spTree>
    <p:extLst>
      <p:ext uri="{BB962C8B-B14F-4D97-AF65-F5344CB8AC3E}">
        <p14:creationId xmlns:p14="http://schemas.microsoft.com/office/powerpoint/2010/main" val="224265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500"/>
                                        <p:tgtEl>
                                          <p:spTgt spid="102"/>
                                        </p:tgtEl>
                                      </p:cBhvr>
                                    </p:animEffect>
                                  </p:childTnLst>
                                </p:cTn>
                              </p:par>
                              <p:par>
                                <p:cTn id="8" presetID="22" presetClass="entr" presetSubtype="4"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wipe(down)">
                                      <p:cBhvr>
                                        <p:cTn id="10" dur="500"/>
                                        <p:tgtEl>
                                          <p:spTgt spid="10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wipe(down)">
                                      <p:cBhvr>
                                        <p:cTn id="13" dur="500"/>
                                        <p:tgtEl>
                                          <p:spTgt spid="1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wipe(down)">
                                      <p:cBhvr>
                                        <p:cTn id="18" dur="500"/>
                                        <p:tgtEl>
                                          <p:spTgt spid="114"/>
                                        </p:tgtEl>
                                      </p:cBhvr>
                                    </p:animEffect>
                                  </p:childTnLst>
                                </p:cTn>
                              </p:par>
                              <p:par>
                                <p:cTn id="19" presetID="22" presetClass="entr" presetSubtype="4"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wipe(down)">
                                      <p:cBhvr>
                                        <p:cTn id="21" dur="500"/>
                                        <p:tgtEl>
                                          <p:spTgt spid="111"/>
                                        </p:tgtEl>
                                      </p:cBhvr>
                                    </p:animEffect>
                                  </p:childTnLst>
                                </p:cTn>
                              </p:par>
                              <p:par>
                                <p:cTn id="22" presetID="22" presetClass="entr" presetSubtype="4" fill="hold" nodeType="with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356270" y="1334244"/>
            <a:ext cx="6096000" cy="3124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733800" y="42905"/>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Exception</a:t>
            </a:r>
            <a:endParaRPr lang="en-US" sz="1200" dirty="0"/>
          </a:p>
        </p:txBody>
      </p:sp>
      <p:sp>
        <p:nvSpPr>
          <p:cNvPr id="2" name="Rounded Rectangle 1"/>
          <p:cNvSpPr/>
          <p:nvPr/>
        </p:nvSpPr>
        <p:spPr>
          <a:xfrm>
            <a:off x="3396525" y="1639044"/>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Method where exception occurred</a:t>
            </a:r>
            <a:endParaRPr lang="en-US" sz="1200" dirty="0"/>
          </a:p>
        </p:txBody>
      </p:sp>
      <p:sp>
        <p:nvSpPr>
          <p:cNvPr id="8" name="Rounded Rectangle 7"/>
          <p:cNvSpPr/>
          <p:nvPr/>
        </p:nvSpPr>
        <p:spPr>
          <a:xfrm>
            <a:off x="3415575" y="2381994"/>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Method without an exception handler</a:t>
            </a:r>
            <a:endParaRPr lang="en-US" sz="1200" dirty="0"/>
          </a:p>
        </p:txBody>
      </p:sp>
      <p:sp>
        <p:nvSpPr>
          <p:cNvPr id="10" name="Rounded Rectangle 9"/>
          <p:cNvSpPr/>
          <p:nvPr/>
        </p:nvSpPr>
        <p:spPr>
          <a:xfrm>
            <a:off x="3434625" y="3058269"/>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Method without an exception handler</a:t>
            </a:r>
          </a:p>
        </p:txBody>
      </p:sp>
      <p:sp>
        <p:nvSpPr>
          <p:cNvPr id="11" name="Rounded Rectangle 10"/>
          <p:cNvSpPr/>
          <p:nvPr/>
        </p:nvSpPr>
        <p:spPr>
          <a:xfrm>
            <a:off x="3444150" y="3900933"/>
            <a:ext cx="192024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main</a:t>
            </a:r>
            <a:endParaRPr lang="en-US" sz="1200" dirty="0"/>
          </a:p>
        </p:txBody>
      </p:sp>
      <p:cxnSp>
        <p:nvCxnSpPr>
          <p:cNvPr id="6" name="Elbow Connector 5"/>
          <p:cNvCxnSpPr/>
          <p:nvPr/>
        </p:nvCxnSpPr>
        <p:spPr>
          <a:xfrm flipV="1">
            <a:off x="5348515" y="3415456"/>
            <a:ext cx="12700" cy="714375"/>
          </a:xfrm>
          <a:prstGeom prst="bentConnector3">
            <a:avLst>
              <a:gd name="adj1" fmla="val 33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a:endCxn id="8" idx="3"/>
          </p:cNvCxnSpPr>
          <p:nvPr/>
        </p:nvCxnSpPr>
        <p:spPr>
          <a:xfrm flipH="1" flipV="1">
            <a:off x="5335815" y="2610594"/>
            <a:ext cx="19050" cy="676275"/>
          </a:xfrm>
          <a:prstGeom prst="bentConnector3">
            <a:avLst>
              <a:gd name="adj1" fmla="val -22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H="1" flipV="1">
            <a:off x="5345340" y="1867644"/>
            <a:ext cx="19050" cy="676275"/>
          </a:xfrm>
          <a:prstGeom prst="bentConnector3">
            <a:avLst>
              <a:gd name="adj1" fmla="val -220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34925" y="3634144"/>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6" name="TextBox 35"/>
          <p:cNvSpPr txBox="1"/>
          <p:nvPr/>
        </p:nvSpPr>
        <p:spPr>
          <a:xfrm>
            <a:off x="5834925" y="2062519"/>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7" name="TextBox 36"/>
          <p:cNvSpPr txBox="1"/>
          <p:nvPr/>
        </p:nvSpPr>
        <p:spPr>
          <a:xfrm>
            <a:off x="5834925" y="2839194"/>
            <a:ext cx="92955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200" dirty="0" smtClean="0"/>
              <a:t>Method call</a:t>
            </a:r>
            <a:endParaRPr lang="en-US" sz="1200" dirty="0"/>
          </a:p>
        </p:txBody>
      </p:sp>
      <p:sp>
        <p:nvSpPr>
          <p:cNvPr id="39" name="TextBox 38"/>
          <p:cNvSpPr txBox="1"/>
          <p:nvPr/>
        </p:nvSpPr>
        <p:spPr>
          <a:xfrm>
            <a:off x="4036292" y="4594681"/>
            <a:ext cx="899605"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The Call Stack</a:t>
            </a:r>
            <a:endParaRPr lang="en-US" sz="1000" dirty="0"/>
          </a:p>
        </p:txBody>
      </p:sp>
      <p:sp>
        <p:nvSpPr>
          <p:cNvPr id="40" name="Rectangle 39"/>
          <p:cNvSpPr/>
          <p:nvPr/>
        </p:nvSpPr>
        <p:spPr>
          <a:xfrm>
            <a:off x="155575" y="457200"/>
            <a:ext cx="8912225" cy="461665"/>
          </a:xfrm>
          <a:prstGeom prst="rect">
            <a:avLst/>
          </a:prstGeom>
          <a:ln w="3175"/>
        </p:spPr>
        <p:style>
          <a:lnRef idx="2">
            <a:schemeClr val="accent3"/>
          </a:lnRef>
          <a:fillRef idx="1">
            <a:schemeClr val="lt1"/>
          </a:fillRef>
          <a:effectRef idx="0">
            <a:schemeClr val="accent3"/>
          </a:effectRef>
          <a:fontRef idx="minor">
            <a:schemeClr val="dk1"/>
          </a:fontRef>
        </p:style>
        <p:txBody>
          <a:bodyPr wrap="square">
            <a:spAutoFit/>
          </a:bodyPr>
          <a:lstStyle/>
          <a:p>
            <a:pPr marL="171450" indent="-171450">
              <a:buFont typeface="Wingdings" pitchFamily="2" charset="2"/>
              <a:buChar char="ü"/>
            </a:pPr>
            <a:r>
              <a:rPr lang="en-US" sz="1200" dirty="0" smtClean="0"/>
              <a:t>If </a:t>
            </a:r>
            <a:r>
              <a:rPr lang="en-US" sz="1200" dirty="0"/>
              <a:t>the runtime system exhaustively searches all the methods on the call stack without finding an appropriate exception handler, as shown in the </a:t>
            </a:r>
            <a:r>
              <a:rPr lang="en-US" sz="1200" dirty="0" smtClean="0"/>
              <a:t>below </a:t>
            </a:r>
            <a:r>
              <a:rPr lang="en-US" sz="1200" dirty="0"/>
              <a:t>figure, the runtime system (and, consequently, the program) terminates.</a:t>
            </a:r>
          </a:p>
        </p:txBody>
      </p:sp>
      <p:cxnSp>
        <p:nvCxnSpPr>
          <p:cNvPr id="102" name="Elbow Connector 101"/>
          <p:cNvCxnSpPr>
            <a:stCxn id="2" idx="1"/>
          </p:cNvCxnSpPr>
          <p:nvPr/>
        </p:nvCxnSpPr>
        <p:spPr>
          <a:xfrm rot="10800000" flipV="1">
            <a:off x="2939325" y="1867644"/>
            <a:ext cx="457201" cy="742950"/>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107" name="Straight Arrow Connector 106"/>
          <p:cNvCxnSpPr>
            <a:endCxn id="8" idx="1"/>
          </p:cNvCxnSpPr>
          <p:nvPr/>
        </p:nvCxnSpPr>
        <p:spPr>
          <a:xfrm>
            <a:off x="2939324" y="2610594"/>
            <a:ext cx="47625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1" name="Elbow Connector 110"/>
          <p:cNvCxnSpPr/>
          <p:nvPr/>
        </p:nvCxnSpPr>
        <p:spPr>
          <a:xfrm rot="10800000" flipV="1">
            <a:off x="2939324" y="2686794"/>
            <a:ext cx="457201" cy="742950"/>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112" name="Straight Arrow Connector 111"/>
          <p:cNvCxnSpPr/>
          <p:nvPr/>
        </p:nvCxnSpPr>
        <p:spPr>
          <a:xfrm>
            <a:off x="2939323" y="3429744"/>
            <a:ext cx="47625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3" name="TextBox 112"/>
          <p:cNvSpPr txBox="1"/>
          <p:nvPr/>
        </p:nvSpPr>
        <p:spPr>
          <a:xfrm>
            <a:off x="1763850" y="1897588"/>
            <a:ext cx="918072" cy="64633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Looking for</a:t>
            </a:r>
          </a:p>
          <a:p>
            <a:r>
              <a:rPr lang="en-US" sz="1200" dirty="0" smtClean="0"/>
              <a:t>appropriate</a:t>
            </a:r>
          </a:p>
          <a:p>
            <a:r>
              <a:rPr lang="en-US" sz="1200" dirty="0" smtClean="0"/>
              <a:t>Handler</a:t>
            </a:r>
            <a:endParaRPr lang="en-US" sz="1200" dirty="0"/>
          </a:p>
        </p:txBody>
      </p:sp>
      <p:sp>
        <p:nvSpPr>
          <p:cNvPr id="114" name="TextBox 113"/>
          <p:cNvSpPr txBox="1"/>
          <p:nvPr/>
        </p:nvSpPr>
        <p:spPr>
          <a:xfrm>
            <a:off x="1796325" y="2735103"/>
            <a:ext cx="918072" cy="64633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Looking for</a:t>
            </a:r>
          </a:p>
          <a:p>
            <a:r>
              <a:rPr lang="en-US" sz="1200" dirty="0" smtClean="0"/>
              <a:t>appropriate</a:t>
            </a:r>
          </a:p>
          <a:p>
            <a:r>
              <a:rPr lang="en-US" sz="1200" dirty="0" smtClean="0"/>
              <a:t>Handler</a:t>
            </a:r>
            <a:endParaRPr lang="en-US" sz="1200" dirty="0"/>
          </a:p>
        </p:txBody>
      </p:sp>
      <p:cxnSp>
        <p:nvCxnSpPr>
          <p:cNvPr id="26" name="Elbow Connector 25"/>
          <p:cNvCxnSpPr/>
          <p:nvPr/>
        </p:nvCxnSpPr>
        <p:spPr>
          <a:xfrm rot="10800000" flipV="1">
            <a:off x="2939324" y="3491358"/>
            <a:ext cx="457201" cy="742950"/>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2939324" y="4234308"/>
            <a:ext cx="5238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1796325" y="3587977"/>
            <a:ext cx="918072" cy="64633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Looking for</a:t>
            </a:r>
          </a:p>
          <a:p>
            <a:r>
              <a:rPr lang="en-US" sz="1200" dirty="0" smtClean="0"/>
              <a:t>appropriate</a:t>
            </a:r>
          </a:p>
          <a:p>
            <a:r>
              <a:rPr lang="en-US" sz="1200" dirty="0" smtClean="0"/>
              <a:t>Handler</a:t>
            </a:r>
            <a:endParaRPr lang="en-US" sz="1200" dirty="0"/>
          </a:p>
        </p:txBody>
      </p:sp>
    </p:spTree>
    <p:extLst>
      <p:ext uri="{BB962C8B-B14F-4D97-AF65-F5344CB8AC3E}">
        <p14:creationId xmlns:p14="http://schemas.microsoft.com/office/powerpoint/2010/main" val="164354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500"/>
                                        <p:tgtEl>
                                          <p:spTgt spid="1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wipe(down)">
                                      <p:cBhvr>
                                        <p:cTn id="10" dur="500"/>
                                        <p:tgtEl>
                                          <p:spTgt spid="113"/>
                                        </p:tgtEl>
                                      </p:cBhvr>
                                    </p:animEffect>
                                  </p:childTnLst>
                                </p:cTn>
                              </p:par>
                              <p:par>
                                <p:cTn id="11" presetID="22" presetClass="entr" presetSubtype="4"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down)">
                                      <p:cBhvr>
                                        <p:cTn id="13" dur="500"/>
                                        <p:tgtEl>
                                          <p:spTgt spid="1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wipe(down)">
                                      <p:cBhvr>
                                        <p:cTn id="18" dur="500"/>
                                        <p:tgtEl>
                                          <p:spTgt spid="114"/>
                                        </p:tgtEl>
                                      </p:cBhvr>
                                    </p:animEffect>
                                  </p:childTnLst>
                                </p:cTn>
                              </p:par>
                              <p:par>
                                <p:cTn id="19" presetID="22" presetClass="entr" presetSubtype="4"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wipe(down)">
                                      <p:cBhvr>
                                        <p:cTn id="21" dur="500"/>
                                        <p:tgtEl>
                                          <p:spTgt spid="111"/>
                                        </p:tgtEl>
                                      </p:cBhvr>
                                    </p:animEffect>
                                  </p:childTnLst>
                                </p:cTn>
                              </p:par>
                              <p:par>
                                <p:cTn id="22" presetID="22" presetClass="entr" presetSubtype="4" fill="hold" nodeType="with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par>
                                <p:cTn id="30" presetID="22" presetClass="entr" presetSubtype="4"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par>
                                <p:cTn id="33" presetID="2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76068</TotalTime>
  <Words>191</Words>
  <Application>Microsoft Office PowerPoint</Application>
  <PresentationFormat>Custom</PresentationFormat>
  <Paragraphs>50</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7194</cp:revision>
  <dcterms:created xsi:type="dcterms:W3CDTF">2006-08-16T00:00:00Z</dcterms:created>
  <dcterms:modified xsi:type="dcterms:W3CDTF">2016-05-12T09:58:38Z</dcterms:modified>
</cp:coreProperties>
</file>