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15"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3/9/2016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3/9/2016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2667000" y="3733800"/>
            <a:ext cx="4038600" cy="10668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8001000" y="16764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276600" y="26216"/>
            <a:ext cx="2133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StringBuffer – </a:t>
            </a:r>
            <a:r>
              <a:rPr lang="en-US" sz="1200" dirty="0" smtClean="0"/>
              <a:t>reverse </a:t>
            </a:r>
            <a:r>
              <a:rPr lang="en-US" sz="1200" dirty="0" smtClean="0"/>
              <a:t>method</a:t>
            </a:r>
            <a:endParaRPr lang="en-US" sz="1200" dirty="0"/>
          </a:p>
        </p:txBody>
      </p:sp>
      <p:sp>
        <p:nvSpPr>
          <p:cNvPr id="11" name="AutoShape 2" descr="save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4" descr="save imag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2384483019"/>
              </p:ext>
            </p:extLst>
          </p:nvPr>
        </p:nvGraphicFramePr>
        <p:xfrm>
          <a:off x="450850" y="617538"/>
          <a:ext cx="8170646" cy="2458720"/>
        </p:xfrm>
        <a:graphic>
          <a:graphicData uri="http://schemas.openxmlformats.org/drawingml/2006/table">
            <a:tbl>
              <a:tblPr firstRow="1" bandRow="1">
                <a:tableStyleId>{69012ECD-51FC-41F1-AA8D-1B2483CD663E}</a:tableStyleId>
              </a:tblPr>
              <a:tblGrid>
                <a:gridCol w="3511550"/>
                <a:gridCol w="4659096"/>
              </a:tblGrid>
              <a:tr h="370840">
                <a:tc>
                  <a:txBody>
                    <a:bodyPr/>
                    <a:lstStyle/>
                    <a:p>
                      <a:r>
                        <a:rPr lang="en-US" sz="1200" kern="1200" dirty="0" smtClean="0">
                          <a:effectLst/>
                        </a:rPr>
                        <a:t>Method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kern="1200" dirty="0" smtClean="0">
                          <a:effectLst/>
                        </a:rPr>
                        <a:t>Description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100" kern="1200" dirty="0" smtClean="0">
                          <a:effectLst/>
                        </a:rPr>
                        <a:t>public StringBuffer reverse()</a:t>
                      </a:r>
                      <a:endParaRPr lang="en-US" sz="1100" dirty="0"/>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0" i="0" kern="1200" dirty="0" smtClean="0">
                          <a:solidFill>
                            <a:schemeClr val="tx1"/>
                          </a:solidFill>
                          <a:effectLst/>
                          <a:latin typeface="+mn-lt"/>
                          <a:ea typeface="+mn-ea"/>
                          <a:cs typeface="+mn-cs"/>
                        </a:rPr>
                        <a:t>Causes this character sequence to be replaced by the reverse of the sequence. If there are any surrogate pairs included in the sequence, these are treated as single characters for the reverse operation. Thus, the order of the high-low surrogates is never reversed. Let </a:t>
                      </a:r>
                      <a:r>
                        <a:rPr lang="en-US" sz="1100" b="0" i="1" kern="1200" dirty="0" smtClean="0">
                          <a:solidFill>
                            <a:schemeClr val="tx1"/>
                          </a:solidFill>
                          <a:effectLst/>
                          <a:latin typeface="+mn-lt"/>
                          <a:ea typeface="+mn-ea"/>
                          <a:cs typeface="+mn-cs"/>
                        </a:rPr>
                        <a:t>n</a:t>
                      </a:r>
                      <a:r>
                        <a:rPr lang="en-US" sz="1100" b="0" i="0" kern="1200" dirty="0" smtClean="0">
                          <a:solidFill>
                            <a:schemeClr val="tx1"/>
                          </a:solidFill>
                          <a:effectLst/>
                          <a:latin typeface="+mn-lt"/>
                          <a:ea typeface="+mn-ea"/>
                          <a:cs typeface="+mn-cs"/>
                        </a:rPr>
                        <a:t> be the character length of this character sequence (not the length in </a:t>
                      </a:r>
                      <a:r>
                        <a:rPr lang="en-US" sz="1100" dirty="0" smtClean="0"/>
                        <a:t>char</a:t>
                      </a:r>
                      <a:r>
                        <a:rPr lang="en-US" sz="1100" b="0" i="0" kern="1200" dirty="0" smtClean="0">
                          <a:solidFill>
                            <a:schemeClr val="tx1"/>
                          </a:solidFill>
                          <a:effectLst/>
                          <a:latin typeface="+mn-lt"/>
                          <a:ea typeface="+mn-ea"/>
                          <a:cs typeface="+mn-cs"/>
                        </a:rPr>
                        <a:t> values) just prior to execution of the </a:t>
                      </a:r>
                      <a:r>
                        <a:rPr lang="en-US" sz="1100" dirty="0" smtClean="0"/>
                        <a:t>reverse</a:t>
                      </a:r>
                      <a:r>
                        <a:rPr lang="en-US" sz="1100" b="0" i="0" kern="1200" dirty="0" smtClean="0">
                          <a:solidFill>
                            <a:schemeClr val="tx1"/>
                          </a:solidFill>
                          <a:effectLst/>
                          <a:latin typeface="+mn-lt"/>
                          <a:ea typeface="+mn-ea"/>
                          <a:cs typeface="+mn-cs"/>
                        </a:rPr>
                        <a:t> method. Then the character at index </a:t>
                      </a:r>
                      <a:r>
                        <a:rPr lang="en-US" sz="1100" b="0" i="1" kern="1200" dirty="0" smtClean="0">
                          <a:solidFill>
                            <a:schemeClr val="tx1"/>
                          </a:solidFill>
                          <a:effectLst/>
                          <a:latin typeface="+mn-lt"/>
                          <a:ea typeface="+mn-ea"/>
                          <a:cs typeface="+mn-cs"/>
                        </a:rPr>
                        <a:t>k</a:t>
                      </a:r>
                      <a:r>
                        <a:rPr lang="en-US" sz="1100" b="0" i="0" kern="1200" dirty="0" smtClean="0">
                          <a:solidFill>
                            <a:schemeClr val="tx1"/>
                          </a:solidFill>
                          <a:effectLst/>
                          <a:latin typeface="+mn-lt"/>
                          <a:ea typeface="+mn-ea"/>
                          <a:cs typeface="+mn-cs"/>
                        </a:rPr>
                        <a:t> in the new character sequence is equal to the character at index </a:t>
                      </a:r>
                      <a:r>
                        <a:rPr lang="en-US" sz="1100" b="0" i="1" kern="1200" dirty="0" smtClean="0">
                          <a:solidFill>
                            <a:schemeClr val="tx1"/>
                          </a:solidFill>
                          <a:effectLst/>
                          <a:latin typeface="+mn-lt"/>
                          <a:ea typeface="+mn-ea"/>
                          <a:cs typeface="+mn-cs"/>
                        </a:rPr>
                        <a:t>n-k-1</a:t>
                      </a:r>
                      <a:r>
                        <a:rPr lang="en-US" sz="1100" b="0" i="0" kern="1200" dirty="0" smtClean="0">
                          <a:solidFill>
                            <a:schemeClr val="tx1"/>
                          </a:solidFill>
                          <a:effectLst/>
                          <a:latin typeface="+mn-lt"/>
                          <a:ea typeface="+mn-ea"/>
                          <a:cs typeface="+mn-cs"/>
                        </a:rPr>
                        <a:t> in the old character sequence.</a:t>
                      </a:r>
                    </a:p>
                    <a:p>
                      <a:endParaRPr lang="en-US" sz="1100" b="0" i="0" kern="1200" dirty="0" smtClean="0">
                        <a:solidFill>
                          <a:schemeClr val="tx1"/>
                        </a:solidFill>
                        <a:effectLst/>
                        <a:latin typeface="+mn-lt"/>
                        <a:ea typeface="+mn-ea"/>
                        <a:cs typeface="+mn-cs"/>
                      </a:endParaRPr>
                    </a:p>
                    <a:p>
                      <a:r>
                        <a:rPr lang="en-US" sz="1100" b="0" i="0" kern="1200" dirty="0" smtClean="0">
                          <a:solidFill>
                            <a:schemeClr val="tx1"/>
                          </a:solidFill>
                          <a:effectLst/>
                          <a:latin typeface="+mn-lt"/>
                          <a:ea typeface="+mn-ea"/>
                          <a:cs typeface="+mn-cs"/>
                        </a:rPr>
                        <a:t>Note that the reverse operation may result in producing surrogate pairs that were unpaired low-surrogates and high-surrogates before the operation. For example, reversing "\uDC00\uD800" produces "\uD800\uDC00" which is a valid surrogate pair.</a:t>
                      </a:r>
                      <a:endParaRPr lang="en-US" sz="1100" b="0" i="0" kern="1200" dirty="0">
                        <a:solidFill>
                          <a:schemeClr val="tx1"/>
                        </a:solidFill>
                        <a:effectLst/>
                        <a:latin typeface="+mn-lt"/>
                        <a:ea typeface="+mn-ea"/>
                        <a:cs typeface="+mn-cs"/>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Rectangle 5"/>
          <p:cNvSpPr/>
          <p:nvPr/>
        </p:nvSpPr>
        <p:spPr>
          <a:xfrm>
            <a:off x="3048000" y="4114800"/>
            <a:ext cx="631904" cy="276999"/>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en-US" sz="1200" dirty="0"/>
              <a:t>"</a:t>
            </a:r>
            <a:r>
              <a:rPr lang="en-US" sz="1200" dirty="0" smtClean="0"/>
              <a:t>Hello"</a:t>
            </a:r>
            <a:endParaRPr lang="en-US" sz="1200" dirty="0"/>
          </a:p>
        </p:txBody>
      </p:sp>
      <p:sp>
        <p:nvSpPr>
          <p:cNvPr id="7" name="Rectangle 6"/>
          <p:cNvSpPr/>
          <p:nvPr/>
        </p:nvSpPr>
        <p:spPr>
          <a:xfrm>
            <a:off x="5514975" y="4114800"/>
            <a:ext cx="635110" cy="276999"/>
          </a:xfrm>
          <a:prstGeom prst="rect">
            <a:avLst/>
          </a:prstGeom>
        </p:spPr>
        <p:style>
          <a:lnRef idx="1">
            <a:schemeClr val="accent5"/>
          </a:lnRef>
          <a:fillRef idx="3">
            <a:schemeClr val="accent5"/>
          </a:fillRef>
          <a:effectRef idx="2">
            <a:schemeClr val="accent5"/>
          </a:effectRef>
          <a:fontRef idx="minor">
            <a:schemeClr val="lt1"/>
          </a:fontRef>
        </p:style>
        <p:txBody>
          <a:bodyPr wrap="none">
            <a:spAutoFit/>
          </a:bodyPr>
          <a:lstStyle/>
          <a:p>
            <a:r>
              <a:rPr lang="en-US" sz="1200" dirty="0" smtClean="0"/>
              <a:t>“</a:t>
            </a:r>
            <a:r>
              <a:rPr lang="en-US" sz="1200" dirty="0" smtClean="0"/>
              <a:t>olleH</a:t>
            </a:r>
            <a:r>
              <a:rPr lang="en-US" sz="1200" dirty="0" smtClean="0"/>
              <a:t>”</a:t>
            </a:r>
            <a:endParaRPr lang="en-US" sz="1200" dirty="0"/>
          </a:p>
        </p:txBody>
      </p:sp>
      <p:sp>
        <p:nvSpPr>
          <p:cNvPr id="8" name="Right Arrow 7"/>
          <p:cNvSpPr/>
          <p:nvPr/>
        </p:nvSpPr>
        <p:spPr>
          <a:xfrm>
            <a:off x="4243387" y="4114799"/>
            <a:ext cx="809625" cy="315099"/>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 name="Rectangle 1"/>
          <p:cNvSpPr/>
          <p:nvPr/>
        </p:nvSpPr>
        <p:spPr>
          <a:xfrm>
            <a:off x="4243387" y="3845778"/>
            <a:ext cx="737189"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reverse()</a:t>
            </a:r>
            <a:endParaRPr lang="en-US" sz="1200" dirty="0"/>
          </a:p>
        </p:txBody>
      </p:sp>
    </p:spTree>
    <p:extLst>
      <p:ext uri="{BB962C8B-B14F-4D97-AF65-F5344CB8AC3E}">
        <p14:creationId xmlns:p14="http://schemas.microsoft.com/office/powerpoint/2010/main" val="2684608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75061</TotalTime>
  <Words>68</Words>
  <Application>Microsoft Office PowerPoint</Application>
  <PresentationFormat>Custom</PresentationFormat>
  <Paragraphs>11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6875</cp:revision>
  <dcterms:created xsi:type="dcterms:W3CDTF">2006-08-16T00:00:00Z</dcterms:created>
  <dcterms:modified xsi:type="dcterms:W3CDTF">2016-03-09T07:58:49Z</dcterms:modified>
</cp:coreProperties>
</file>