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8" r:id="rId2"/>
    <p:sldId id="419"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5/11/2016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42905"/>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propagation</a:t>
            </a:r>
          </a:p>
        </p:txBody>
      </p:sp>
      <p:graphicFrame>
        <p:nvGraphicFramePr>
          <p:cNvPr id="2" name="Table 1"/>
          <p:cNvGraphicFramePr>
            <a:graphicFrameLocks noGrp="1"/>
          </p:cNvGraphicFramePr>
          <p:nvPr>
            <p:extLst>
              <p:ext uri="{D42A27DB-BD31-4B8C-83A1-F6EECF244321}">
                <p14:modId xmlns:p14="http://schemas.microsoft.com/office/powerpoint/2010/main" val="3298764102"/>
              </p:ext>
            </p:extLst>
          </p:nvPr>
        </p:nvGraphicFramePr>
        <p:xfrm>
          <a:off x="5961849" y="1191192"/>
          <a:ext cx="1254732" cy="1483360"/>
        </p:xfrm>
        <a:graphic>
          <a:graphicData uri="http://schemas.openxmlformats.org/drawingml/2006/table">
            <a:tbl>
              <a:tblPr firstRow="1" bandRow="1">
                <a:tableStyleId>{E8B1032C-EA38-4F05-BA0D-38AFFFC7BED3}</a:tableStyleId>
              </a:tblPr>
              <a:tblGrid>
                <a:gridCol w="1254732"/>
              </a:tblGrid>
              <a:tr h="370840">
                <a:tc>
                  <a:txBody>
                    <a:bodyPr/>
                    <a:lstStyle/>
                    <a:p>
                      <a:r>
                        <a:rPr lang="en-US" sz="1200" b="0" kern="1200" dirty="0" smtClean="0"/>
                        <a:t>method3()</a:t>
                      </a:r>
                      <a:endParaRPr lang="en-US" sz="1200" b="0" dirty="0"/>
                    </a:p>
                  </a:txBody>
                  <a:tcPr/>
                </a:tc>
              </a:tr>
              <a:tr h="370840">
                <a:tc>
                  <a:txBody>
                    <a:bodyPr/>
                    <a:lstStyle/>
                    <a:p>
                      <a:r>
                        <a:rPr lang="en-US" sz="1200" b="0" kern="1200" dirty="0" smtClean="0"/>
                        <a:t>method2()</a:t>
                      </a:r>
                      <a:endParaRPr lang="en-US" sz="1200" b="0" dirty="0"/>
                    </a:p>
                  </a:txBody>
                  <a:tcPr/>
                </a:tc>
              </a:tr>
              <a:tr h="370840">
                <a:tc>
                  <a:txBody>
                    <a:bodyPr/>
                    <a:lstStyle/>
                    <a:p>
                      <a:r>
                        <a:rPr lang="en-US" sz="1200" b="0" kern="1200" dirty="0" smtClean="0"/>
                        <a:t>method1()</a:t>
                      </a:r>
                      <a:endParaRPr lang="en-US" sz="1200" b="0" dirty="0"/>
                    </a:p>
                  </a:txBody>
                  <a:tcPr/>
                </a:tc>
              </a:tr>
              <a:tr h="370840">
                <a:tc>
                  <a:txBody>
                    <a:bodyPr/>
                    <a:lstStyle/>
                    <a:p>
                      <a:r>
                        <a:rPr lang="en-US" sz="1200" b="0" dirty="0" smtClean="0"/>
                        <a:t>main()</a:t>
                      </a:r>
                      <a:endParaRPr lang="en-US" sz="1200" b="0" dirty="0"/>
                    </a:p>
                  </a:txBody>
                  <a:tcPr/>
                </a:tc>
              </a:tr>
            </a:tbl>
          </a:graphicData>
        </a:graphic>
      </p:graphicFrame>
      <p:sp>
        <p:nvSpPr>
          <p:cNvPr id="5" name="TextBox 4"/>
          <p:cNvSpPr txBox="1"/>
          <p:nvPr/>
        </p:nvSpPr>
        <p:spPr>
          <a:xfrm>
            <a:off x="6206931" y="2813532"/>
            <a:ext cx="76456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Call stack</a:t>
            </a:r>
            <a:endParaRPr lang="en-US" sz="1200" dirty="0"/>
          </a:p>
        </p:txBody>
      </p:sp>
      <p:sp>
        <p:nvSpPr>
          <p:cNvPr id="6" name="Right Arrow 5"/>
          <p:cNvSpPr/>
          <p:nvPr/>
        </p:nvSpPr>
        <p:spPr>
          <a:xfrm>
            <a:off x="7107417" y="1267392"/>
            <a:ext cx="838200" cy="228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TextBox 10"/>
          <p:cNvSpPr txBox="1"/>
          <p:nvPr/>
        </p:nvSpPr>
        <p:spPr>
          <a:xfrm>
            <a:off x="7945617" y="1150859"/>
            <a:ext cx="829714"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Exception </a:t>
            </a:r>
          </a:p>
          <a:p>
            <a:r>
              <a:rPr lang="en-US" sz="1200" dirty="0" smtClean="0"/>
              <a:t>occurred</a:t>
            </a:r>
            <a:endParaRPr lang="en-US" sz="1200" dirty="0"/>
          </a:p>
        </p:txBody>
      </p:sp>
      <p:sp>
        <p:nvSpPr>
          <p:cNvPr id="8" name="Line Callout 1 7"/>
          <p:cNvSpPr/>
          <p:nvPr/>
        </p:nvSpPr>
        <p:spPr>
          <a:xfrm>
            <a:off x="4878387" y="478341"/>
            <a:ext cx="1216025" cy="612648"/>
          </a:xfrm>
          <a:prstGeom prst="borderCallout1">
            <a:avLst>
              <a:gd name="adj1" fmla="val 96486"/>
              <a:gd name="adj2" fmla="val 97917"/>
              <a:gd name="adj3" fmla="val 123384"/>
              <a:gd name="adj4" fmla="val 107361"/>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Top of the Call stack</a:t>
            </a:r>
            <a:endParaRPr lang="en-US" sz="1200" dirty="0"/>
          </a:p>
        </p:txBody>
      </p:sp>
      <p:sp>
        <p:nvSpPr>
          <p:cNvPr id="14" name="Line Callout 1 13"/>
          <p:cNvSpPr/>
          <p:nvPr/>
        </p:nvSpPr>
        <p:spPr>
          <a:xfrm>
            <a:off x="7526517" y="2233340"/>
            <a:ext cx="1125270" cy="612648"/>
          </a:xfrm>
          <a:prstGeom prst="borderCallout1">
            <a:avLst>
              <a:gd name="adj1" fmla="val 54508"/>
              <a:gd name="adj2" fmla="val -3127"/>
              <a:gd name="adj3" fmla="val 48757"/>
              <a:gd name="adj4" fmla="val -3284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Bottom of the Call stack</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396104"/>
            <a:ext cx="4322545" cy="4556896"/>
          </a:xfrm>
          <a:prstGeom prst="rect">
            <a:avLst/>
          </a:prstGeom>
          <a:ln/>
        </p:spPr>
        <p:style>
          <a:lnRef idx="1">
            <a:schemeClr val="accent4"/>
          </a:lnRef>
          <a:fillRef idx="2">
            <a:schemeClr val="accent4"/>
          </a:fillRef>
          <a:effectRef idx="1">
            <a:schemeClr val="accent4"/>
          </a:effectRef>
          <a:fontRef idx="minor">
            <a:schemeClr val="dk1"/>
          </a:fontRef>
        </p:style>
      </p:pic>
      <p:sp>
        <p:nvSpPr>
          <p:cNvPr id="10" name="Rectangle 9"/>
          <p:cNvSpPr/>
          <p:nvPr/>
        </p:nvSpPr>
        <p:spPr>
          <a:xfrm>
            <a:off x="4601945" y="3429000"/>
            <a:ext cx="4465855" cy="156966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a:buFont typeface="Wingdings" pitchFamily="2" charset="2"/>
              <a:buChar char="ü"/>
            </a:pPr>
            <a:r>
              <a:rPr lang="en-US" sz="1200" dirty="0"/>
              <a:t>In </a:t>
            </a:r>
            <a:r>
              <a:rPr lang="en-US" sz="1200" dirty="0" smtClean="0"/>
              <a:t>this </a:t>
            </a:r>
            <a:r>
              <a:rPr lang="en-US" sz="1200" dirty="0"/>
              <a:t>example exception occurs in </a:t>
            </a:r>
            <a:r>
              <a:rPr lang="en-US" sz="1200" dirty="0" smtClean="0"/>
              <a:t>method3() where </a:t>
            </a:r>
            <a:r>
              <a:rPr lang="en-US" sz="1200" dirty="0"/>
              <a:t>it is not </a:t>
            </a:r>
            <a:r>
              <a:rPr lang="en-US" sz="1200" dirty="0" smtClean="0"/>
              <a:t>handled, so </a:t>
            </a:r>
            <a:r>
              <a:rPr lang="en-US" sz="1200" dirty="0"/>
              <a:t>it is propagated to </a:t>
            </a:r>
            <a:r>
              <a:rPr lang="en-US" sz="1200" dirty="0" smtClean="0"/>
              <a:t>method2 </a:t>
            </a:r>
            <a:r>
              <a:rPr lang="en-US" sz="1200" dirty="0"/>
              <a:t>where it is not handled, again it is propagated to </a:t>
            </a:r>
            <a:r>
              <a:rPr lang="en-US" sz="1200" dirty="0" smtClean="0"/>
              <a:t>method1()  where </a:t>
            </a:r>
            <a:r>
              <a:rPr lang="en-US" sz="1200" dirty="0"/>
              <a:t>exception </a:t>
            </a:r>
            <a:r>
              <a:rPr lang="en-US" sz="1200" dirty="0" smtClean="0"/>
              <a:t>is not handled, again it is propagated to main() method where exception is handled.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Exception can be handled in any method in call stack either in </a:t>
            </a:r>
            <a:r>
              <a:rPr lang="en-US" sz="1200" dirty="0" smtClean="0"/>
              <a:t>method3(), method2() method1() or main() </a:t>
            </a:r>
            <a:r>
              <a:rPr lang="en-US" sz="1200" dirty="0"/>
              <a:t>method.</a:t>
            </a:r>
          </a:p>
        </p:txBody>
      </p:sp>
    </p:spTree>
    <p:extLst>
      <p:ext uri="{BB962C8B-B14F-4D97-AF65-F5344CB8AC3E}">
        <p14:creationId xmlns:p14="http://schemas.microsoft.com/office/powerpoint/2010/main" val="53440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42905"/>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propagation</a:t>
            </a:r>
          </a:p>
        </p:txBody>
      </p:sp>
      <p:sp>
        <p:nvSpPr>
          <p:cNvPr id="7" name="Rectangle 6"/>
          <p:cNvSpPr/>
          <p:nvPr/>
        </p:nvSpPr>
        <p:spPr>
          <a:xfrm>
            <a:off x="363754" y="1683603"/>
            <a:ext cx="855164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An exception is first thrown from the top of the stack and if it is not caught, it drops down the call stack to the previous </a:t>
            </a:r>
            <a:r>
              <a:rPr lang="en-US" sz="1200" dirty="0" smtClean="0"/>
              <a:t>method, If </a:t>
            </a:r>
            <a:r>
              <a:rPr lang="en-US" sz="1200" dirty="0"/>
              <a:t>not caught there, the exception again drops down to the previous method, and so on until they are caught or until they reach the very bottom of the call stack.This is called exception propagation.</a:t>
            </a:r>
            <a:endParaRPr lang="en-US" sz="1200" dirty="0"/>
          </a:p>
        </p:txBody>
      </p:sp>
    </p:spTree>
    <p:extLst>
      <p:ext uri="{BB962C8B-B14F-4D97-AF65-F5344CB8AC3E}">
        <p14:creationId xmlns:p14="http://schemas.microsoft.com/office/powerpoint/2010/main" val="676570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75987</TotalTime>
  <Words>172</Words>
  <Application>Microsoft Office PowerPoint</Application>
  <PresentationFormat>Custom</PresentationFormat>
  <Paragraphs>17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7173</cp:revision>
  <dcterms:created xsi:type="dcterms:W3CDTF">2006-08-16T00:00:00Z</dcterms:created>
  <dcterms:modified xsi:type="dcterms:W3CDTF">2016-05-11T11:06:42Z</dcterms:modified>
</cp:coreProperties>
</file>