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0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505200" y="2667000"/>
            <a:ext cx="2910984" cy="1905000"/>
          </a:xfrm>
          <a:prstGeom prst="roundRect">
            <a:avLst/>
          </a:prstGeom>
          <a:ln w="3175"/>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accent2">
                    <a:lumMod val="50000"/>
                  </a:schemeClr>
                </a:solidFill>
              </a:rPr>
              <a:t>public class </a:t>
            </a:r>
            <a:r>
              <a:rPr lang="en-US" sz="1200" b="1" dirty="0">
                <a:solidFill>
                  <a:schemeClr val="accent2">
                    <a:lumMod val="50000"/>
                  </a:schemeClr>
                </a:solidFill>
              </a:rPr>
              <a:t>InitializeTest</a:t>
            </a:r>
            <a:endParaRPr lang="en-US" sz="1200" b="1" dirty="0">
              <a:solidFill>
                <a:schemeClr val="accent2">
                  <a:lumMod val="50000"/>
                </a:schemeClr>
              </a:solidFill>
            </a:endParaRPr>
          </a:p>
          <a:p>
            <a:r>
              <a:rPr lang="en-US" sz="1200" dirty="0">
                <a:solidFill>
                  <a:schemeClr val="accent2">
                    <a:lumMod val="50000"/>
                  </a:schemeClr>
                </a:solidFill>
              </a:rPr>
              <a:t>{</a:t>
            </a:r>
          </a:p>
          <a:p>
            <a:r>
              <a:rPr lang="en-US" sz="1200" dirty="0">
                <a:solidFill>
                  <a:schemeClr val="accent2">
                    <a:lumMod val="50000"/>
                  </a:schemeClr>
                </a:solidFill>
              </a:rPr>
              <a:t> </a:t>
            </a:r>
            <a:r>
              <a:rPr lang="en-US" sz="1200" dirty="0" smtClean="0">
                <a:solidFill>
                  <a:schemeClr val="accent2">
                    <a:lumMod val="50000"/>
                  </a:schemeClr>
                </a:solidFill>
              </a:rPr>
              <a:t>   // </a:t>
            </a:r>
            <a:r>
              <a:rPr lang="en-US" sz="1200" dirty="0">
                <a:solidFill>
                  <a:schemeClr val="accent2">
                    <a:lumMod val="50000"/>
                  </a:schemeClr>
                </a:solidFill>
              </a:rPr>
              <a:t>initialize to 10</a:t>
            </a:r>
          </a:p>
          <a:p>
            <a:r>
              <a:rPr lang="en-US" sz="1200" dirty="0">
                <a:solidFill>
                  <a:schemeClr val="accent2">
                    <a:lumMod val="50000"/>
                  </a:schemeClr>
                </a:solidFill>
              </a:rPr>
              <a:t>    </a:t>
            </a:r>
            <a:r>
              <a:rPr lang="en-US" sz="1200" b="1" dirty="0">
                <a:solidFill>
                  <a:schemeClr val="accent2">
                    <a:lumMod val="50000"/>
                  </a:schemeClr>
                </a:solidFill>
              </a:rPr>
              <a:t>public static </a:t>
            </a:r>
            <a:r>
              <a:rPr lang="en-US" sz="1200" b="1" dirty="0">
                <a:solidFill>
                  <a:schemeClr val="accent2">
                    <a:lumMod val="50000"/>
                  </a:schemeClr>
                </a:solidFill>
              </a:rPr>
              <a:t>int</a:t>
            </a:r>
            <a:r>
              <a:rPr lang="en-US" sz="1200" b="1" dirty="0">
                <a:solidFill>
                  <a:schemeClr val="accent2">
                    <a:lumMod val="50000"/>
                  </a:schemeClr>
                </a:solidFill>
              </a:rPr>
              <a:t> </a:t>
            </a:r>
            <a:r>
              <a:rPr lang="en-US" sz="1200" b="1" i="1" dirty="0">
                <a:solidFill>
                  <a:schemeClr val="accent2">
                    <a:lumMod val="50000"/>
                  </a:schemeClr>
                </a:solidFill>
              </a:rPr>
              <a:t>capacity = 10;</a:t>
            </a:r>
          </a:p>
          <a:p>
            <a:r>
              <a:rPr lang="en-US" sz="1200" dirty="0">
                <a:solidFill>
                  <a:schemeClr val="accent2">
                    <a:lumMod val="50000"/>
                  </a:schemeClr>
                </a:solidFill>
              </a:rPr>
              <a:t>    </a:t>
            </a:r>
          </a:p>
          <a:p>
            <a:r>
              <a:rPr lang="en-US" sz="1200" dirty="0">
                <a:solidFill>
                  <a:schemeClr val="accent2">
                    <a:lumMod val="50000"/>
                  </a:schemeClr>
                </a:solidFill>
              </a:rPr>
              <a:t>    // initialize to false</a:t>
            </a:r>
          </a:p>
          <a:p>
            <a:r>
              <a:rPr lang="en-US" sz="1200" dirty="0">
                <a:solidFill>
                  <a:schemeClr val="accent2">
                    <a:lumMod val="50000"/>
                  </a:schemeClr>
                </a:solidFill>
              </a:rPr>
              <a:t>    </a:t>
            </a:r>
            <a:r>
              <a:rPr lang="en-US" sz="1200" b="1" dirty="0">
                <a:solidFill>
                  <a:schemeClr val="accent2">
                    <a:lumMod val="50000"/>
                  </a:schemeClr>
                </a:solidFill>
              </a:rPr>
              <a:t>private </a:t>
            </a:r>
            <a:r>
              <a:rPr lang="en-US" sz="1200" b="1" dirty="0">
                <a:solidFill>
                  <a:schemeClr val="accent2">
                    <a:lumMod val="50000"/>
                  </a:schemeClr>
                </a:solidFill>
              </a:rPr>
              <a:t>boolean</a:t>
            </a:r>
            <a:r>
              <a:rPr lang="en-US" sz="1200" b="1" dirty="0">
                <a:solidFill>
                  <a:schemeClr val="accent2">
                    <a:lumMod val="50000"/>
                  </a:schemeClr>
                </a:solidFill>
              </a:rPr>
              <a:t> flag = false;</a:t>
            </a:r>
          </a:p>
          <a:p>
            <a:endParaRPr lang="en-US" sz="1200" dirty="0">
              <a:solidFill>
                <a:schemeClr val="accent2">
                  <a:lumMod val="50000"/>
                </a:schemeClr>
              </a:solidFill>
            </a:endParaRPr>
          </a:p>
          <a:p>
            <a:r>
              <a:rPr lang="en-US" sz="1200" dirty="0" smtClean="0">
                <a:solidFill>
                  <a:schemeClr val="accent2">
                    <a:lumMod val="50000"/>
                  </a:schemeClr>
                </a:solidFill>
              </a:rPr>
              <a:t>}</a:t>
            </a:r>
            <a:endParaRPr lang="en-US" sz="1200" dirty="0">
              <a:solidFill>
                <a:schemeClr val="accent2">
                  <a:lumMod val="50000"/>
                </a:schemeClr>
              </a:solidFill>
            </a:endParaRPr>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962400" y="35738"/>
            <a:ext cx="914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b="1" dirty="0"/>
              <a:t>Constants</a:t>
            </a:r>
          </a:p>
        </p:txBody>
      </p:sp>
      <p:sp>
        <p:nvSpPr>
          <p:cNvPr id="37" name="Rounded Rectangular Callout 36"/>
          <p:cNvSpPr/>
          <p:nvPr/>
        </p:nvSpPr>
        <p:spPr>
          <a:xfrm>
            <a:off x="460375" y="591754"/>
            <a:ext cx="7921625" cy="1541846"/>
          </a:xfrm>
          <a:prstGeom prst="wedgeRoundRectCallout">
            <a:avLst>
              <a:gd name="adj1" fmla="val -2876"/>
              <a:gd name="adj2" fmla="val 8625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Wingdings" pitchFamily="2" charset="2"/>
              <a:buChar char="ü"/>
            </a:pPr>
            <a:r>
              <a:rPr lang="en-US" sz="1000" dirty="0"/>
              <a:t>This works well when the initialization value is available and the initialization can be put on one line. However, this form of initialization has limitations because of its simplicity. If initialization requires some logic (for example, error handling or a </a:t>
            </a:r>
            <a:r>
              <a:rPr lang="en-US" sz="1000" dirty="0"/>
              <a:t>for</a:t>
            </a:r>
            <a:r>
              <a:rPr lang="en-US" sz="1000" dirty="0"/>
              <a:t> loop to fill a complex array), simple assignment is inadequate. Instance variables can be initialized in constructors, where error handling or other logic can be used</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To provide the same capability for class variables, the Java programming language includes </a:t>
            </a:r>
            <a:r>
              <a:rPr lang="en-US" sz="1000" i="1" dirty="0"/>
              <a:t>static initialization </a:t>
            </a:r>
            <a:r>
              <a:rPr lang="en-US" sz="1000" i="1"/>
              <a:t>blocks</a:t>
            </a:r>
            <a:r>
              <a:rPr lang="en-US" sz="1000" smtClean="0"/>
              <a:t>.</a:t>
            </a:r>
            <a:endParaRPr lang="en-US" sz="1000" dirty="0"/>
          </a:p>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a:t> It is not necessary to declare fields at the beginning of the class definition, although this is the most common practice. It is only necessary that they be declared and initialized before they are used.</a:t>
            </a:r>
            <a:endParaRPr lang="en-US" sz="1000" dirty="0"/>
          </a:p>
        </p:txBody>
      </p:sp>
    </p:spTree>
    <p:extLst>
      <p:ext uri="{BB962C8B-B14F-4D97-AF65-F5344CB8AC3E}">
        <p14:creationId xmlns:p14="http://schemas.microsoft.com/office/powerpoint/2010/main" val="264768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72200</TotalTime>
  <Words>78</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6014</cp:revision>
  <dcterms:created xsi:type="dcterms:W3CDTF">2006-08-16T00:00:00Z</dcterms:created>
  <dcterms:modified xsi:type="dcterms:W3CDTF">2015-11-24T08:27:56Z</dcterms:modified>
</cp:coreProperties>
</file>