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5" r:id="rId2"/>
    <p:sldId id="437" r:id="rId3"/>
    <p:sldId id="438" r:id="rId4"/>
    <p:sldId id="43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9/19/2016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n 7"/>
          <p:cNvSpPr/>
          <p:nvPr/>
        </p:nvSpPr>
        <p:spPr>
          <a:xfrm rot="5400000">
            <a:off x="4361777" y="2178128"/>
            <a:ext cx="725246" cy="2209800"/>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a:t>PrintStream</a:t>
            </a:r>
          </a:p>
        </p:txBody>
      </p:sp>
      <p:sp>
        <p:nvSpPr>
          <p:cNvPr id="9" name="Oval 8"/>
          <p:cNvSpPr/>
          <p:nvPr/>
        </p:nvSpPr>
        <p:spPr>
          <a:xfrm>
            <a:off x="952500" y="2802015"/>
            <a:ext cx="1676400" cy="96202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Java Application</a:t>
            </a:r>
            <a:endParaRPr lang="en-US" sz="1200" dirty="0"/>
          </a:p>
        </p:txBody>
      </p:sp>
      <p:sp>
        <p:nvSpPr>
          <p:cNvPr id="6" name="TextBox 5"/>
          <p:cNvSpPr txBox="1"/>
          <p:nvPr/>
        </p:nvSpPr>
        <p:spPr>
          <a:xfrm>
            <a:off x="6152719" y="2932699"/>
            <a:ext cx="49616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Read</a:t>
            </a:r>
            <a:endParaRPr lang="en-US" sz="1200" dirty="0"/>
          </a:p>
        </p:txBody>
      </p:sp>
      <p:sp>
        <p:nvSpPr>
          <p:cNvPr id="13" name="TextBox 12"/>
          <p:cNvSpPr txBox="1"/>
          <p:nvPr/>
        </p:nvSpPr>
        <p:spPr>
          <a:xfrm>
            <a:off x="2871356" y="2925802"/>
            <a:ext cx="49616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Read</a:t>
            </a:r>
            <a:endParaRPr lang="en-US" sz="1200" dirty="0"/>
          </a:p>
        </p:txBody>
      </p:sp>
      <p:sp>
        <p:nvSpPr>
          <p:cNvPr id="7" name="Rounded Rectangular Callout 6"/>
          <p:cNvSpPr/>
          <p:nvPr/>
        </p:nvSpPr>
        <p:spPr>
          <a:xfrm>
            <a:off x="307975" y="846701"/>
            <a:ext cx="8683625" cy="1371600"/>
          </a:xfrm>
          <a:prstGeom prst="wedgeRoundRectCallout">
            <a:avLst>
              <a:gd name="adj1" fmla="val -7178"/>
              <a:gd name="adj2" fmla="val 76922"/>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itchFamily="2" charset="2"/>
              <a:buChar char="ü"/>
            </a:pPr>
            <a:r>
              <a:rPr lang="en-US" sz="1100" dirty="0"/>
              <a:t>A </a:t>
            </a:r>
            <a:r>
              <a:rPr lang="en-US" sz="1100" b="1" dirty="0">
                <a:solidFill>
                  <a:srgbClr val="002060"/>
                </a:solidFill>
              </a:rPr>
              <a:t>PushbackInputStream</a:t>
            </a:r>
            <a:r>
              <a:rPr lang="en-US" sz="1100" dirty="0"/>
              <a:t> adds functionality to another input stream, namely the ability to "push back" or "unread" one </a:t>
            </a:r>
            <a:r>
              <a:rPr lang="en-US" sz="1100" dirty="0" smtClean="0"/>
              <a:t>byte</a:t>
            </a:r>
          </a:p>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The</a:t>
            </a:r>
            <a:r>
              <a:rPr lang="en-US" sz="1100" dirty="0"/>
              <a:t> </a:t>
            </a:r>
            <a:r>
              <a:rPr lang="en-US" sz="1100" b="1" dirty="0">
                <a:solidFill>
                  <a:srgbClr val="002060"/>
                </a:solidFill>
              </a:rPr>
              <a:t>PushbackInputStream</a:t>
            </a:r>
            <a:r>
              <a:rPr lang="en-US" sz="1100" dirty="0"/>
              <a:t> is intended to be used when you parse data from an </a:t>
            </a:r>
            <a:r>
              <a:rPr lang="en-US" sz="1100" dirty="0"/>
              <a:t>InputStream</a:t>
            </a:r>
            <a:r>
              <a:rPr lang="en-US" sz="1100" dirty="0"/>
              <a:t>. Sometimes you need to read ahead a few bytes to see what is coming, before you can determine how to interpret the current byte. The </a:t>
            </a:r>
            <a:r>
              <a:rPr lang="en-US" sz="1100" b="1" dirty="0">
                <a:solidFill>
                  <a:srgbClr val="002060"/>
                </a:solidFill>
              </a:rPr>
              <a:t>PushbackInputStream</a:t>
            </a:r>
            <a:r>
              <a:rPr lang="en-US" sz="1100" dirty="0"/>
              <a:t> allows you to do that. Well, actually it allows you to push the read bytes back into the stream. These bytes will then be read again the next time you call </a:t>
            </a:r>
            <a:r>
              <a:rPr lang="en-US" sz="1100" dirty="0"/>
              <a:t>read()</a:t>
            </a:r>
            <a:r>
              <a:rPr lang="en-US" sz="1100" dirty="0"/>
              <a:t>.</a:t>
            </a:r>
            <a:endParaRPr lang="en-US" sz="1100"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pic>
        <p:nvPicPr>
          <p:cNvPr id="8198" name="Picture 6" descr="Empty unix file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2300" y="2796888"/>
            <a:ext cx="838200" cy="967154"/>
          </a:xfrm>
          <a:prstGeom prst="rect">
            <a:avLst/>
          </a:prstGeom>
          <a:noFill/>
          <a:extLst>
            <a:ext uri="{909E8E84-426E-40DD-AFC4-6F175D3DCCD1}">
              <a14:hiddenFill xmlns:a14="http://schemas.microsoft.com/office/drawing/2010/main">
                <a:solidFill>
                  <a:srgbClr val="FFFFFF"/>
                </a:solidFill>
              </a14:hiddenFill>
            </a:ext>
          </a:extLst>
        </p:spPr>
      </p:pic>
      <p:sp>
        <p:nvSpPr>
          <p:cNvPr id="15" name="Can 14"/>
          <p:cNvSpPr/>
          <p:nvPr/>
        </p:nvSpPr>
        <p:spPr>
          <a:xfrm rot="5400000">
            <a:off x="4479817" y="2527835"/>
            <a:ext cx="489166" cy="1562100"/>
          </a:xfrm>
          <a:prstGeom prst="can">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sz="1200" dirty="0" smtClean="0"/>
              <a:t>InputStream</a:t>
            </a:r>
            <a:r>
              <a:rPr lang="en-US" sz="1200" dirty="0" smtClean="0"/>
              <a:t>(i.e. FileInputStream)</a:t>
            </a:r>
            <a:endParaRPr lang="en-US" sz="1200" dirty="0"/>
          </a:p>
        </p:txBody>
      </p:sp>
      <p:sp>
        <p:nvSpPr>
          <p:cNvPr id="12" name="TextBox 11"/>
          <p:cNvSpPr txBox="1"/>
          <p:nvPr/>
        </p:nvSpPr>
        <p:spPr>
          <a:xfrm>
            <a:off x="3819830" y="2585791"/>
            <a:ext cx="159037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pPr algn="ctr"/>
            <a:r>
              <a:rPr lang="en-US" sz="1200" b="1" dirty="0" smtClean="0"/>
              <a:t>PushbackInputStream</a:t>
            </a:r>
            <a:endParaRPr lang="en-US" sz="1200" dirty="0"/>
          </a:p>
        </p:txBody>
      </p:sp>
      <p:sp>
        <p:nvSpPr>
          <p:cNvPr id="2" name="Left Arrow 1"/>
          <p:cNvSpPr/>
          <p:nvPr/>
        </p:nvSpPr>
        <p:spPr>
          <a:xfrm>
            <a:off x="5829300" y="3183015"/>
            <a:ext cx="1143000" cy="27300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p:txBody>
      </p:sp>
      <p:sp>
        <p:nvSpPr>
          <p:cNvPr id="16" name="Left Arrow 15"/>
          <p:cNvSpPr/>
          <p:nvPr/>
        </p:nvSpPr>
        <p:spPr>
          <a:xfrm>
            <a:off x="2619375" y="3198913"/>
            <a:ext cx="1000125" cy="27300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p:txBody>
      </p:sp>
      <p:sp>
        <p:nvSpPr>
          <p:cNvPr id="17" name="Rectangle 16"/>
          <p:cNvSpPr/>
          <p:nvPr/>
        </p:nvSpPr>
        <p:spPr>
          <a:xfrm>
            <a:off x="3509078" y="35739"/>
            <a:ext cx="22479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a:t>PushbackInputStream </a:t>
            </a:r>
            <a:r>
              <a:rPr lang="en-US" sz="1200" dirty="0" smtClean="0"/>
              <a:t>class </a:t>
            </a:r>
            <a:endParaRPr lang="en-US" sz="1200" dirty="0"/>
          </a:p>
        </p:txBody>
      </p:sp>
      <p:sp>
        <p:nvSpPr>
          <p:cNvPr id="5" name="Curved Left Arrow 4"/>
          <p:cNvSpPr/>
          <p:nvPr/>
        </p:nvSpPr>
        <p:spPr>
          <a:xfrm>
            <a:off x="5429252" y="2795750"/>
            <a:ext cx="156169" cy="309713"/>
          </a:xfrm>
          <a:prstGeom prst="curved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10" name="Rounded Rectangular Callout 9"/>
          <p:cNvSpPr/>
          <p:nvPr/>
        </p:nvSpPr>
        <p:spPr>
          <a:xfrm>
            <a:off x="5924979" y="2426144"/>
            <a:ext cx="838200" cy="319293"/>
          </a:xfrm>
          <a:prstGeom prst="wedgeRoundRectCallout">
            <a:avLst>
              <a:gd name="adj1" fmla="val -93560"/>
              <a:gd name="adj2" fmla="val 8039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Pushback</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9078" y="35739"/>
            <a:ext cx="22479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a:t>PushbackInputStream </a:t>
            </a:r>
            <a:r>
              <a:rPr lang="en-US" sz="1200" dirty="0" smtClean="0"/>
              <a:t>class </a:t>
            </a:r>
            <a:endParaRPr lang="en-US" sz="12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28" y="542925"/>
            <a:ext cx="3067050" cy="1943100"/>
          </a:xfrm>
          <a:prstGeom prst="rect">
            <a:avLst/>
          </a:prstGeom>
          <a:ln/>
        </p:spPr>
        <p:style>
          <a:lnRef idx="1">
            <a:schemeClr val="accent4"/>
          </a:lnRef>
          <a:fillRef idx="2">
            <a:schemeClr val="accent4"/>
          </a:fillRef>
          <a:effectRef idx="1">
            <a:schemeClr val="accent4"/>
          </a:effectRef>
          <a:fontRef idx="minor">
            <a:schemeClr val="dk1"/>
          </a:fontRef>
        </p:style>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71800"/>
            <a:ext cx="7764463" cy="1590675"/>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941647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9078" y="35739"/>
            <a:ext cx="22479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a:t>PushbackInputStream </a:t>
            </a:r>
            <a:r>
              <a:rPr lang="en-US" sz="1200" dirty="0" smtClean="0"/>
              <a:t>class </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0999"/>
            <a:ext cx="8077200" cy="44481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47927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9078" y="35739"/>
            <a:ext cx="22479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a:t>PushbackInputStream </a:t>
            </a:r>
            <a:r>
              <a:rPr lang="en-US" sz="1200" dirty="0" smtClean="0"/>
              <a:t>class </a:t>
            </a:r>
            <a:endParaRPr lang="en-US" sz="1200" dirty="0"/>
          </a:p>
        </p:txBody>
      </p:sp>
    </p:spTree>
    <p:extLst>
      <p:ext uri="{BB962C8B-B14F-4D97-AF65-F5344CB8AC3E}">
        <p14:creationId xmlns:p14="http://schemas.microsoft.com/office/powerpoint/2010/main" val="247927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78316</TotalTime>
  <Words>24</Words>
  <Application>Microsoft Office PowerPoint</Application>
  <PresentationFormat>Custom</PresentationFormat>
  <Paragraphs>18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7592</cp:revision>
  <dcterms:created xsi:type="dcterms:W3CDTF">2006-08-16T00:00:00Z</dcterms:created>
  <dcterms:modified xsi:type="dcterms:W3CDTF">2016-09-19T08:49:21Z</dcterms:modified>
</cp:coreProperties>
</file>