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18" r:id="rId2"/>
    <p:sldId id="419" r:id="rId3"/>
    <p:sldId id="420"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5/5/2016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581400" y="26216"/>
            <a:ext cx="1447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finally </a:t>
            </a:r>
            <a:r>
              <a:rPr lang="en-US" sz="1200" dirty="0" smtClean="0"/>
              <a:t>vs. finalize</a:t>
            </a:r>
            <a:endParaRPr lang="en-US" sz="1200" dirty="0"/>
          </a:p>
        </p:txBody>
      </p:sp>
      <p:graphicFrame>
        <p:nvGraphicFramePr>
          <p:cNvPr id="2" name="Table 1"/>
          <p:cNvGraphicFramePr>
            <a:graphicFrameLocks noGrp="1"/>
          </p:cNvGraphicFramePr>
          <p:nvPr>
            <p:extLst>
              <p:ext uri="{D42A27DB-BD31-4B8C-83A1-F6EECF244321}">
                <p14:modId xmlns:p14="http://schemas.microsoft.com/office/powerpoint/2010/main" val="3264633298"/>
              </p:ext>
            </p:extLst>
          </p:nvPr>
        </p:nvGraphicFramePr>
        <p:xfrm>
          <a:off x="497105" y="1219200"/>
          <a:ext cx="7848600" cy="2656840"/>
        </p:xfrm>
        <a:graphic>
          <a:graphicData uri="http://schemas.openxmlformats.org/drawingml/2006/table">
            <a:tbl>
              <a:tblPr firstRow="1" bandRow="1">
                <a:tableStyleId>{0505E3EF-67EA-436B-97B2-0124C06EBD24}</a:tableStyleId>
              </a:tblPr>
              <a:tblGrid>
                <a:gridCol w="3924300"/>
                <a:gridCol w="3924300"/>
              </a:tblGrid>
              <a:tr h="370840">
                <a:tc>
                  <a:txBody>
                    <a:bodyPr/>
                    <a:lstStyle/>
                    <a:p>
                      <a:r>
                        <a:rPr lang="en-US" sz="1200" dirty="0" smtClean="0">
                          <a:solidFill>
                            <a:schemeClr val="bg1"/>
                          </a:solidFill>
                        </a:rPr>
                        <a:t>finally</a:t>
                      </a:r>
                      <a:endParaRPr lang="en-US" sz="1200" dirty="0">
                        <a:solidFill>
                          <a:schemeClr val="bg1"/>
                        </a:solidFill>
                      </a:endParaRPr>
                    </a:p>
                  </a:txBody>
                  <a:tcPr>
                    <a:solidFill>
                      <a:schemeClr val="accent2">
                        <a:lumMod val="75000"/>
                      </a:schemeClr>
                    </a:solidFill>
                  </a:tcPr>
                </a:tc>
                <a:tc>
                  <a:txBody>
                    <a:bodyPr/>
                    <a:lstStyle/>
                    <a:p>
                      <a:r>
                        <a:rPr lang="en-US" sz="1200" dirty="0" smtClean="0">
                          <a:solidFill>
                            <a:schemeClr val="bg1"/>
                          </a:solidFill>
                        </a:rPr>
                        <a:t>finalize</a:t>
                      </a:r>
                      <a:endParaRPr lang="en-US" sz="1200" dirty="0">
                        <a:solidFill>
                          <a:schemeClr val="bg1"/>
                        </a:solidFill>
                      </a:endParaRPr>
                    </a:p>
                  </a:txBody>
                  <a:tcPr>
                    <a:solidFill>
                      <a:schemeClr val="accent2">
                        <a:lumMod val="75000"/>
                      </a:schemeClr>
                    </a:solidFill>
                  </a:tcPr>
                </a:tc>
              </a:tr>
              <a:tr h="370840">
                <a:tc>
                  <a:txBody>
                    <a:bodyPr/>
                    <a:lstStyle/>
                    <a:p>
                      <a:r>
                        <a:rPr lang="en-US" sz="1200" b="0" i="0" kern="1200" dirty="0" smtClean="0">
                          <a:solidFill>
                            <a:schemeClr val="dk1"/>
                          </a:solidFill>
                          <a:effectLst/>
                          <a:latin typeface="+mn-lt"/>
                          <a:ea typeface="+mn-ea"/>
                          <a:cs typeface="+mn-cs"/>
                        </a:rPr>
                        <a:t>finally block is used to close the resources soon after their use.</a:t>
                      </a:r>
                      <a:endParaRPr lang="en-US" sz="1200" dirty="0"/>
                    </a:p>
                  </a:txBody>
                  <a:tcPr/>
                </a:tc>
                <a:tc>
                  <a:txBody>
                    <a:bodyPr/>
                    <a:lstStyle/>
                    <a:p>
                      <a:r>
                        <a:rPr lang="en-US" sz="1200" b="0" i="0" kern="1200" dirty="0" smtClean="0">
                          <a:solidFill>
                            <a:schemeClr val="dk1"/>
                          </a:solidFill>
                          <a:effectLst/>
                          <a:latin typeface="+mn-lt"/>
                          <a:ea typeface="+mn-ea"/>
                          <a:cs typeface="+mn-cs"/>
                        </a:rPr>
                        <a:t>finalize() method is used to close the resources before an object is removed from the memory. That means if you use finalize() method to close the resources, they will remain open until an object,  which is using them, is garbage collected.</a:t>
                      </a:r>
                    </a:p>
                    <a:p>
                      <a:endParaRPr lang="en-US" sz="1200" b="0" i="0" kern="1200" dirty="0" smtClean="0">
                        <a:solidFill>
                          <a:schemeClr val="dk1"/>
                        </a:solidFill>
                        <a:effectLst/>
                        <a:latin typeface="+mn-lt"/>
                        <a:ea typeface="+mn-ea"/>
                        <a:cs typeface="+mn-cs"/>
                      </a:endParaRPr>
                    </a:p>
                    <a:p>
                      <a:r>
                        <a:rPr lang="en-US" sz="1200" b="0" i="0" kern="1200" dirty="0" smtClean="0">
                          <a:solidFill>
                            <a:schemeClr val="dk1"/>
                          </a:solidFill>
                          <a:effectLst/>
                          <a:latin typeface="+mn-lt"/>
                          <a:ea typeface="+mn-ea"/>
                          <a:cs typeface="+mn-cs"/>
                        </a:rPr>
                        <a:t>But, using finalize() method to close the resources is less recommended as it is not guaranteed that garbage collector will always call finalize() method on an object before it is removed from the memory. If it is not called, the resources will remain open. Therefore, it is always good to close the resources soon after their use using finally block.</a:t>
                      </a:r>
                      <a:endParaRPr lang="en-US" sz="1200" dirty="0"/>
                    </a:p>
                  </a:txBody>
                  <a:tcPr/>
                </a:tc>
              </a:tr>
            </a:tbl>
          </a:graphicData>
        </a:graphic>
      </p:graphicFrame>
      <p:sp>
        <p:nvSpPr>
          <p:cNvPr id="6" name="Rectangle 5"/>
          <p:cNvSpPr/>
          <p:nvPr/>
        </p:nvSpPr>
        <p:spPr>
          <a:xfrm>
            <a:off x="838200" y="532458"/>
            <a:ext cx="7162800" cy="27699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200" dirty="0"/>
              <a:t>Both  finally block and finalize() </a:t>
            </a:r>
            <a:r>
              <a:rPr lang="en-US" sz="1200" dirty="0" smtClean="0"/>
              <a:t>method are </a:t>
            </a:r>
            <a:r>
              <a:rPr lang="en-US" sz="1200" dirty="0"/>
              <a:t>used to close the resources used by the program.</a:t>
            </a:r>
            <a:endParaRPr lang="en-US" sz="1200" dirty="0"/>
          </a:p>
        </p:txBody>
      </p:sp>
    </p:spTree>
    <p:extLst>
      <p:ext uri="{BB962C8B-B14F-4D97-AF65-F5344CB8AC3E}">
        <p14:creationId xmlns:p14="http://schemas.microsoft.com/office/powerpoint/2010/main" val="534400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581400" y="26216"/>
            <a:ext cx="1447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finally </a:t>
            </a:r>
            <a:r>
              <a:rPr lang="en-US" sz="1200" dirty="0" smtClean="0"/>
              <a:t>vs. finalize</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371600"/>
            <a:ext cx="4086225" cy="2133600"/>
          </a:xfrm>
          <a:prstGeom prst="rect">
            <a:avLst/>
          </a:prstGeom>
          <a:ln/>
        </p:spPr>
        <p:style>
          <a:lnRef idx="1">
            <a:schemeClr val="accent3"/>
          </a:lnRef>
          <a:fillRef idx="2">
            <a:schemeClr val="accent3"/>
          </a:fillRef>
          <a:effectRef idx="1">
            <a:schemeClr val="accent3"/>
          </a:effectRef>
          <a:fontRef idx="minor">
            <a:schemeClr val="dk1"/>
          </a:fontRef>
        </p:style>
      </p:pic>
      <p:sp>
        <p:nvSpPr>
          <p:cNvPr id="5" name="TextBox 4"/>
          <p:cNvSpPr txBox="1"/>
          <p:nvPr/>
        </p:nvSpPr>
        <p:spPr>
          <a:xfrm>
            <a:off x="2652941" y="1000125"/>
            <a:ext cx="928459"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finally block</a:t>
            </a:r>
            <a:endParaRPr lang="en-US" sz="1200" dirty="0"/>
          </a:p>
        </p:txBody>
      </p:sp>
    </p:spTree>
    <p:extLst>
      <p:ext uri="{BB962C8B-B14F-4D97-AF65-F5344CB8AC3E}">
        <p14:creationId xmlns:p14="http://schemas.microsoft.com/office/powerpoint/2010/main" val="1705664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581400" y="26216"/>
            <a:ext cx="1447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finally </a:t>
            </a:r>
            <a:r>
              <a:rPr lang="en-US" sz="1200" dirty="0" smtClean="0"/>
              <a:t>vs. finalize</a:t>
            </a:r>
            <a:endParaRPr lang="en-US" sz="1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387" y="2971800"/>
            <a:ext cx="3248025" cy="666750"/>
          </a:xfrm>
          <a:prstGeom prst="rect">
            <a:avLst/>
          </a:prstGeom>
          <a:ln/>
        </p:spPr>
        <p:style>
          <a:lnRef idx="1">
            <a:schemeClr val="accent4"/>
          </a:lnRef>
          <a:fillRef idx="2">
            <a:schemeClr val="accent4"/>
          </a:fillRef>
          <a:effectRef idx="1">
            <a:schemeClr val="accent4"/>
          </a:effectRef>
          <a:fontRef idx="minor">
            <a:schemeClr val="dk1"/>
          </a:fontRef>
        </p:style>
      </p:pic>
      <p:sp>
        <p:nvSpPr>
          <p:cNvPr id="2" name="Rounded Rectangular Callout 1"/>
          <p:cNvSpPr/>
          <p:nvPr/>
        </p:nvSpPr>
        <p:spPr>
          <a:xfrm>
            <a:off x="1447799" y="609600"/>
            <a:ext cx="6553200" cy="1676400"/>
          </a:xfrm>
          <a:prstGeom prst="wedgeRoundRectCallout">
            <a:avLst>
              <a:gd name="adj1" fmla="val -3247"/>
              <a:gd name="adj2" fmla="val 89951"/>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b="1" dirty="0"/>
              <a:t>finalize() method</a:t>
            </a:r>
            <a:r>
              <a:rPr lang="en-US" sz="1200" dirty="0"/>
              <a:t> is a protected method of </a:t>
            </a:r>
            <a:r>
              <a:rPr lang="en-US" sz="1200" b="1" dirty="0"/>
              <a:t>java.lang.Object</a:t>
            </a:r>
            <a:r>
              <a:rPr lang="en-US" sz="1200" dirty="0"/>
              <a:t> class. It is inherited to every class you create in java.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b="1" dirty="0"/>
              <a:t>finalize() </a:t>
            </a:r>
            <a:r>
              <a:rPr lang="en-US" sz="1200" b="1" dirty="0" smtClean="0"/>
              <a:t> </a:t>
            </a:r>
            <a:r>
              <a:rPr lang="en-US" sz="1200" dirty="0" smtClean="0"/>
              <a:t>method </a:t>
            </a:r>
            <a:r>
              <a:rPr lang="en-US" sz="1200" dirty="0"/>
              <a:t>is called by garbage collector thread before an object is removed from the memory</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finalize</a:t>
            </a:r>
            <a:r>
              <a:rPr lang="en-US" sz="1200" dirty="0"/>
              <a:t>() method is used to perform some clean up operations on an object before it is removed from the memory.</a:t>
            </a:r>
            <a:endParaRPr lang="en-US" sz="1200" dirty="0"/>
          </a:p>
        </p:txBody>
      </p:sp>
    </p:spTree>
    <p:extLst>
      <p:ext uri="{BB962C8B-B14F-4D97-AF65-F5344CB8AC3E}">
        <p14:creationId xmlns:p14="http://schemas.microsoft.com/office/powerpoint/2010/main" val="2695755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75871</TotalTime>
  <Words>75</Words>
  <Application>Microsoft Office PowerPoint</Application>
  <PresentationFormat>Custom</PresentationFormat>
  <Paragraphs>19</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7138</cp:revision>
  <dcterms:created xsi:type="dcterms:W3CDTF">2006-08-16T00:00:00Z</dcterms:created>
  <dcterms:modified xsi:type="dcterms:W3CDTF">2016-05-05T09:32:38Z</dcterms:modified>
</cp:coreProperties>
</file>