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09" r:id="rId2"/>
    <p:sldId id="412" r:id="rId3"/>
    <p:sldId id="410"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p:scale>
          <a:sx n="100" d="100"/>
          <a:sy n="100" d="100"/>
        </p:scale>
        <p:origin x="-666" y="-168"/>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12/18/2015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12/18/2015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971800" y="42902"/>
            <a:ext cx="2907809"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200" dirty="0" smtClean="0"/>
              <a:t>Method Overloading </a:t>
            </a:r>
            <a:r>
              <a:rPr lang="en-US" sz="1200" dirty="0"/>
              <a:t>Vs. </a:t>
            </a:r>
            <a:r>
              <a:rPr lang="en-US" sz="1200" dirty="0" smtClean="0"/>
              <a:t>Method Overriding</a:t>
            </a:r>
            <a:endParaRPr lang="en-US" sz="1200" dirty="0"/>
          </a:p>
        </p:txBody>
      </p:sp>
      <p:sp>
        <p:nvSpPr>
          <p:cNvPr id="8" name="TextBox 7"/>
          <p:cNvSpPr txBox="1"/>
          <p:nvPr/>
        </p:nvSpPr>
        <p:spPr>
          <a:xfrm>
            <a:off x="307976" y="470197"/>
            <a:ext cx="8607424" cy="1015663"/>
          </a:xfrm>
          <a:prstGeom prst="rect">
            <a:avLst/>
          </a:prstGeom>
          <a:ln w="3175"/>
        </p:spPr>
        <p:style>
          <a:lnRef idx="2">
            <a:schemeClr val="accent4"/>
          </a:lnRef>
          <a:fillRef idx="1">
            <a:schemeClr val="lt1"/>
          </a:fillRef>
          <a:effectRef idx="0">
            <a:schemeClr val="accent4"/>
          </a:effectRef>
          <a:fontRef idx="minor">
            <a:schemeClr val="dk1"/>
          </a:fontRef>
        </p:style>
        <p:txBody>
          <a:bodyPr wrap="square" rtlCol="0">
            <a:spAutoFit/>
          </a:bodyPr>
          <a:lstStyle/>
          <a:p>
            <a:pPr marL="171450" indent="-171450">
              <a:buFont typeface="Wingdings" pitchFamily="2" charset="2"/>
              <a:buChar char="ü"/>
            </a:pPr>
            <a:r>
              <a:rPr lang="en-US" sz="1200" b="1" dirty="0"/>
              <a:t>Method overloading</a:t>
            </a:r>
            <a:r>
              <a:rPr lang="en-US" sz="1200" dirty="0"/>
              <a:t>, also known as Function overloading or Compile time </a:t>
            </a:r>
            <a:r>
              <a:rPr lang="en-US" sz="1200" dirty="0" smtClean="0"/>
              <a:t>polymorphism, is </a:t>
            </a:r>
            <a:r>
              <a:rPr lang="en-US" sz="1200" dirty="0"/>
              <a:t>a concept of having two or more methods with same name but different signature in the same scope.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a:t>As shown in the </a:t>
            </a:r>
            <a:r>
              <a:rPr lang="en-US" sz="1200" dirty="0" smtClean="0"/>
              <a:t>below </a:t>
            </a:r>
            <a:r>
              <a:rPr lang="en-US" sz="1200" dirty="0"/>
              <a:t>example, the method </a:t>
            </a:r>
            <a:r>
              <a:rPr lang="en-US" sz="1200" dirty="0" smtClean="0"/>
              <a:t>‘</a:t>
            </a:r>
            <a:r>
              <a:rPr lang="en-US" sz="1200" b="1" dirty="0" smtClean="0"/>
              <a:t>add</a:t>
            </a:r>
            <a:r>
              <a:rPr lang="en-US" sz="1200" dirty="0" smtClean="0"/>
              <a:t>’ </a:t>
            </a:r>
            <a:r>
              <a:rPr lang="en-US" sz="1200" dirty="0"/>
              <a:t>is overloaded </a:t>
            </a:r>
            <a:r>
              <a:rPr lang="en-US" sz="1200" dirty="0"/>
              <a:t>2</a:t>
            </a:r>
            <a:r>
              <a:rPr lang="en-US" sz="1200" dirty="0" smtClean="0"/>
              <a:t> </a:t>
            </a:r>
            <a:r>
              <a:rPr lang="en-US" sz="1200" dirty="0"/>
              <a:t>times with different method signature, </a:t>
            </a:r>
            <a:r>
              <a:rPr lang="en-US" sz="1200" dirty="0" smtClean="0"/>
              <a:t>i.e. </a:t>
            </a:r>
            <a:r>
              <a:rPr lang="en-US" sz="1200" dirty="0"/>
              <a:t>the type or the number of parameters are different.</a:t>
            </a:r>
            <a:endParaRPr lang="en-US" sz="12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454" y="1981200"/>
            <a:ext cx="3238500" cy="2371725"/>
          </a:xfrm>
          <a:prstGeom prst="rect">
            <a:avLst/>
          </a:prstGeom>
          <a:ln>
            <a:headEnd/>
            <a:tailEnd/>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2637321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971800" y="42902"/>
            <a:ext cx="2907809"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200" dirty="0" smtClean="0"/>
              <a:t>Method Overloading </a:t>
            </a:r>
            <a:r>
              <a:rPr lang="en-US" sz="1200" dirty="0"/>
              <a:t>Vs. </a:t>
            </a:r>
            <a:r>
              <a:rPr lang="en-US" sz="1200" dirty="0" smtClean="0"/>
              <a:t>Method Overriding</a:t>
            </a:r>
            <a:endParaRPr lang="en-US" sz="1200" dirty="0"/>
          </a:p>
        </p:txBody>
      </p:sp>
      <p:sp>
        <p:nvSpPr>
          <p:cNvPr id="8" name="TextBox 7"/>
          <p:cNvSpPr txBox="1"/>
          <p:nvPr/>
        </p:nvSpPr>
        <p:spPr>
          <a:xfrm>
            <a:off x="307976" y="470197"/>
            <a:ext cx="8607424" cy="1200329"/>
          </a:xfrm>
          <a:prstGeom prst="rect">
            <a:avLst/>
          </a:prstGeom>
          <a:ln w="3175"/>
        </p:spPr>
        <p:style>
          <a:lnRef idx="2">
            <a:schemeClr val="accent4"/>
          </a:lnRef>
          <a:fillRef idx="1">
            <a:schemeClr val="lt1"/>
          </a:fillRef>
          <a:effectRef idx="0">
            <a:schemeClr val="accent4"/>
          </a:effectRef>
          <a:fontRef idx="minor">
            <a:schemeClr val="dk1"/>
          </a:fontRef>
        </p:style>
        <p:txBody>
          <a:bodyPr wrap="square" rtlCol="0">
            <a:spAutoFit/>
          </a:bodyPr>
          <a:lstStyle/>
          <a:p>
            <a:pPr marL="171450" indent="-171450">
              <a:buFont typeface="Wingdings" pitchFamily="2" charset="2"/>
              <a:buChar char="ü"/>
            </a:pPr>
            <a:r>
              <a:rPr lang="en-US" sz="1200" b="1" dirty="0"/>
              <a:t>Method overriding</a:t>
            </a:r>
            <a:r>
              <a:rPr lang="en-US" sz="1200" dirty="0"/>
              <a:t>, also known as Function overriding or Run time polymorphism, is an OOP feature that allows a child class to provide its own implementation to the method defined in the parent class. The implementation in the child class overrides the definition of method in the base class, provided that the method in the child class should have the same name, signature and return type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In the below example, the </a:t>
            </a:r>
            <a:r>
              <a:rPr lang="en-US" sz="1200" b="1" dirty="0" smtClean="0"/>
              <a:t>eat</a:t>
            </a:r>
            <a:r>
              <a:rPr lang="en-US" sz="1200" dirty="0" smtClean="0"/>
              <a:t> </a:t>
            </a:r>
            <a:r>
              <a:rPr lang="en-US" sz="1200" dirty="0"/>
              <a:t>method in the </a:t>
            </a:r>
            <a:r>
              <a:rPr lang="en-US" sz="1200" dirty="0" smtClean="0"/>
              <a:t>Lion </a:t>
            </a:r>
            <a:r>
              <a:rPr lang="en-US" sz="1200" dirty="0"/>
              <a:t>class overrides the </a:t>
            </a:r>
            <a:r>
              <a:rPr lang="en-US" sz="1200" b="1" dirty="0" smtClean="0"/>
              <a:t>eat</a:t>
            </a:r>
            <a:r>
              <a:rPr lang="en-US" sz="1200" dirty="0" smtClean="0"/>
              <a:t> </a:t>
            </a:r>
            <a:r>
              <a:rPr lang="en-US" sz="1200" dirty="0"/>
              <a:t>method defined in the </a:t>
            </a:r>
            <a:r>
              <a:rPr lang="en-US" sz="1200" dirty="0" smtClean="0"/>
              <a:t>Animal </a:t>
            </a:r>
            <a:r>
              <a:rPr lang="en-US" sz="1200" dirty="0"/>
              <a:t>class.</a:t>
            </a:r>
            <a:endParaRPr lang="en-US" sz="1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2057400"/>
            <a:ext cx="3619500" cy="2200275"/>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172253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971800" y="42902"/>
            <a:ext cx="2907809"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200" dirty="0" smtClean="0"/>
              <a:t>Method Overloading </a:t>
            </a:r>
            <a:r>
              <a:rPr lang="en-US" sz="1200" dirty="0"/>
              <a:t>Vs. </a:t>
            </a:r>
            <a:r>
              <a:rPr lang="en-US" sz="1200" dirty="0" smtClean="0"/>
              <a:t>Method Overriding</a:t>
            </a:r>
            <a:endParaRPr lang="en-US" sz="1200" dirty="0"/>
          </a:p>
        </p:txBody>
      </p:sp>
      <p:graphicFrame>
        <p:nvGraphicFramePr>
          <p:cNvPr id="5" name="Table 4"/>
          <p:cNvGraphicFramePr>
            <a:graphicFrameLocks noGrp="1"/>
          </p:cNvGraphicFramePr>
          <p:nvPr>
            <p:extLst>
              <p:ext uri="{D42A27DB-BD31-4B8C-83A1-F6EECF244321}">
                <p14:modId xmlns:p14="http://schemas.microsoft.com/office/powerpoint/2010/main" val="3446460469"/>
              </p:ext>
            </p:extLst>
          </p:nvPr>
        </p:nvGraphicFramePr>
        <p:xfrm>
          <a:off x="612775" y="1219200"/>
          <a:ext cx="8074026" cy="2574290"/>
        </p:xfrm>
        <a:graphic>
          <a:graphicData uri="http://schemas.openxmlformats.org/drawingml/2006/table">
            <a:tbl>
              <a:tblPr firstRow="1" bandRow="1">
                <a:tableStyleId>{FABFCF23-3B69-468F-B69F-88F6DE6A72F2}</a:tableStyleId>
              </a:tblPr>
              <a:tblGrid>
                <a:gridCol w="4037013"/>
                <a:gridCol w="4037013"/>
              </a:tblGrid>
              <a:tr h="370840">
                <a:tc>
                  <a:txBody>
                    <a:bodyPr/>
                    <a:lstStyle/>
                    <a:p>
                      <a:pPr algn="l"/>
                      <a:r>
                        <a:rPr lang="en-US" sz="1200" kern="1200" dirty="0" smtClean="0">
                          <a:effectLst/>
                        </a:rPr>
                        <a:t>Method Overloading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kern="1200" dirty="0" smtClean="0">
                          <a:effectLst/>
                        </a:rPr>
                        <a:t>Method Overriding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200" kern="1200" dirty="0" smtClean="0">
                          <a:effectLst/>
                        </a:rPr>
                        <a:t>In Method overloading methods must have different signature.</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kern="1200" dirty="0" smtClean="0">
                          <a:effectLst/>
                        </a:rPr>
                        <a:t>In method overriding methods must have same signature.</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200" kern="1200" dirty="0" smtClean="0">
                          <a:effectLst/>
                        </a:rPr>
                        <a:t>Function Overloading is to “add” or “extend” more to method’s behavior. </a:t>
                      </a:r>
                      <a:endParaRPr lang="en-US" sz="1200" b="0" i="0" kern="1200" dirty="0">
                        <a:solidFill>
                          <a:schemeClr val="dk1"/>
                        </a:solidFill>
                        <a:effectLst/>
                        <a:latin typeface="+mn-lt"/>
                        <a:ea typeface="+mn-ea"/>
                        <a:cs typeface="+mn-cs"/>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kern="1200" dirty="0" smtClean="0">
                          <a:effectLst/>
                        </a:rPr>
                        <a:t>Function overriding is to completely “change” or “redefine” the behavior of a method.</a:t>
                      </a:r>
                      <a:endParaRPr lang="en-US" sz="1200" b="0" i="0" kern="1200" dirty="0">
                        <a:solidFill>
                          <a:schemeClr val="dk1"/>
                        </a:solidFill>
                        <a:effectLst/>
                        <a:latin typeface="+mn-lt"/>
                        <a:ea typeface="+mn-ea"/>
                        <a:cs typeface="+mn-cs"/>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200" kern="1200" dirty="0" smtClean="0">
                          <a:effectLst/>
                        </a:rPr>
                        <a:t>Method overloading is used to achieve Compile time polymorphism</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kern="1200" dirty="0" smtClean="0">
                          <a:effectLst/>
                        </a:rPr>
                        <a:t>Method overriding is used to achieve run time polymorphism.</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200" kern="1200" dirty="0" smtClean="0">
                          <a:effectLst/>
                        </a:rPr>
                        <a:t>In method/function</a:t>
                      </a:r>
                      <a:r>
                        <a:rPr lang="en-US" sz="1200" kern="1200" baseline="0" dirty="0" smtClean="0">
                          <a:effectLst/>
                        </a:rPr>
                        <a:t> </a:t>
                      </a:r>
                      <a:r>
                        <a:rPr lang="en-US" sz="1200" kern="1200" dirty="0" smtClean="0">
                          <a:effectLst/>
                        </a:rPr>
                        <a:t>overloading, compiler knows which object assigned to which class at the time of compilation.</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kern="1200" dirty="0" smtClean="0">
                          <a:effectLst/>
                        </a:rPr>
                        <a:t>In method overriding, which object assigned to which class is not known till runtime.</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t"/>
                      <a:r>
                        <a:rPr lang="en-US" sz="1200" kern="1200" dirty="0" smtClean="0">
                          <a:effectLst/>
                        </a:rPr>
                        <a:t> </a:t>
                      </a:r>
                      <a:r>
                        <a:rPr lang="en-US" sz="1200" kern="1200" dirty="0" smtClean="0">
                          <a:effectLst/>
                        </a:rPr>
                        <a:t>Function Overloading takes place in a same class.</a:t>
                      </a:r>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kern="1200" dirty="0" smtClean="0">
                          <a:effectLst/>
                        </a:rPr>
                        <a:t>Overriding takes place in a class derived from a base class.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1612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72555</TotalTime>
  <Words>268</Words>
  <Application>Microsoft Office PowerPoint</Application>
  <PresentationFormat>Custom</PresentationFormat>
  <Paragraphs>24</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6119</cp:revision>
  <dcterms:created xsi:type="dcterms:W3CDTF">2006-08-16T00:00:00Z</dcterms:created>
  <dcterms:modified xsi:type="dcterms:W3CDTF">2015-12-18T07:56:17Z</dcterms:modified>
</cp:coreProperties>
</file>