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98450" y="762000"/>
            <a:ext cx="3740150" cy="152400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/>
                </a:solidFill>
              </a:rPr>
              <a:t>interface InterfaceA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b="1" dirty="0" smtClean="0">
                <a:solidFill>
                  <a:schemeClr val="accent2"/>
                </a:solidFill>
              </a:rPr>
              <a:t>default </a:t>
            </a:r>
            <a:r>
              <a:rPr lang="en-US" sz="1000" b="1" dirty="0">
                <a:solidFill>
                  <a:schemeClr val="accent2"/>
                </a:solidFill>
              </a:rPr>
              <a:t>void sayHello()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chemeClr val="accent2"/>
                </a:solidFill>
              </a:rPr>
              <a:t>     System.</a:t>
            </a:r>
            <a:r>
              <a:rPr lang="en-US" sz="1000" b="1" i="1" dirty="0" smtClean="0">
                <a:solidFill>
                  <a:schemeClr val="accent2"/>
                </a:solidFill>
              </a:rPr>
              <a:t>out.println("default Hello by </a:t>
            </a:r>
            <a:r>
              <a:rPr lang="en-US" sz="1000" b="1" dirty="0" smtClean="0">
                <a:solidFill>
                  <a:schemeClr val="accent2"/>
                </a:solidFill>
              </a:rPr>
              <a:t>InterfaceA</a:t>
            </a:r>
            <a:r>
              <a:rPr lang="en-US" sz="1000" b="1" i="1" dirty="0" smtClean="0">
                <a:solidFill>
                  <a:schemeClr val="accent2"/>
                </a:solidFill>
              </a:rPr>
              <a:t>...");</a:t>
            </a:r>
            <a:endParaRPr lang="en-US" sz="1000" b="1" i="1" dirty="0">
              <a:solidFill>
                <a:schemeClr val="accent2"/>
              </a:solidFill>
            </a:endParaRP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789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Default method in 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3048000"/>
            <a:ext cx="3377955" cy="1571625"/>
          </a:xfrm>
          <a:prstGeom prst="round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MyClass implements InterfaceA,InterfaceB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void sayHello()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 </a:t>
            </a:r>
            <a:r>
              <a:rPr lang="en-US" sz="1000" dirty="0">
                <a:solidFill>
                  <a:srgbClr val="002060"/>
                </a:solidFill>
              </a:rPr>
              <a:t>InterfaceA.</a:t>
            </a:r>
            <a:r>
              <a:rPr lang="en-US" sz="1000" b="1" dirty="0">
                <a:solidFill>
                  <a:srgbClr val="002060"/>
                </a:solidFill>
              </a:rPr>
              <a:t>super.sayHello</a:t>
            </a:r>
            <a:r>
              <a:rPr lang="en-US" sz="1000" b="1" dirty="0" smtClean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}</a:t>
            </a:r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76800" y="762000"/>
            <a:ext cx="3733800" cy="152400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/>
                </a:solidFill>
              </a:rPr>
              <a:t>interface </a:t>
            </a:r>
            <a:r>
              <a:rPr lang="en-US" sz="1000" b="1" dirty="0" smtClean="0">
                <a:solidFill>
                  <a:schemeClr val="accent2"/>
                </a:solidFill>
              </a:rPr>
              <a:t>InterfaceB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chemeClr val="accent2"/>
                </a:solidFill>
              </a:rPr>
              <a:t>default void sayHello()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{</a:t>
            </a: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     System.</a:t>
            </a:r>
            <a:r>
              <a:rPr lang="en-US" sz="1000" b="1" i="1" dirty="0">
                <a:solidFill>
                  <a:schemeClr val="accent2"/>
                </a:solidFill>
              </a:rPr>
              <a:t>out.println("default Hello by </a:t>
            </a:r>
            <a:r>
              <a:rPr lang="en-US" sz="1000" b="1" dirty="0" smtClean="0">
                <a:solidFill>
                  <a:schemeClr val="accent2"/>
                </a:solidFill>
              </a:rPr>
              <a:t>InterfaceB</a:t>
            </a:r>
            <a:r>
              <a:rPr lang="en-US" sz="1000" b="1" i="1" dirty="0" smtClean="0">
                <a:solidFill>
                  <a:schemeClr val="accent2"/>
                </a:solidFill>
              </a:rPr>
              <a:t>...");</a:t>
            </a:r>
            <a:endParaRPr lang="en-US" sz="1000" b="1" i="1" dirty="0">
              <a:solidFill>
                <a:schemeClr val="accent2"/>
              </a:solidFill>
            </a:endParaRPr>
          </a:p>
          <a:p>
            <a:pPr lvl="1"/>
            <a:r>
              <a:rPr lang="en-US" sz="100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}</a:t>
            </a:r>
          </a:p>
        </p:txBody>
      </p:sp>
      <p:cxnSp>
        <p:nvCxnSpPr>
          <p:cNvPr id="7" name="Straight Arrow Connector 6"/>
          <p:cNvCxnSpPr>
            <a:stCxn id="16" idx="2"/>
            <a:endCxn id="11" idx="0"/>
          </p:cNvCxnSpPr>
          <p:nvPr/>
        </p:nvCxnSpPr>
        <p:spPr>
          <a:xfrm>
            <a:off x="2168525" y="2286000"/>
            <a:ext cx="2263653" cy="76200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2"/>
            <a:endCxn id="11" idx="0"/>
          </p:cNvCxnSpPr>
          <p:nvPr/>
        </p:nvCxnSpPr>
        <p:spPr>
          <a:xfrm flipH="1">
            <a:off x="4432178" y="2286000"/>
            <a:ext cx="2311522" cy="76200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6400800" y="3200400"/>
            <a:ext cx="2667000" cy="633412"/>
          </a:xfrm>
          <a:prstGeom prst="wedgeRoundRectCallout">
            <a:avLst>
              <a:gd name="adj1" fmla="val -103616"/>
              <a:gd name="adj2" fmla="val 81030"/>
              <a:gd name="adj3" fmla="val 16667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If we want to specifically invoke one of the 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sayHello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r>
              <a:rPr lang="en-US" sz="1000" dirty="0">
                <a:solidFill>
                  <a:schemeClr val="tx1"/>
                </a:solidFill>
              </a:rPr>
              <a:t> methods in either </a:t>
            </a:r>
            <a:r>
              <a:rPr lang="en-US" sz="1000" dirty="0">
                <a:solidFill>
                  <a:schemeClr val="tx1"/>
                </a:solidFill>
              </a:rPr>
              <a:t>InterfaceA</a:t>
            </a:r>
            <a:r>
              <a:rPr lang="en-US" sz="1000" dirty="0">
                <a:solidFill>
                  <a:schemeClr val="tx1"/>
                </a:solidFill>
              </a:rPr>
              <a:t> or </a:t>
            </a:r>
            <a:r>
              <a:rPr lang="en-US" sz="1000" dirty="0">
                <a:solidFill>
                  <a:schemeClr val="tx1"/>
                </a:solidFill>
              </a:rPr>
              <a:t>InterfaceB</a:t>
            </a:r>
            <a:r>
              <a:rPr lang="en-US" sz="1000" dirty="0">
                <a:solidFill>
                  <a:schemeClr val="tx1"/>
                </a:solidFill>
              </a:rPr>
              <a:t>, we can </a:t>
            </a:r>
            <a:r>
              <a:rPr lang="en-US" sz="1000" dirty="0" smtClean="0">
                <a:solidFill>
                  <a:schemeClr val="tx1"/>
                </a:solidFill>
              </a:rPr>
              <a:t>do like this.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72783</TotalTime>
  <Words>66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6180</cp:revision>
  <dcterms:created xsi:type="dcterms:W3CDTF">2006-08-16T00:00:00Z</dcterms:created>
  <dcterms:modified xsi:type="dcterms:W3CDTF">2015-12-03T10:35:12Z</dcterms:modified>
</cp:coreProperties>
</file>