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10" r:id="rId2"/>
    <p:sldId id="411"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12/24/2015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81400" y="42902"/>
            <a:ext cx="22859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Runtime Polymorphism in Java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58" y="685800"/>
            <a:ext cx="3476625" cy="1057275"/>
          </a:xfrm>
          <a:prstGeom prst="rect">
            <a:avLst/>
          </a:prstGeom>
          <a:ln/>
        </p:spPr>
        <p:style>
          <a:lnRef idx="1">
            <a:schemeClr val="accent2"/>
          </a:lnRef>
          <a:fillRef idx="3">
            <a:schemeClr val="accent2"/>
          </a:fillRef>
          <a:effectRef idx="2">
            <a:schemeClr val="accent2"/>
          </a:effectRef>
          <a:fontRef idx="minor">
            <a:schemeClr val="lt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41" y="3133725"/>
            <a:ext cx="3124200" cy="1228725"/>
          </a:xfrm>
          <a:prstGeom prst="rect">
            <a:avLst/>
          </a:prstGeom>
          <a:ln/>
        </p:spPr>
        <p:style>
          <a:lnRef idx="1">
            <a:schemeClr val="accent2"/>
          </a:lnRef>
          <a:fillRef idx="3">
            <a:schemeClr val="accent2"/>
          </a:fillRef>
          <a:effectRef idx="2">
            <a:schemeClr val="accent2"/>
          </a:effectRef>
          <a:fontRef idx="minor">
            <a:schemeClr val="lt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550" y="2895600"/>
            <a:ext cx="3219450" cy="1933575"/>
          </a:xfrm>
          <a:prstGeom prst="rect">
            <a:avLst/>
          </a:prstGeom>
          <a:ln/>
        </p:spPr>
        <p:style>
          <a:lnRef idx="1">
            <a:schemeClr val="accent2"/>
          </a:lnRef>
          <a:fillRef idx="3">
            <a:schemeClr val="accent2"/>
          </a:fillRef>
          <a:effectRef idx="2">
            <a:schemeClr val="accent2"/>
          </a:effectRef>
          <a:fontRef idx="minor">
            <a:schemeClr val="lt1"/>
          </a:fontRef>
        </p:style>
      </p:pic>
      <p:cxnSp>
        <p:nvCxnSpPr>
          <p:cNvPr id="7" name="Straight Arrow Connector 6"/>
          <p:cNvCxnSpPr>
            <a:stCxn id="1028" idx="0"/>
            <a:endCxn id="1026" idx="2"/>
          </p:cNvCxnSpPr>
          <p:nvPr/>
        </p:nvCxnSpPr>
        <p:spPr>
          <a:xfrm flipH="1" flipV="1">
            <a:off x="4437171" y="1743075"/>
            <a:ext cx="2335104" cy="11525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3700" y="293690"/>
            <a:ext cx="2173766" cy="2343150"/>
          </a:xfrm>
          <a:prstGeom prst="rect">
            <a:avLst/>
          </a:prstGeom>
          <a:ln/>
        </p:spPr>
        <p:style>
          <a:lnRef idx="1">
            <a:schemeClr val="accent3"/>
          </a:lnRef>
          <a:fillRef idx="2">
            <a:schemeClr val="accent3"/>
          </a:fillRef>
          <a:effectRef idx="1">
            <a:schemeClr val="accent3"/>
          </a:effectRef>
          <a:fontRef idx="minor">
            <a:schemeClr val="dk1"/>
          </a:fontRef>
        </p:style>
      </p:pic>
      <p:cxnSp>
        <p:nvCxnSpPr>
          <p:cNvPr id="20" name="Straight Arrow Connector 19"/>
          <p:cNvCxnSpPr>
            <a:stCxn id="1027" idx="0"/>
            <a:endCxn id="1026" idx="2"/>
          </p:cNvCxnSpPr>
          <p:nvPr/>
        </p:nvCxnSpPr>
        <p:spPr>
          <a:xfrm flipV="1">
            <a:off x="2115041" y="1743075"/>
            <a:ext cx="2322130" cy="13906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58955" y="912078"/>
            <a:ext cx="2138636"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200" dirty="0"/>
              <a:t>A Vehicle can be driven, so is a Car and Truck. </a:t>
            </a:r>
            <a:r>
              <a:rPr lang="en-US" sz="1200" dirty="0" smtClean="0"/>
              <a:t>But </a:t>
            </a:r>
            <a:r>
              <a:rPr lang="en-US" sz="1200" dirty="0"/>
              <a:t>in addition to this a Truck can also be loaded with goods.</a:t>
            </a:r>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81400" y="42902"/>
            <a:ext cx="22859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Runtime Polymorphism in Java</a:t>
            </a:r>
          </a:p>
        </p:txBody>
      </p:sp>
      <p:sp>
        <p:nvSpPr>
          <p:cNvPr id="2" name="TextBox 1"/>
          <p:cNvSpPr txBox="1"/>
          <p:nvPr/>
        </p:nvSpPr>
        <p:spPr>
          <a:xfrm>
            <a:off x="1066800" y="2057400"/>
            <a:ext cx="184731" cy="369332"/>
          </a:xfrm>
          <a:prstGeom prst="rect">
            <a:avLst/>
          </a:prstGeom>
          <a:noFill/>
        </p:spPr>
        <p:txBody>
          <a:bodyPr wrap="none" rtlCol="0">
            <a:spAutoFit/>
          </a:bodyPr>
          <a:lstStyle/>
          <a:p>
            <a:endParaRPr lang="en-US" dirty="0"/>
          </a:p>
        </p:txBody>
      </p:sp>
      <p:sp>
        <p:nvSpPr>
          <p:cNvPr id="5" name="Rounded Rectangle 4"/>
          <p:cNvSpPr/>
          <p:nvPr/>
        </p:nvSpPr>
        <p:spPr>
          <a:xfrm>
            <a:off x="298449" y="620329"/>
            <a:ext cx="8683625" cy="3810000"/>
          </a:xfrm>
          <a:prstGeom prst="roundRect">
            <a:avLst/>
          </a:prstGeom>
          <a:ln w="6350"/>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Any </a:t>
            </a:r>
            <a:r>
              <a:rPr lang="en-US" sz="1200" dirty="0"/>
              <a:t>object declaration and instantiation has 2 parts in it: The type of the reference and the type of the object created. For example in </a:t>
            </a:r>
            <a:r>
              <a:rPr lang="en-US" sz="1200" dirty="0">
                <a:solidFill>
                  <a:srgbClr val="FF0000"/>
                </a:solidFill>
              </a:rPr>
              <a:t>Vehicle </a:t>
            </a:r>
            <a:r>
              <a:rPr lang="en-US" sz="1200" dirty="0">
                <a:solidFill>
                  <a:srgbClr val="FF0000"/>
                </a:solidFill>
              </a:rPr>
              <a:t>v</a:t>
            </a:r>
            <a:r>
              <a:rPr lang="en-US" sz="1200" dirty="0" smtClean="0">
                <a:solidFill>
                  <a:srgbClr val="FF0000"/>
                </a:solidFill>
              </a:rPr>
              <a:t>ehicle</a:t>
            </a:r>
            <a:r>
              <a:rPr lang="en-US" sz="1200" dirty="0" smtClean="0">
                <a:solidFill>
                  <a:srgbClr val="FF0000"/>
                </a:solidFill>
              </a:rPr>
              <a:t> </a:t>
            </a:r>
            <a:r>
              <a:rPr lang="en-US" sz="1200" dirty="0">
                <a:solidFill>
                  <a:srgbClr val="FF0000"/>
                </a:solidFill>
              </a:rPr>
              <a:t>= new Car()</a:t>
            </a:r>
            <a:r>
              <a:rPr lang="en-US" sz="1200" dirty="0">
                <a:solidFill>
                  <a:srgbClr val="FF0000"/>
                </a:solidFill>
              </a:rPr>
              <a:t> </a:t>
            </a:r>
            <a:r>
              <a:rPr lang="en-US" sz="1200" dirty="0"/>
              <a:t>the reference type is </a:t>
            </a:r>
            <a:r>
              <a:rPr lang="en-US" sz="1200" dirty="0">
                <a:solidFill>
                  <a:srgbClr val="FF0000"/>
                </a:solidFill>
              </a:rPr>
              <a:t>Vehicle</a:t>
            </a:r>
            <a:r>
              <a:rPr lang="en-US" sz="1200" dirty="0"/>
              <a:t> and the object created is of type </a:t>
            </a:r>
            <a:r>
              <a:rPr lang="en-US" sz="1200" dirty="0">
                <a:solidFill>
                  <a:srgbClr val="FF0000"/>
                </a:solidFill>
              </a:rPr>
              <a:t>Car</a:t>
            </a:r>
            <a:r>
              <a:rPr lang="en-US" sz="1200" dirty="0"/>
              <a:t>. Such an assignment is only possible when the object created type is a subclass of the reference type </a:t>
            </a:r>
            <a:r>
              <a:rPr lang="en-US" sz="1200" dirty="0" smtClean="0"/>
              <a:t>i.e. </a:t>
            </a:r>
            <a:r>
              <a:rPr lang="en-US" sz="1200" dirty="0"/>
              <a:t>in cases where inheritance is used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Each object reference can be used to invoke methods and the methods which can be invoked is decided based on the reference type. And this is decided during the compile time. But the implementation to be invoked is decided based on the type of the object created. In the above example: </a:t>
            </a:r>
            <a:r>
              <a:rPr lang="en-US" sz="1200" dirty="0" smtClean="0">
                <a:solidFill>
                  <a:srgbClr val="FF0000"/>
                </a:solidFill>
              </a:rPr>
              <a:t>vehicle.drive</a:t>
            </a:r>
            <a:r>
              <a:rPr lang="en-US" sz="1200" dirty="0">
                <a:solidFill>
                  <a:srgbClr val="FF0000"/>
                </a:solidFill>
              </a:rPr>
              <a:t>()</a:t>
            </a:r>
            <a:r>
              <a:rPr lang="en-US" sz="1200" dirty="0">
                <a:solidFill>
                  <a:srgbClr val="FF0000"/>
                </a:solidFill>
              </a:rPr>
              <a:t> </a:t>
            </a:r>
            <a:r>
              <a:rPr lang="en-US" sz="1200" dirty="0"/>
              <a:t>compiles because the </a:t>
            </a:r>
            <a:r>
              <a:rPr lang="en-US" sz="1200" dirty="0">
                <a:solidFill>
                  <a:srgbClr val="FF0000"/>
                </a:solidFill>
              </a:rPr>
              <a:t>drive()</a:t>
            </a:r>
            <a:r>
              <a:rPr lang="en-US" sz="1200" dirty="0"/>
              <a:t> method is part of the </a:t>
            </a:r>
            <a:r>
              <a:rPr lang="en-US" sz="1200" dirty="0">
                <a:solidFill>
                  <a:srgbClr val="FF0000"/>
                </a:solidFill>
              </a:rPr>
              <a:t>Vehicle</a:t>
            </a:r>
            <a:r>
              <a:rPr lang="en-US" sz="1200" dirty="0"/>
              <a:t> class and gives </a:t>
            </a:r>
            <a:r>
              <a:rPr lang="en-US" sz="1200" dirty="0" smtClean="0">
                <a:solidFill>
                  <a:srgbClr val="FF0000"/>
                </a:solidFill>
              </a:rPr>
              <a:t>Driving </a:t>
            </a:r>
            <a:r>
              <a:rPr lang="en-US" sz="1200" dirty="0">
                <a:solidFill>
                  <a:srgbClr val="FF0000"/>
                </a:solidFill>
              </a:rPr>
              <a:t>car...</a:t>
            </a:r>
            <a:r>
              <a:rPr lang="en-US" sz="1200" dirty="0"/>
              <a:t> as the output because the method is overridden by the </a:t>
            </a:r>
            <a:r>
              <a:rPr lang="en-US" sz="1200" dirty="0">
                <a:solidFill>
                  <a:srgbClr val="FF0000"/>
                </a:solidFill>
              </a:rPr>
              <a:t>Car</a:t>
            </a:r>
            <a:r>
              <a:rPr lang="en-US" sz="1200" dirty="0"/>
              <a:t> class. On similar lines:</a:t>
            </a:r>
            <a:r>
              <a:rPr lang="en-US" sz="1200" dirty="0">
                <a:solidFill>
                  <a:srgbClr val="FF0000"/>
                </a:solidFill>
              </a:rPr>
              <a:t> </a:t>
            </a:r>
            <a:r>
              <a:rPr lang="en-US" sz="1200" dirty="0">
                <a:solidFill>
                  <a:srgbClr val="FF0000"/>
                </a:solidFill>
              </a:rPr>
              <a:t>v</a:t>
            </a:r>
            <a:r>
              <a:rPr lang="en-US" sz="1200" dirty="0" smtClean="0">
                <a:solidFill>
                  <a:srgbClr val="FF0000"/>
                </a:solidFill>
              </a:rPr>
              <a:t>ehicle.load</a:t>
            </a:r>
            <a:r>
              <a:rPr lang="en-US" sz="1200" dirty="0">
                <a:solidFill>
                  <a:srgbClr val="FF0000"/>
                </a:solidFill>
              </a:rPr>
              <a:t>()</a:t>
            </a:r>
            <a:r>
              <a:rPr lang="en-US" sz="1200" dirty="0"/>
              <a:t> gives compile time error because the method </a:t>
            </a:r>
            <a:r>
              <a:rPr lang="en-US" sz="1200" dirty="0">
                <a:solidFill>
                  <a:srgbClr val="FF0000"/>
                </a:solidFill>
              </a:rPr>
              <a:t>load()</a:t>
            </a:r>
            <a:r>
              <a:rPr lang="en-US" sz="1200" dirty="0"/>
              <a:t> is not part of </a:t>
            </a:r>
            <a:r>
              <a:rPr lang="en-US" sz="1200" dirty="0" smtClean="0"/>
              <a:t>the </a:t>
            </a:r>
            <a:r>
              <a:rPr lang="en-US" sz="1200" dirty="0" smtClean="0">
                <a:solidFill>
                  <a:srgbClr val="FF0000"/>
                </a:solidFill>
              </a:rPr>
              <a:t>Vehicle</a:t>
            </a:r>
            <a:r>
              <a:rPr lang="en-US" sz="1200" dirty="0"/>
              <a:t> class, but is defined only in the </a:t>
            </a:r>
            <a:r>
              <a:rPr lang="en-US" sz="1200" dirty="0">
                <a:solidFill>
                  <a:srgbClr val="FF0000"/>
                </a:solidFill>
              </a:rPr>
              <a:t>Truck</a:t>
            </a:r>
            <a:r>
              <a:rPr lang="en-US" sz="1200" dirty="0"/>
              <a:t> class. But the</a:t>
            </a:r>
            <a:r>
              <a:rPr lang="en-US" sz="1200" dirty="0">
                <a:solidFill>
                  <a:srgbClr val="FF0000"/>
                </a:solidFill>
              </a:rPr>
              <a:t> </a:t>
            </a:r>
            <a:r>
              <a:rPr lang="en-US" sz="1200" dirty="0">
                <a:solidFill>
                  <a:srgbClr val="FF0000"/>
                </a:solidFill>
              </a:rPr>
              <a:t>truck.load()</a:t>
            </a:r>
            <a:r>
              <a:rPr lang="en-US" sz="1200" dirty="0">
                <a:solidFill>
                  <a:srgbClr val="FF0000"/>
                </a:solidFill>
              </a:rPr>
              <a:t> </a:t>
            </a:r>
            <a:r>
              <a:rPr lang="en-US" sz="1200" dirty="0"/>
              <a:t>compiles because the reference type is </a:t>
            </a:r>
            <a:r>
              <a:rPr lang="en-US" sz="1200" dirty="0">
                <a:solidFill>
                  <a:srgbClr val="FF0000"/>
                </a:solidFill>
              </a:rPr>
              <a:t>Truck</a:t>
            </a:r>
            <a:r>
              <a:rPr lang="en-US" sz="1200" dirty="0"/>
              <a:t> class and the compiler can resolve the </a:t>
            </a:r>
            <a:r>
              <a:rPr lang="en-US" sz="1200" dirty="0">
                <a:solidFill>
                  <a:srgbClr val="FF0000"/>
                </a:solidFill>
              </a:rPr>
              <a:t>load()</a:t>
            </a:r>
            <a:r>
              <a:rPr lang="en-US" sz="1200" dirty="0">
                <a:solidFill>
                  <a:srgbClr val="FF0000"/>
                </a:solidFill>
              </a:rPr>
              <a:t> </a:t>
            </a:r>
            <a:r>
              <a:rPr lang="en-US" sz="1200" dirty="0"/>
              <a:t>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method binding happens at the compile time </a:t>
            </a:r>
            <a:r>
              <a:rPr lang="en-US" sz="1200" dirty="0" smtClean="0"/>
              <a:t>i.e. </a:t>
            </a:r>
            <a:r>
              <a:rPr lang="en-US" sz="1200" dirty="0"/>
              <a:t>which methods can be invoked on a given reference type is decided at the compile time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selection of the method’s implementation to execute happens at the run time </a:t>
            </a:r>
            <a:r>
              <a:rPr lang="en-US" sz="1200" dirty="0" smtClean="0"/>
              <a:t>i.e. </a:t>
            </a:r>
            <a:r>
              <a:rPr lang="en-US" sz="1200" dirty="0"/>
              <a:t>which implementation of the method to be executed </a:t>
            </a:r>
            <a:r>
              <a:rPr lang="en-US" sz="1200" dirty="0" smtClean="0"/>
              <a:t>i.e. </a:t>
            </a:r>
            <a:r>
              <a:rPr lang="en-US" sz="1200" dirty="0"/>
              <a:t>the super class version or one of the subclass’s version is decided at the run time and this is what leads to the runtime polymorphism</a:t>
            </a:r>
            <a:r>
              <a:rPr lang="en-US" sz="1200" dirty="0" smtClean="0"/>
              <a:t>.</a:t>
            </a: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1863626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72736</TotalTime>
  <Words>64</Words>
  <Application>Microsoft Office PowerPoint</Application>
  <PresentationFormat>Custom</PresentationFormat>
  <Paragraphs>14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6250</cp:revision>
  <dcterms:created xsi:type="dcterms:W3CDTF">2006-08-16T00:00:00Z</dcterms:created>
  <dcterms:modified xsi:type="dcterms:W3CDTF">2015-12-24T07:50:19Z</dcterms:modified>
</cp:coreProperties>
</file>