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10" r:id="rId2"/>
    <p:sldId id="411" r:id="rId3"/>
    <p:sldId id="412" r:id="rId4"/>
    <p:sldId id="414" r:id="rId5"/>
    <p:sldId id="415" r:id="rId6"/>
    <p:sldId id="416"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874B46-CB53-46D1-94CB-E2C3DF1288B4}"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56521825-CB20-4E41-8554-B4D03EF21B89}">
      <dgm:prSet phldrT="[Text]" custT="1"/>
      <dgm:spPr/>
      <dgm:t>
        <a:bodyPr/>
        <a:lstStyle/>
        <a:p>
          <a:r>
            <a:rPr lang="en-US" sz="1400" dirty="0" smtClean="0"/>
            <a:t>Polymorphism</a:t>
          </a:r>
          <a:endParaRPr lang="en-US" sz="1400" dirty="0"/>
        </a:p>
      </dgm:t>
    </dgm:pt>
    <dgm:pt modelId="{45AB0EB9-1462-4AD6-A1E6-CDABF701BF76}" type="parTrans" cxnId="{CB616BE7-D8B8-4635-8011-1B4E8F02B2B6}">
      <dgm:prSet/>
      <dgm:spPr/>
      <dgm:t>
        <a:bodyPr/>
        <a:lstStyle/>
        <a:p>
          <a:endParaRPr lang="en-US"/>
        </a:p>
      </dgm:t>
    </dgm:pt>
    <dgm:pt modelId="{5E992749-FF81-4F6A-859E-6419DE022458}" type="sibTrans" cxnId="{CB616BE7-D8B8-4635-8011-1B4E8F02B2B6}">
      <dgm:prSet/>
      <dgm:spPr/>
      <dgm:t>
        <a:bodyPr/>
        <a:lstStyle/>
        <a:p>
          <a:endParaRPr lang="en-US"/>
        </a:p>
      </dgm:t>
    </dgm:pt>
    <dgm:pt modelId="{189B41FA-4422-4DED-B26F-32CBCE6A7520}">
      <dgm:prSet phldrT="[Text]" custT="1"/>
      <dgm:spPr/>
      <dgm:t>
        <a:bodyPr/>
        <a:lstStyle/>
        <a:p>
          <a:r>
            <a:rPr lang="en-US" sz="1400" b="0" i="0" dirty="0" smtClean="0"/>
            <a:t>Compile time polymorphism </a:t>
          </a:r>
        </a:p>
        <a:p>
          <a:r>
            <a:rPr lang="en-US" sz="1400" b="0" i="0" dirty="0" smtClean="0"/>
            <a:t>(static binding or method overloading)</a:t>
          </a:r>
          <a:endParaRPr lang="en-US" sz="1400" dirty="0"/>
        </a:p>
      </dgm:t>
    </dgm:pt>
    <dgm:pt modelId="{4CD732F2-1B9F-4452-B835-2E963923F9C8}" type="parTrans" cxnId="{100576C9-E136-4B1B-A0DA-FD1197FA5AB6}">
      <dgm:prSet/>
      <dgm:spPr/>
      <dgm:t>
        <a:bodyPr/>
        <a:lstStyle/>
        <a:p>
          <a:endParaRPr lang="en-US"/>
        </a:p>
      </dgm:t>
    </dgm:pt>
    <dgm:pt modelId="{E5B33C15-5FE2-4975-9A9F-D366C5037195}" type="sibTrans" cxnId="{100576C9-E136-4B1B-A0DA-FD1197FA5AB6}">
      <dgm:prSet/>
      <dgm:spPr/>
      <dgm:t>
        <a:bodyPr/>
        <a:lstStyle/>
        <a:p>
          <a:endParaRPr lang="en-US"/>
        </a:p>
      </dgm:t>
    </dgm:pt>
    <dgm:pt modelId="{74A2AF3B-78DE-4A95-9407-441C26792D8F}">
      <dgm:prSet phldrT="[Text]" custT="1"/>
      <dgm:spPr/>
      <dgm:t>
        <a:bodyPr/>
        <a:lstStyle/>
        <a:p>
          <a:r>
            <a:rPr lang="en-US" sz="1400" b="0" i="0" dirty="0" smtClean="0"/>
            <a:t>Runtime polymorphism</a:t>
          </a:r>
        </a:p>
        <a:p>
          <a:r>
            <a:rPr lang="en-US" sz="1400" b="0" i="0" dirty="0" smtClean="0"/>
            <a:t> (dynamic binding or method overriding)</a:t>
          </a:r>
          <a:endParaRPr lang="en-US" sz="1400" dirty="0"/>
        </a:p>
      </dgm:t>
    </dgm:pt>
    <dgm:pt modelId="{B30B83BD-B525-415C-A383-6E3E3873994E}" type="parTrans" cxnId="{E00DDA42-0B5B-402B-825F-A48F6804D0D9}">
      <dgm:prSet/>
      <dgm:spPr/>
      <dgm:t>
        <a:bodyPr/>
        <a:lstStyle/>
        <a:p>
          <a:endParaRPr lang="en-US"/>
        </a:p>
      </dgm:t>
    </dgm:pt>
    <dgm:pt modelId="{4B88D03A-DF9C-430B-BAD5-C59D03CD3EF6}" type="sibTrans" cxnId="{E00DDA42-0B5B-402B-825F-A48F6804D0D9}">
      <dgm:prSet/>
      <dgm:spPr/>
      <dgm:t>
        <a:bodyPr/>
        <a:lstStyle/>
        <a:p>
          <a:endParaRPr lang="en-US"/>
        </a:p>
      </dgm:t>
    </dgm:pt>
    <dgm:pt modelId="{D4C8E8EF-1CA3-4CA1-8BA9-BB25ED2BC31F}" type="pres">
      <dgm:prSet presAssocID="{FA874B46-CB53-46D1-94CB-E2C3DF1288B4}" presName="hierChild1" presStyleCnt="0">
        <dgm:presLayoutVars>
          <dgm:orgChart val="1"/>
          <dgm:chPref val="1"/>
          <dgm:dir/>
          <dgm:animOne val="branch"/>
          <dgm:animLvl val="lvl"/>
          <dgm:resizeHandles/>
        </dgm:presLayoutVars>
      </dgm:prSet>
      <dgm:spPr/>
    </dgm:pt>
    <dgm:pt modelId="{B728706B-6DCD-4E52-BAB2-D560EC9D4C52}" type="pres">
      <dgm:prSet presAssocID="{56521825-CB20-4E41-8554-B4D03EF21B89}" presName="hierRoot1" presStyleCnt="0">
        <dgm:presLayoutVars>
          <dgm:hierBranch val="init"/>
        </dgm:presLayoutVars>
      </dgm:prSet>
      <dgm:spPr/>
    </dgm:pt>
    <dgm:pt modelId="{751F54B4-072C-4116-AB92-DB982AECB4FB}" type="pres">
      <dgm:prSet presAssocID="{56521825-CB20-4E41-8554-B4D03EF21B89}" presName="rootComposite1" presStyleCnt="0"/>
      <dgm:spPr/>
    </dgm:pt>
    <dgm:pt modelId="{46BF3D8B-C45D-4327-A7DA-F08D9F901CF0}" type="pres">
      <dgm:prSet presAssocID="{56521825-CB20-4E41-8554-B4D03EF21B89}" presName="rootText1" presStyleLbl="node0" presStyleIdx="0" presStyleCnt="1" custScaleY="69056">
        <dgm:presLayoutVars>
          <dgm:chPref val="3"/>
        </dgm:presLayoutVars>
      </dgm:prSet>
      <dgm:spPr/>
      <dgm:t>
        <a:bodyPr/>
        <a:lstStyle/>
        <a:p>
          <a:endParaRPr lang="en-US"/>
        </a:p>
      </dgm:t>
    </dgm:pt>
    <dgm:pt modelId="{6451C9BD-37B7-4C6C-8E15-F92D4740DA18}" type="pres">
      <dgm:prSet presAssocID="{56521825-CB20-4E41-8554-B4D03EF21B89}" presName="rootConnector1" presStyleLbl="node1" presStyleIdx="0" presStyleCnt="0"/>
      <dgm:spPr/>
    </dgm:pt>
    <dgm:pt modelId="{5005CDF6-F091-4B14-968D-5519FD424701}" type="pres">
      <dgm:prSet presAssocID="{56521825-CB20-4E41-8554-B4D03EF21B89}" presName="hierChild2" presStyleCnt="0"/>
      <dgm:spPr/>
    </dgm:pt>
    <dgm:pt modelId="{7FBF082E-1DAB-4DCD-8F8A-1969C51B9212}" type="pres">
      <dgm:prSet presAssocID="{4CD732F2-1B9F-4452-B835-2E963923F9C8}" presName="Name37" presStyleLbl="parChTrans1D2" presStyleIdx="0" presStyleCnt="2"/>
      <dgm:spPr/>
    </dgm:pt>
    <dgm:pt modelId="{66CCED90-43E5-4A82-B426-1E4678B5BE47}" type="pres">
      <dgm:prSet presAssocID="{189B41FA-4422-4DED-B26F-32CBCE6A7520}" presName="hierRoot2" presStyleCnt="0">
        <dgm:presLayoutVars>
          <dgm:hierBranch val="init"/>
        </dgm:presLayoutVars>
      </dgm:prSet>
      <dgm:spPr/>
    </dgm:pt>
    <dgm:pt modelId="{802A05B8-DF62-4DBB-B8EB-C619EA898388}" type="pres">
      <dgm:prSet presAssocID="{189B41FA-4422-4DED-B26F-32CBCE6A7520}" presName="rootComposite" presStyleCnt="0"/>
      <dgm:spPr/>
    </dgm:pt>
    <dgm:pt modelId="{26D1077B-DD09-4481-9B52-E2D8ECB81C1D}" type="pres">
      <dgm:prSet presAssocID="{189B41FA-4422-4DED-B26F-32CBCE6A7520}" presName="rootText" presStyleLbl="node2" presStyleIdx="0" presStyleCnt="2" custScaleY="69056">
        <dgm:presLayoutVars>
          <dgm:chPref val="3"/>
        </dgm:presLayoutVars>
      </dgm:prSet>
      <dgm:spPr/>
      <dgm:t>
        <a:bodyPr/>
        <a:lstStyle/>
        <a:p>
          <a:endParaRPr lang="en-US"/>
        </a:p>
      </dgm:t>
    </dgm:pt>
    <dgm:pt modelId="{63C353AC-5031-4858-8BAA-CF60C71EEC62}" type="pres">
      <dgm:prSet presAssocID="{189B41FA-4422-4DED-B26F-32CBCE6A7520}" presName="rootConnector" presStyleLbl="node2" presStyleIdx="0" presStyleCnt="2"/>
      <dgm:spPr/>
    </dgm:pt>
    <dgm:pt modelId="{04CB3DB0-67FE-4FF4-87D1-CA68E30A1A52}" type="pres">
      <dgm:prSet presAssocID="{189B41FA-4422-4DED-B26F-32CBCE6A7520}" presName="hierChild4" presStyleCnt="0"/>
      <dgm:spPr/>
    </dgm:pt>
    <dgm:pt modelId="{8ED31AE3-950C-4DB1-B8C7-CED6BA0E7728}" type="pres">
      <dgm:prSet presAssocID="{189B41FA-4422-4DED-B26F-32CBCE6A7520}" presName="hierChild5" presStyleCnt="0"/>
      <dgm:spPr/>
    </dgm:pt>
    <dgm:pt modelId="{BCA98932-9119-4EAC-86EC-AACF592C52DD}" type="pres">
      <dgm:prSet presAssocID="{B30B83BD-B525-415C-A383-6E3E3873994E}" presName="Name37" presStyleLbl="parChTrans1D2" presStyleIdx="1" presStyleCnt="2"/>
      <dgm:spPr/>
    </dgm:pt>
    <dgm:pt modelId="{179F8FE7-1BE2-46D7-8024-149D58387763}" type="pres">
      <dgm:prSet presAssocID="{74A2AF3B-78DE-4A95-9407-441C26792D8F}" presName="hierRoot2" presStyleCnt="0">
        <dgm:presLayoutVars>
          <dgm:hierBranch val="init"/>
        </dgm:presLayoutVars>
      </dgm:prSet>
      <dgm:spPr/>
    </dgm:pt>
    <dgm:pt modelId="{9F60126F-C8CC-477B-B60E-BC81A4F60743}" type="pres">
      <dgm:prSet presAssocID="{74A2AF3B-78DE-4A95-9407-441C26792D8F}" presName="rootComposite" presStyleCnt="0"/>
      <dgm:spPr/>
    </dgm:pt>
    <dgm:pt modelId="{55754991-527B-4E62-B7BA-A8F77C0B1300}" type="pres">
      <dgm:prSet presAssocID="{74A2AF3B-78DE-4A95-9407-441C26792D8F}" presName="rootText" presStyleLbl="node2" presStyleIdx="1" presStyleCnt="2" custScaleY="69056">
        <dgm:presLayoutVars>
          <dgm:chPref val="3"/>
        </dgm:presLayoutVars>
      </dgm:prSet>
      <dgm:spPr/>
      <dgm:t>
        <a:bodyPr/>
        <a:lstStyle/>
        <a:p>
          <a:endParaRPr lang="en-US"/>
        </a:p>
      </dgm:t>
    </dgm:pt>
    <dgm:pt modelId="{0A03080A-EA4F-4804-823A-BB5E50460777}" type="pres">
      <dgm:prSet presAssocID="{74A2AF3B-78DE-4A95-9407-441C26792D8F}" presName="rootConnector" presStyleLbl="node2" presStyleIdx="1" presStyleCnt="2"/>
      <dgm:spPr/>
    </dgm:pt>
    <dgm:pt modelId="{72FA6019-BF5C-4429-8BD2-A1FAC5061B10}" type="pres">
      <dgm:prSet presAssocID="{74A2AF3B-78DE-4A95-9407-441C26792D8F}" presName="hierChild4" presStyleCnt="0"/>
      <dgm:spPr/>
    </dgm:pt>
    <dgm:pt modelId="{2DD60894-44A8-476D-AE3E-E4A2E24FB676}" type="pres">
      <dgm:prSet presAssocID="{74A2AF3B-78DE-4A95-9407-441C26792D8F}" presName="hierChild5" presStyleCnt="0"/>
      <dgm:spPr/>
    </dgm:pt>
    <dgm:pt modelId="{05A5D191-5110-4F9C-B44F-3DA4596BD55C}" type="pres">
      <dgm:prSet presAssocID="{56521825-CB20-4E41-8554-B4D03EF21B89}" presName="hierChild3" presStyleCnt="0"/>
      <dgm:spPr/>
    </dgm:pt>
  </dgm:ptLst>
  <dgm:cxnLst>
    <dgm:cxn modelId="{93ED23C6-D84E-4DDA-9DCC-F0D40F4B97E8}" type="presOf" srcId="{56521825-CB20-4E41-8554-B4D03EF21B89}" destId="{6451C9BD-37B7-4C6C-8E15-F92D4740DA18}" srcOrd="1" destOrd="0" presId="urn:microsoft.com/office/officeart/2005/8/layout/orgChart1"/>
    <dgm:cxn modelId="{1BA7E25A-FA1F-47C2-91FD-6EB776028E83}" type="presOf" srcId="{189B41FA-4422-4DED-B26F-32CBCE6A7520}" destId="{63C353AC-5031-4858-8BAA-CF60C71EEC62}" srcOrd="1" destOrd="0" presId="urn:microsoft.com/office/officeart/2005/8/layout/orgChart1"/>
    <dgm:cxn modelId="{DFFAA074-390B-4DDC-AF2F-317B00379484}" type="presOf" srcId="{FA874B46-CB53-46D1-94CB-E2C3DF1288B4}" destId="{D4C8E8EF-1CA3-4CA1-8BA9-BB25ED2BC31F}" srcOrd="0" destOrd="0" presId="urn:microsoft.com/office/officeart/2005/8/layout/orgChart1"/>
    <dgm:cxn modelId="{E00DDA42-0B5B-402B-825F-A48F6804D0D9}" srcId="{56521825-CB20-4E41-8554-B4D03EF21B89}" destId="{74A2AF3B-78DE-4A95-9407-441C26792D8F}" srcOrd="1" destOrd="0" parTransId="{B30B83BD-B525-415C-A383-6E3E3873994E}" sibTransId="{4B88D03A-DF9C-430B-BAD5-C59D03CD3EF6}"/>
    <dgm:cxn modelId="{05BD7103-EA6B-4C9B-A3E2-4A11B534CD7D}" type="presOf" srcId="{74A2AF3B-78DE-4A95-9407-441C26792D8F}" destId="{0A03080A-EA4F-4804-823A-BB5E50460777}" srcOrd="1" destOrd="0" presId="urn:microsoft.com/office/officeart/2005/8/layout/orgChart1"/>
    <dgm:cxn modelId="{63F13DB6-EB5F-462B-BA1D-B9B4AD790B4D}" type="presOf" srcId="{4CD732F2-1B9F-4452-B835-2E963923F9C8}" destId="{7FBF082E-1DAB-4DCD-8F8A-1969C51B9212}" srcOrd="0" destOrd="0" presId="urn:microsoft.com/office/officeart/2005/8/layout/orgChart1"/>
    <dgm:cxn modelId="{100576C9-E136-4B1B-A0DA-FD1197FA5AB6}" srcId="{56521825-CB20-4E41-8554-B4D03EF21B89}" destId="{189B41FA-4422-4DED-B26F-32CBCE6A7520}" srcOrd="0" destOrd="0" parTransId="{4CD732F2-1B9F-4452-B835-2E963923F9C8}" sibTransId="{E5B33C15-5FE2-4975-9A9F-D366C5037195}"/>
    <dgm:cxn modelId="{484AB668-3023-4EA4-B805-E2AA40D809E2}" type="presOf" srcId="{56521825-CB20-4E41-8554-B4D03EF21B89}" destId="{46BF3D8B-C45D-4327-A7DA-F08D9F901CF0}" srcOrd="0" destOrd="0" presId="urn:microsoft.com/office/officeart/2005/8/layout/orgChart1"/>
    <dgm:cxn modelId="{7CE8344E-E7BC-431F-B168-7D24C57F8A7F}" type="presOf" srcId="{B30B83BD-B525-415C-A383-6E3E3873994E}" destId="{BCA98932-9119-4EAC-86EC-AACF592C52DD}" srcOrd="0" destOrd="0" presId="urn:microsoft.com/office/officeart/2005/8/layout/orgChart1"/>
    <dgm:cxn modelId="{CC825B6B-9C71-4D5D-951C-1DAC07B32AE6}" type="presOf" srcId="{74A2AF3B-78DE-4A95-9407-441C26792D8F}" destId="{55754991-527B-4E62-B7BA-A8F77C0B1300}" srcOrd="0" destOrd="0" presId="urn:microsoft.com/office/officeart/2005/8/layout/orgChart1"/>
    <dgm:cxn modelId="{E79B5F8D-16AD-4058-9C16-3D6BF33A06A2}" type="presOf" srcId="{189B41FA-4422-4DED-B26F-32CBCE6A7520}" destId="{26D1077B-DD09-4481-9B52-E2D8ECB81C1D}" srcOrd="0" destOrd="0" presId="urn:microsoft.com/office/officeart/2005/8/layout/orgChart1"/>
    <dgm:cxn modelId="{CB616BE7-D8B8-4635-8011-1B4E8F02B2B6}" srcId="{FA874B46-CB53-46D1-94CB-E2C3DF1288B4}" destId="{56521825-CB20-4E41-8554-B4D03EF21B89}" srcOrd="0" destOrd="0" parTransId="{45AB0EB9-1462-4AD6-A1E6-CDABF701BF76}" sibTransId="{5E992749-FF81-4F6A-859E-6419DE022458}"/>
    <dgm:cxn modelId="{8CDF51F6-8D68-4E5F-AEE9-4DDE43789DAE}" type="presParOf" srcId="{D4C8E8EF-1CA3-4CA1-8BA9-BB25ED2BC31F}" destId="{B728706B-6DCD-4E52-BAB2-D560EC9D4C52}" srcOrd="0" destOrd="0" presId="urn:microsoft.com/office/officeart/2005/8/layout/orgChart1"/>
    <dgm:cxn modelId="{EA0F0F47-892B-441E-A66A-960877D2DFAE}" type="presParOf" srcId="{B728706B-6DCD-4E52-BAB2-D560EC9D4C52}" destId="{751F54B4-072C-4116-AB92-DB982AECB4FB}" srcOrd="0" destOrd="0" presId="urn:microsoft.com/office/officeart/2005/8/layout/orgChart1"/>
    <dgm:cxn modelId="{B797ADFF-F670-4EC6-A825-F80116C5E984}" type="presParOf" srcId="{751F54B4-072C-4116-AB92-DB982AECB4FB}" destId="{46BF3D8B-C45D-4327-A7DA-F08D9F901CF0}" srcOrd="0" destOrd="0" presId="urn:microsoft.com/office/officeart/2005/8/layout/orgChart1"/>
    <dgm:cxn modelId="{B8307312-4476-4DC0-AFD6-9B4ABD852D16}" type="presParOf" srcId="{751F54B4-072C-4116-AB92-DB982AECB4FB}" destId="{6451C9BD-37B7-4C6C-8E15-F92D4740DA18}" srcOrd="1" destOrd="0" presId="urn:microsoft.com/office/officeart/2005/8/layout/orgChart1"/>
    <dgm:cxn modelId="{713603C6-8868-4BDA-85CF-2B51920EF6B6}" type="presParOf" srcId="{B728706B-6DCD-4E52-BAB2-D560EC9D4C52}" destId="{5005CDF6-F091-4B14-968D-5519FD424701}" srcOrd="1" destOrd="0" presId="urn:microsoft.com/office/officeart/2005/8/layout/orgChart1"/>
    <dgm:cxn modelId="{2D9312CC-A182-4E8A-A92A-2346ECA8BDD6}" type="presParOf" srcId="{5005CDF6-F091-4B14-968D-5519FD424701}" destId="{7FBF082E-1DAB-4DCD-8F8A-1969C51B9212}" srcOrd="0" destOrd="0" presId="urn:microsoft.com/office/officeart/2005/8/layout/orgChart1"/>
    <dgm:cxn modelId="{F6F2C0E5-1604-4B0C-BC97-8F4086D886F6}" type="presParOf" srcId="{5005CDF6-F091-4B14-968D-5519FD424701}" destId="{66CCED90-43E5-4A82-B426-1E4678B5BE47}" srcOrd="1" destOrd="0" presId="urn:microsoft.com/office/officeart/2005/8/layout/orgChart1"/>
    <dgm:cxn modelId="{B0EA98F2-0D53-42AE-8A64-869FB8D111F9}" type="presParOf" srcId="{66CCED90-43E5-4A82-B426-1E4678B5BE47}" destId="{802A05B8-DF62-4DBB-B8EB-C619EA898388}" srcOrd="0" destOrd="0" presId="urn:microsoft.com/office/officeart/2005/8/layout/orgChart1"/>
    <dgm:cxn modelId="{F2F9B7AA-2CAA-4223-85EA-A8F47F6E006B}" type="presParOf" srcId="{802A05B8-DF62-4DBB-B8EB-C619EA898388}" destId="{26D1077B-DD09-4481-9B52-E2D8ECB81C1D}" srcOrd="0" destOrd="0" presId="urn:microsoft.com/office/officeart/2005/8/layout/orgChart1"/>
    <dgm:cxn modelId="{7C119ABD-57DE-466F-9FF2-C120B661DAF8}" type="presParOf" srcId="{802A05B8-DF62-4DBB-B8EB-C619EA898388}" destId="{63C353AC-5031-4858-8BAA-CF60C71EEC62}" srcOrd="1" destOrd="0" presId="urn:microsoft.com/office/officeart/2005/8/layout/orgChart1"/>
    <dgm:cxn modelId="{BC73BC54-0728-42FB-AB20-F93F79F51957}" type="presParOf" srcId="{66CCED90-43E5-4A82-B426-1E4678B5BE47}" destId="{04CB3DB0-67FE-4FF4-87D1-CA68E30A1A52}" srcOrd="1" destOrd="0" presId="urn:microsoft.com/office/officeart/2005/8/layout/orgChart1"/>
    <dgm:cxn modelId="{EE0EE824-4F1A-4859-96F5-611419A9EDB7}" type="presParOf" srcId="{66CCED90-43E5-4A82-B426-1E4678B5BE47}" destId="{8ED31AE3-950C-4DB1-B8C7-CED6BA0E7728}" srcOrd="2" destOrd="0" presId="urn:microsoft.com/office/officeart/2005/8/layout/orgChart1"/>
    <dgm:cxn modelId="{0D04EA27-BC6A-48F8-886D-08F50C189B27}" type="presParOf" srcId="{5005CDF6-F091-4B14-968D-5519FD424701}" destId="{BCA98932-9119-4EAC-86EC-AACF592C52DD}" srcOrd="2" destOrd="0" presId="urn:microsoft.com/office/officeart/2005/8/layout/orgChart1"/>
    <dgm:cxn modelId="{3FB4CAE5-35BD-4E2A-AA91-61B31ECF330E}" type="presParOf" srcId="{5005CDF6-F091-4B14-968D-5519FD424701}" destId="{179F8FE7-1BE2-46D7-8024-149D58387763}" srcOrd="3" destOrd="0" presId="urn:microsoft.com/office/officeart/2005/8/layout/orgChart1"/>
    <dgm:cxn modelId="{F2705D20-A7CF-4102-8AB1-06DDF00B6C97}" type="presParOf" srcId="{179F8FE7-1BE2-46D7-8024-149D58387763}" destId="{9F60126F-C8CC-477B-B60E-BC81A4F60743}" srcOrd="0" destOrd="0" presId="urn:microsoft.com/office/officeart/2005/8/layout/orgChart1"/>
    <dgm:cxn modelId="{C38E914D-DC46-4A8E-A4CA-49BCCA5E5444}" type="presParOf" srcId="{9F60126F-C8CC-477B-B60E-BC81A4F60743}" destId="{55754991-527B-4E62-B7BA-A8F77C0B1300}" srcOrd="0" destOrd="0" presId="urn:microsoft.com/office/officeart/2005/8/layout/orgChart1"/>
    <dgm:cxn modelId="{42A1A117-9A65-4F31-9056-50ABD85D21A9}" type="presParOf" srcId="{9F60126F-C8CC-477B-B60E-BC81A4F60743}" destId="{0A03080A-EA4F-4804-823A-BB5E50460777}" srcOrd="1" destOrd="0" presId="urn:microsoft.com/office/officeart/2005/8/layout/orgChart1"/>
    <dgm:cxn modelId="{CA4E56B2-8A87-485E-B460-E98387BC60FB}" type="presParOf" srcId="{179F8FE7-1BE2-46D7-8024-149D58387763}" destId="{72FA6019-BF5C-4429-8BD2-A1FAC5061B10}" srcOrd="1" destOrd="0" presId="urn:microsoft.com/office/officeart/2005/8/layout/orgChart1"/>
    <dgm:cxn modelId="{F73B9651-533B-4F1F-80D7-B4B70C0944AD}" type="presParOf" srcId="{179F8FE7-1BE2-46D7-8024-149D58387763}" destId="{2DD60894-44A8-476D-AE3E-E4A2E24FB676}" srcOrd="2" destOrd="0" presId="urn:microsoft.com/office/officeart/2005/8/layout/orgChart1"/>
    <dgm:cxn modelId="{CEA2263C-4358-4EF6-AD42-4E327D72EF96}" type="presParOf" srcId="{B728706B-6DCD-4E52-BAB2-D560EC9D4C52}" destId="{05A5D191-5110-4F9C-B44F-3DA4596BD55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98932-9119-4EAC-86EC-AACF592C52DD}">
      <dsp:nvSpPr>
        <dsp:cNvPr id="0" name=""/>
        <dsp:cNvSpPr/>
      </dsp:nvSpPr>
      <dsp:spPr>
        <a:xfrm>
          <a:off x="3352800" y="1713561"/>
          <a:ext cx="1834810" cy="636876"/>
        </a:xfrm>
        <a:custGeom>
          <a:avLst/>
          <a:gdLst/>
          <a:ahLst/>
          <a:cxnLst/>
          <a:rect l="0" t="0" r="0" b="0"/>
          <a:pathLst>
            <a:path>
              <a:moveTo>
                <a:pt x="0" y="0"/>
              </a:moveTo>
              <a:lnTo>
                <a:pt x="0" y="318438"/>
              </a:lnTo>
              <a:lnTo>
                <a:pt x="1834810" y="318438"/>
              </a:lnTo>
              <a:lnTo>
                <a:pt x="1834810" y="6368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F082E-1DAB-4DCD-8F8A-1969C51B9212}">
      <dsp:nvSpPr>
        <dsp:cNvPr id="0" name=""/>
        <dsp:cNvSpPr/>
      </dsp:nvSpPr>
      <dsp:spPr>
        <a:xfrm>
          <a:off x="1517989" y="1713561"/>
          <a:ext cx="1834810" cy="636876"/>
        </a:xfrm>
        <a:custGeom>
          <a:avLst/>
          <a:gdLst/>
          <a:ahLst/>
          <a:cxnLst/>
          <a:rect l="0" t="0" r="0" b="0"/>
          <a:pathLst>
            <a:path>
              <a:moveTo>
                <a:pt x="1834810" y="0"/>
              </a:moveTo>
              <a:lnTo>
                <a:pt x="1834810" y="318438"/>
              </a:lnTo>
              <a:lnTo>
                <a:pt x="0" y="318438"/>
              </a:lnTo>
              <a:lnTo>
                <a:pt x="0" y="6368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BF3D8B-C45D-4327-A7DA-F08D9F901CF0}">
      <dsp:nvSpPr>
        <dsp:cNvPr id="0" name=""/>
        <dsp:cNvSpPr/>
      </dsp:nvSpPr>
      <dsp:spPr>
        <a:xfrm>
          <a:off x="1836427" y="666415"/>
          <a:ext cx="3032745" cy="104714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Polymorphism</a:t>
          </a:r>
          <a:endParaRPr lang="en-US" sz="1400" kern="1200" dirty="0"/>
        </a:p>
      </dsp:txBody>
      <dsp:txXfrm>
        <a:off x="1836427" y="666415"/>
        <a:ext cx="3032745" cy="1047146"/>
      </dsp:txXfrm>
    </dsp:sp>
    <dsp:sp modelId="{26D1077B-DD09-4481-9B52-E2D8ECB81C1D}">
      <dsp:nvSpPr>
        <dsp:cNvPr id="0" name=""/>
        <dsp:cNvSpPr/>
      </dsp:nvSpPr>
      <dsp:spPr>
        <a:xfrm>
          <a:off x="1616" y="2350438"/>
          <a:ext cx="3032745" cy="104714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t>Compile time polymorphism </a:t>
          </a:r>
        </a:p>
        <a:p>
          <a:pPr lvl="0" algn="ctr" defTabSz="622300">
            <a:lnSpc>
              <a:spcPct val="90000"/>
            </a:lnSpc>
            <a:spcBef>
              <a:spcPct val="0"/>
            </a:spcBef>
            <a:spcAft>
              <a:spcPct val="35000"/>
            </a:spcAft>
          </a:pPr>
          <a:r>
            <a:rPr lang="en-US" sz="1400" b="0" i="0" kern="1200" dirty="0" smtClean="0"/>
            <a:t>(static binding or method overloading)</a:t>
          </a:r>
          <a:endParaRPr lang="en-US" sz="1400" kern="1200" dirty="0"/>
        </a:p>
      </dsp:txBody>
      <dsp:txXfrm>
        <a:off x="1616" y="2350438"/>
        <a:ext cx="3032745" cy="1047146"/>
      </dsp:txXfrm>
    </dsp:sp>
    <dsp:sp modelId="{55754991-527B-4E62-B7BA-A8F77C0B1300}">
      <dsp:nvSpPr>
        <dsp:cNvPr id="0" name=""/>
        <dsp:cNvSpPr/>
      </dsp:nvSpPr>
      <dsp:spPr>
        <a:xfrm>
          <a:off x="3671238" y="2350438"/>
          <a:ext cx="3032745" cy="104714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t>Runtime polymorphism</a:t>
          </a:r>
        </a:p>
        <a:p>
          <a:pPr lvl="0" algn="ctr" defTabSz="622300">
            <a:lnSpc>
              <a:spcPct val="90000"/>
            </a:lnSpc>
            <a:spcBef>
              <a:spcPct val="0"/>
            </a:spcBef>
            <a:spcAft>
              <a:spcPct val="35000"/>
            </a:spcAft>
          </a:pPr>
          <a:r>
            <a:rPr lang="en-US" sz="1400" b="0" i="0" kern="1200" dirty="0" smtClean="0"/>
            <a:t> (dynamic binding or method overriding)</a:t>
          </a:r>
          <a:endParaRPr lang="en-US" sz="1400" kern="1200" dirty="0"/>
        </a:p>
      </dsp:txBody>
      <dsp:txXfrm>
        <a:off x="3671238" y="2350438"/>
        <a:ext cx="3032745" cy="10471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12/22/2015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8" name="TextBox 7"/>
          <p:cNvSpPr txBox="1"/>
          <p:nvPr/>
        </p:nvSpPr>
        <p:spPr>
          <a:xfrm>
            <a:off x="120651" y="428240"/>
            <a:ext cx="892175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71450" indent="-171450" fontAlgn="base">
              <a:buFont typeface="Wingdings" pitchFamily="2" charset="2"/>
              <a:buChar char="ü"/>
            </a:pPr>
            <a:r>
              <a:rPr lang="en-US" sz="1200" dirty="0" smtClean="0"/>
              <a:t>In Object-oriented </a:t>
            </a:r>
            <a:r>
              <a:rPr lang="en-US" sz="1200" dirty="0"/>
              <a:t>programming, </a:t>
            </a:r>
            <a:r>
              <a:rPr lang="en-US" sz="1200" dirty="0" smtClean="0"/>
              <a:t>polymorphism is </a:t>
            </a:r>
            <a:r>
              <a:rPr lang="en-US" sz="1200" dirty="0"/>
              <a:t>the ability to create a variable, a function, or an object that has more than one form</a:t>
            </a:r>
            <a:r>
              <a:rPr lang="en-US" sz="1200" dirty="0" smtClean="0"/>
              <a:t>.</a:t>
            </a:r>
          </a:p>
          <a:p>
            <a:pPr marL="171450" indent="-171450" fontAlgn="base">
              <a:buFont typeface="Wingdings" pitchFamily="2" charset="2"/>
              <a:buChar char="ü"/>
            </a:pPr>
            <a:endParaRPr lang="en-US" sz="1200" dirty="0"/>
          </a:p>
          <a:p>
            <a:pPr marL="171450" indent="-171450" fontAlgn="base">
              <a:buFont typeface="Wingdings" pitchFamily="2" charset="2"/>
              <a:buChar char="ü"/>
            </a:pPr>
            <a:r>
              <a:rPr lang="en-US" sz="1200" dirty="0"/>
              <a:t>polymorphism is the ability by which, we </a:t>
            </a:r>
            <a:r>
              <a:rPr lang="en-US" sz="1200" b="1" dirty="0"/>
              <a:t>can create functions or reference variables which behaves differently in different programmatic context</a:t>
            </a:r>
            <a:r>
              <a:rPr lang="en-US" sz="1200" dirty="0"/>
              <a:t>.</a:t>
            </a:r>
            <a:endParaRPr lang="en-US" sz="12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14600"/>
            <a:ext cx="3143250" cy="1123950"/>
          </a:xfrm>
          <a:prstGeom prst="rect">
            <a:avLst/>
          </a:prstGeom>
          <a:ln/>
        </p:spPr>
        <p:style>
          <a:lnRef idx="1">
            <a:schemeClr val="accent3"/>
          </a:lnRef>
          <a:fillRef idx="2">
            <a:schemeClr val="accent3"/>
          </a:fillRef>
          <a:effectRef idx="1">
            <a:schemeClr val="accent3"/>
          </a:effectRef>
          <a:fontRef idx="minor">
            <a:schemeClr val="dk1"/>
          </a:fontRef>
        </p:style>
      </p:pic>
      <p:sp>
        <p:nvSpPr>
          <p:cNvPr id="9" name="Rounded Rectangular Callout 8"/>
          <p:cNvSpPr/>
          <p:nvPr/>
        </p:nvSpPr>
        <p:spPr>
          <a:xfrm>
            <a:off x="58955" y="1676400"/>
            <a:ext cx="2531845" cy="1400175"/>
          </a:xfrm>
          <a:prstGeom prst="wedgeRoundRectCallout">
            <a:avLst>
              <a:gd name="adj1" fmla="val 77837"/>
              <a:gd name="adj2" fmla="val 4844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171450" indent="-171450">
              <a:buFont typeface="Wingdings" pitchFamily="2" charset="2"/>
              <a:buChar char="ü"/>
            </a:pPr>
            <a:r>
              <a:rPr lang="en-US" sz="1200" dirty="0"/>
              <a:t>An example of polymorphism is referring the instance of subclass, with reference variable of </a:t>
            </a:r>
            <a:r>
              <a:rPr lang="en-US" sz="1200" dirty="0" smtClean="0"/>
              <a:t>super-class.</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smtClean="0"/>
              <a:t>String,Integer,Float</a:t>
            </a:r>
            <a:r>
              <a:rPr lang="en-US" sz="1200" dirty="0" smtClean="0"/>
              <a:t> are subclasses </a:t>
            </a:r>
            <a:r>
              <a:rPr lang="en-US" sz="1200" dirty="0"/>
              <a:t>of Object class</a:t>
            </a:r>
            <a:endParaRPr lang="en-US" sz="1200" dirty="0"/>
          </a:p>
        </p:txBody>
      </p: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graphicFrame>
        <p:nvGraphicFramePr>
          <p:cNvPr id="10" name="Diagram 9"/>
          <p:cNvGraphicFramePr/>
          <p:nvPr>
            <p:extLst>
              <p:ext uri="{D42A27DB-BD31-4B8C-83A1-F6EECF244321}">
                <p14:modId xmlns:p14="http://schemas.microsoft.com/office/powerpoint/2010/main" val="1813748873"/>
              </p:ext>
            </p:extLst>
          </p:nvPr>
        </p:nvGraphicFramePr>
        <p:xfrm>
          <a:off x="1219200" y="457200"/>
          <a:ext cx="6705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7418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2" name="Flowchart: Terminator 1"/>
          <p:cNvSpPr/>
          <p:nvPr/>
        </p:nvSpPr>
        <p:spPr>
          <a:xfrm>
            <a:off x="1333500" y="525398"/>
            <a:ext cx="6172200" cy="465201"/>
          </a:xfrm>
          <a:prstGeom prst="flowChartTerminator">
            <a:avLst/>
          </a:prstGeom>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200" b="1" dirty="0" smtClean="0"/>
          </a:p>
          <a:p>
            <a:pPr algn="ctr"/>
            <a:r>
              <a:rPr lang="en-US" sz="1200" b="1" dirty="0" smtClean="0"/>
              <a:t>Compile </a:t>
            </a:r>
            <a:r>
              <a:rPr lang="en-US" sz="1200" b="1" dirty="0"/>
              <a:t>time polymorphism (static binding or method overloading)</a:t>
            </a:r>
            <a:endParaRPr lang="en-US" sz="1200" dirty="0"/>
          </a:p>
          <a:p>
            <a:pPr algn="ctr"/>
            <a:endParaRPr lang="en-US" sz="1200" dirty="0"/>
          </a:p>
        </p:txBody>
      </p:sp>
      <p:sp>
        <p:nvSpPr>
          <p:cNvPr id="5" name="Rectangle 4"/>
          <p:cNvSpPr/>
          <p:nvPr/>
        </p:nvSpPr>
        <p:spPr>
          <a:xfrm>
            <a:off x="460375" y="2133600"/>
            <a:ext cx="8302625" cy="138499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fontAlgn="base">
              <a:buFont typeface="Wingdings" pitchFamily="2" charset="2"/>
              <a:buChar char="ü"/>
            </a:pPr>
            <a:r>
              <a:rPr lang="en-US" sz="1200" dirty="0"/>
              <a:t>As the meaning is implicit, this is used to write the program in such a way, that flow of control is decided in compile time itself. It is achieved using method overloading</a:t>
            </a:r>
            <a:r>
              <a:rPr lang="en-US" sz="1200" dirty="0" smtClean="0"/>
              <a:t>.</a:t>
            </a:r>
          </a:p>
          <a:p>
            <a:pPr marL="171450" indent="-171450" fontAlgn="base">
              <a:buFont typeface="Wingdings" pitchFamily="2" charset="2"/>
              <a:buChar char="ü"/>
            </a:pPr>
            <a:endParaRPr lang="en-US" sz="1200" dirty="0"/>
          </a:p>
          <a:p>
            <a:pPr marL="171450" indent="-171450" fontAlgn="base">
              <a:buFont typeface="Wingdings" pitchFamily="2" charset="2"/>
              <a:buChar char="ü"/>
            </a:pPr>
            <a:r>
              <a:rPr lang="en-US" sz="1200" dirty="0"/>
              <a:t>In method overloading, an object can have two or more methods with same name, BUT, with their method parameters different. These parameters may be different on two bases</a:t>
            </a:r>
            <a:r>
              <a:rPr lang="en-US" sz="1200" dirty="0" smtClean="0"/>
              <a:t>:</a:t>
            </a:r>
          </a:p>
          <a:p>
            <a:pPr fontAlgn="base"/>
            <a:r>
              <a:rPr lang="en-US" sz="1200" dirty="0" smtClean="0"/>
              <a:t>         </a:t>
            </a:r>
            <a:r>
              <a:rPr lang="en-US" sz="1200" b="1" dirty="0"/>
              <a:t>1) Parameter type</a:t>
            </a:r>
            <a:r>
              <a:rPr lang="en-US" sz="1200" dirty="0"/>
              <a:t>: </a:t>
            </a:r>
            <a:endParaRPr lang="en-US" sz="1200" dirty="0" smtClean="0"/>
          </a:p>
          <a:p>
            <a:pPr fontAlgn="base"/>
            <a:r>
              <a:rPr lang="en-US" sz="1200" dirty="0"/>
              <a:t> </a:t>
            </a:r>
            <a:r>
              <a:rPr lang="en-US" sz="1200" dirty="0" smtClean="0"/>
              <a:t>       </a:t>
            </a:r>
            <a:r>
              <a:rPr lang="en-US" sz="1200" b="1" dirty="0" smtClean="0"/>
              <a:t> </a:t>
            </a:r>
            <a:r>
              <a:rPr lang="en-US" sz="1200" b="1" dirty="0"/>
              <a:t>2) Parameter count</a:t>
            </a:r>
            <a:endParaRPr lang="en-US" sz="1200" dirty="0"/>
          </a:p>
        </p:txBody>
      </p:sp>
    </p:spTree>
    <p:extLst>
      <p:ext uri="{BB962C8B-B14F-4D97-AF65-F5344CB8AC3E}">
        <p14:creationId xmlns:p14="http://schemas.microsoft.com/office/powerpoint/2010/main" val="1244582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2" name="Rectangle 1"/>
          <p:cNvSpPr/>
          <p:nvPr/>
        </p:nvSpPr>
        <p:spPr>
          <a:xfrm>
            <a:off x="307975" y="685800"/>
            <a:ext cx="8607425" cy="646331"/>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b="1" dirty="0" smtClean="0"/>
              <a:t>Parameter </a:t>
            </a:r>
            <a:r>
              <a:rPr lang="en-US" sz="1200" b="1" dirty="0"/>
              <a:t>type</a:t>
            </a:r>
            <a:r>
              <a:rPr lang="en-US" sz="1200" dirty="0"/>
              <a:t>: Type of method parameters can be different. e.g. java.util.Math.max() function comes with following versions</a:t>
            </a:r>
            <a:r>
              <a:rPr lang="en-US" sz="1200" dirty="0" smtClean="0"/>
              <a:t>:</a:t>
            </a:r>
          </a:p>
          <a:p>
            <a:pPr marL="228600" indent="-228600">
              <a:buAutoNum type="arabicParenR"/>
            </a:pPr>
            <a:endParaRPr lang="en-US" sz="1200" dirty="0"/>
          </a:p>
          <a:p>
            <a:r>
              <a:rPr lang="en-US" sz="1200" dirty="0"/>
              <a:t>The actual method to be called is decided on compile time based on parameters passed to function in program.</a:t>
            </a:r>
            <a:endParaRPr 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905000"/>
            <a:ext cx="6372225" cy="2095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52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2" name="Rectangle 1"/>
          <p:cNvSpPr/>
          <p:nvPr/>
        </p:nvSpPr>
        <p:spPr>
          <a:xfrm>
            <a:off x="307975" y="457200"/>
            <a:ext cx="8607425" cy="830997"/>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b="1" dirty="0"/>
              <a:t>Parameter count</a:t>
            </a:r>
            <a:r>
              <a:rPr lang="en-US" sz="1200" dirty="0"/>
              <a:t>: Functions accepting different number of parameters</a:t>
            </a:r>
            <a:r>
              <a:rPr lang="en-US" sz="1200" dirty="0" smtClean="0"/>
              <a:t>.</a:t>
            </a:r>
            <a:r>
              <a:rPr lang="en-US" sz="1200" dirty="0"/>
              <a:t> e.g. in employee management application, a factory can have these methods: </a:t>
            </a:r>
            <a:endParaRPr lang="en-US" sz="1200" dirty="0" smtClean="0"/>
          </a:p>
          <a:p>
            <a:endParaRPr lang="en-US" sz="1200" dirty="0"/>
          </a:p>
          <a:p>
            <a:r>
              <a:rPr lang="en-US" sz="1200" dirty="0"/>
              <a:t>Both methods have same name “create” but actual method invoked will be based on parameters passed in program.</a:t>
            </a:r>
            <a:endParaRPr lang="en-US" sz="1200" dirty="0"/>
          </a:p>
        </p:txBody>
      </p:sp>
      <p:sp>
        <p:nvSpPr>
          <p:cNvPr id="5" name="Rectangle 4"/>
          <p:cNvSpPr/>
          <p:nvPr/>
        </p:nvSpPr>
        <p:spPr>
          <a:xfrm>
            <a:off x="1676400" y="2294991"/>
            <a:ext cx="5334000" cy="1569660"/>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p</a:t>
            </a:r>
            <a:r>
              <a:rPr lang="en-US" sz="1200" dirty="0" smtClean="0"/>
              <a:t>ublic void </a:t>
            </a:r>
            <a:r>
              <a:rPr lang="en-US" sz="1200" dirty="0" smtClean="0">
                <a:solidFill>
                  <a:srgbClr val="FF0000"/>
                </a:solidFill>
              </a:rPr>
              <a:t>create</a:t>
            </a:r>
            <a:r>
              <a:rPr lang="en-US" sz="1200" dirty="0" smtClean="0"/>
              <a:t>(String </a:t>
            </a:r>
            <a:r>
              <a:rPr lang="en-US" sz="1200" dirty="0"/>
              <a:t>firstName</a:t>
            </a:r>
            <a:r>
              <a:rPr lang="en-US" sz="1200" dirty="0"/>
              <a:t>, String lastName</a:t>
            </a:r>
            <a:r>
              <a:rPr lang="en-US" sz="1200" dirty="0" smtClean="0"/>
              <a:t>)</a:t>
            </a:r>
          </a:p>
          <a:p>
            <a:r>
              <a:rPr lang="en-US" sz="1200" dirty="0" smtClean="0"/>
              <a:t>{</a:t>
            </a:r>
          </a:p>
          <a:p>
            <a:r>
              <a:rPr lang="en-US" sz="1200" dirty="0"/>
              <a:t> </a:t>
            </a:r>
            <a:r>
              <a:rPr lang="en-US" sz="1200" dirty="0" smtClean="0"/>
              <a:t>  ...</a:t>
            </a:r>
          </a:p>
          <a:p>
            <a:r>
              <a:rPr lang="en-US" sz="1200" dirty="0" smtClean="0"/>
              <a:t>}</a:t>
            </a:r>
            <a:endParaRPr lang="en-US" sz="1200" dirty="0"/>
          </a:p>
          <a:p>
            <a:r>
              <a:rPr lang="en-US" sz="1200" dirty="0" smtClean="0"/>
              <a:t>public void </a:t>
            </a:r>
            <a:r>
              <a:rPr lang="en-US" sz="1200" dirty="0" smtClean="0">
                <a:solidFill>
                  <a:srgbClr val="FF0000"/>
                </a:solidFill>
              </a:rPr>
              <a:t>create</a:t>
            </a:r>
            <a:r>
              <a:rPr lang="en-US" sz="1200" dirty="0" smtClean="0"/>
              <a:t>(Integer </a:t>
            </a:r>
            <a:r>
              <a:rPr lang="en-US" sz="1200" dirty="0"/>
              <a:t>id, String </a:t>
            </a:r>
            <a:r>
              <a:rPr lang="en-US" sz="1200" dirty="0"/>
              <a:t>firstName</a:t>
            </a:r>
            <a:r>
              <a:rPr lang="en-US" sz="1200" dirty="0"/>
              <a:t>, String lastName</a:t>
            </a:r>
            <a:r>
              <a:rPr lang="en-US" sz="1200" dirty="0" smtClean="0"/>
              <a:t>)</a:t>
            </a:r>
          </a:p>
          <a:p>
            <a:r>
              <a:rPr lang="en-US" sz="1200" dirty="0" smtClean="0"/>
              <a:t>{</a:t>
            </a:r>
          </a:p>
          <a:p>
            <a:r>
              <a:rPr lang="en-US" sz="1200" dirty="0"/>
              <a:t> </a:t>
            </a:r>
            <a:r>
              <a:rPr lang="en-US" sz="1200" dirty="0" smtClean="0"/>
              <a:t>  ...</a:t>
            </a:r>
          </a:p>
          <a:p>
            <a:r>
              <a:rPr lang="en-US" sz="1200" dirty="0" smtClean="0"/>
              <a:t>}</a:t>
            </a:r>
            <a:endParaRPr lang="en-US" sz="1200" dirty="0"/>
          </a:p>
        </p:txBody>
      </p:sp>
      <p:sp>
        <p:nvSpPr>
          <p:cNvPr id="6" name="Flowchart: Terminator 5"/>
          <p:cNvSpPr/>
          <p:nvPr/>
        </p:nvSpPr>
        <p:spPr>
          <a:xfrm>
            <a:off x="1676400" y="1904644"/>
            <a:ext cx="1295400" cy="301752"/>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a:t>EmployeeFactory</a:t>
            </a:r>
          </a:p>
        </p:txBody>
      </p:sp>
    </p:spTree>
    <p:extLst>
      <p:ext uri="{BB962C8B-B14F-4D97-AF65-F5344CB8AC3E}">
        <p14:creationId xmlns:p14="http://schemas.microsoft.com/office/powerpoint/2010/main" val="14943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11" name="Rectangle 10"/>
          <p:cNvSpPr/>
          <p:nvPr/>
        </p:nvSpPr>
        <p:spPr>
          <a:xfrm>
            <a:off x="363755" y="457199"/>
            <a:ext cx="8607425" cy="1015663"/>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b="1" dirty="0"/>
              <a:t>Runtime polymorphism is essentially referred as method overriding.</a:t>
            </a:r>
            <a:r>
              <a:rPr lang="en-US" sz="1200" dirty="0"/>
              <a:t> Method overriding is a feature which you get when you implement inheritance in your program</a:t>
            </a:r>
            <a:r>
              <a:rPr lang="en-US" sz="1200" dirty="0" smtClean="0"/>
              <a:t>.</a:t>
            </a:r>
          </a:p>
          <a:p>
            <a:endParaRPr lang="en-US" sz="1200" dirty="0"/>
          </a:p>
          <a:p>
            <a:r>
              <a:rPr lang="en-US" sz="1200" dirty="0"/>
              <a:t>A simple example can be from real world e.g. Animal. An application can have Animal class, and its specialized sub classes like Cat and Dog. These subclasses will override the default behavior provided by Animal class + some of its own specific behavior.</a:t>
            </a:r>
            <a:endParaRPr lang="en-US" sz="12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4" y="1832038"/>
            <a:ext cx="2847975" cy="1009650"/>
          </a:xfrm>
          <a:prstGeom prst="rect">
            <a:avLst/>
          </a:prstGeom>
          <a:ln/>
        </p:spPr>
        <p:style>
          <a:lnRef idx="1">
            <a:schemeClr val="accent4"/>
          </a:lnRef>
          <a:fillRef idx="3">
            <a:schemeClr val="accent4"/>
          </a:fillRef>
          <a:effectRef idx="2">
            <a:schemeClr val="accent4"/>
          </a:effectRef>
          <a:fontRef idx="minor">
            <a:schemeClr val="lt1"/>
          </a:fontRef>
        </p:style>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6" y="3798950"/>
            <a:ext cx="2590800" cy="1114425"/>
          </a:xfrm>
          <a:prstGeom prst="rect">
            <a:avLst/>
          </a:prstGeom>
          <a:ln/>
        </p:spPr>
        <p:style>
          <a:lnRef idx="1">
            <a:schemeClr val="accent4"/>
          </a:lnRef>
          <a:fillRef idx="3">
            <a:schemeClr val="accent4"/>
          </a:fillRef>
          <a:effectRef idx="2">
            <a:schemeClr val="accent4"/>
          </a:effectRef>
          <a:fontRef idx="minor">
            <a:schemeClr val="lt1"/>
          </a:fontRef>
        </p:style>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251" y="3798950"/>
            <a:ext cx="2514600" cy="1047750"/>
          </a:xfrm>
          <a:prstGeom prst="rect">
            <a:avLst/>
          </a:prstGeom>
          <a:ln/>
        </p:spPr>
        <p:style>
          <a:lnRef idx="1">
            <a:schemeClr val="accent4"/>
          </a:lnRef>
          <a:fillRef idx="3">
            <a:schemeClr val="accent4"/>
          </a:fillRef>
          <a:effectRef idx="2">
            <a:schemeClr val="accent4"/>
          </a:effectRef>
          <a:fontRef idx="minor">
            <a:schemeClr val="lt1"/>
          </a:fontRef>
        </p:style>
      </p:pic>
      <p:cxnSp>
        <p:nvCxnSpPr>
          <p:cNvPr id="8" name="Straight Arrow Connector 7"/>
          <p:cNvCxnSpPr>
            <a:stCxn id="6147" idx="0"/>
            <a:endCxn id="6146" idx="2"/>
          </p:cNvCxnSpPr>
          <p:nvPr/>
        </p:nvCxnSpPr>
        <p:spPr>
          <a:xfrm flipV="1">
            <a:off x="2841626" y="2841688"/>
            <a:ext cx="2625726" cy="95726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6148" idx="0"/>
            <a:endCxn id="6146" idx="2"/>
          </p:cNvCxnSpPr>
          <p:nvPr/>
        </p:nvCxnSpPr>
        <p:spPr>
          <a:xfrm flipH="1" flipV="1">
            <a:off x="5467352" y="2841688"/>
            <a:ext cx="2362199" cy="95726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TextBox 15"/>
          <p:cNvSpPr txBox="1"/>
          <p:nvPr/>
        </p:nvSpPr>
        <p:spPr>
          <a:xfrm>
            <a:off x="3295651" y="3074098"/>
            <a:ext cx="596638" cy="24622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000" dirty="0" smtClean="0"/>
              <a:t>extends</a:t>
            </a:r>
            <a:endParaRPr lang="en-US" sz="1000" dirty="0"/>
          </a:p>
        </p:txBody>
      </p:sp>
      <p:sp>
        <p:nvSpPr>
          <p:cNvPr id="20" name="TextBox 19"/>
          <p:cNvSpPr txBox="1"/>
          <p:nvPr/>
        </p:nvSpPr>
        <p:spPr>
          <a:xfrm>
            <a:off x="7029451" y="3130292"/>
            <a:ext cx="596638" cy="24622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000" dirty="0" smtClean="0"/>
              <a:t>extends</a:t>
            </a:r>
            <a:endParaRPr lang="en-US" sz="1000" dirty="0"/>
          </a:p>
        </p:txBody>
      </p:sp>
      <p:pic>
        <p:nvPicPr>
          <p:cNvPr id="6150" name="Picture 6" descr="https://i.ytimg.com/vi/ePyKVhFyPC4/maxresdefaul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46226" y="3369127"/>
            <a:ext cx="631374" cy="35514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cliparts.co/cliparts/Bia/KzE/BiaKzEkj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51813" y="3296610"/>
            <a:ext cx="935038" cy="42766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92" y="2336863"/>
            <a:ext cx="2505075" cy="790575"/>
          </a:xfrm>
          <a:prstGeom prst="rect">
            <a:avLst/>
          </a:prstGeom>
          <a:ln/>
        </p:spPr>
        <p:style>
          <a:lnRef idx="1">
            <a:schemeClr val="accent2"/>
          </a:lnRef>
          <a:fillRef idx="2">
            <a:schemeClr val="accent2"/>
          </a:fillRef>
          <a:effectRef idx="1">
            <a:schemeClr val="accent2"/>
          </a:effectRef>
          <a:fontRef idx="minor">
            <a:schemeClr val="dk1"/>
          </a:fontRef>
        </p:style>
      </p:pic>
      <p:sp>
        <p:nvSpPr>
          <p:cNvPr id="18" name="Rounded Rectangular Callout 17"/>
          <p:cNvSpPr/>
          <p:nvPr/>
        </p:nvSpPr>
        <p:spPr>
          <a:xfrm>
            <a:off x="71999" y="1600200"/>
            <a:ext cx="2043111" cy="612648"/>
          </a:xfrm>
          <a:prstGeom prst="wedgeRoundRectCallout">
            <a:avLst>
              <a:gd name="adj1" fmla="val -3584"/>
              <a:gd name="adj2" fmla="val 70274"/>
              <a:gd name="adj3" fmla="val 16667"/>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800" dirty="0"/>
              <a:t>Now which makeNoise() method will be called, depends on type of actual instance created on </a:t>
            </a:r>
            <a:r>
              <a:rPr lang="en-US" sz="800" dirty="0" smtClean="0"/>
              <a:t>runtime.</a:t>
            </a:r>
            <a:endParaRPr lang="en-US" sz="800" dirty="0"/>
          </a:p>
        </p:txBody>
      </p:sp>
    </p:spTree>
    <p:extLst>
      <p:ext uri="{BB962C8B-B14F-4D97-AF65-F5344CB8AC3E}">
        <p14:creationId xmlns:p14="http://schemas.microsoft.com/office/powerpoint/2010/main" val="51004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72677</TotalTime>
  <Words>298</Words>
  <Application>Microsoft Office PowerPoint</Application>
  <PresentationFormat>Custom</PresentationFormat>
  <Paragraphs>51</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6198</cp:revision>
  <dcterms:created xsi:type="dcterms:W3CDTF">2006-08-16T00:00:00Z</dcterms:created>
  <dcterms:modified xsi:type="dcterms:W3CDTF">2015-12-22T08:04:24Z</dcterms:modified>
</cp:coreProperties>
</file>