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0"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12/21/2015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8" name="TextBox 7"/>
          <p:cNvSpPr txBox="1"/>
          <p:nvPr/>
        </p:nvSpPr>
        <p:spPr>
          <a:xfrm>
            <a:off x="120651" y="428240"/>
            <a:ext cx="8921750"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171450" indent="-171450" fontAlgn="base">
              <a:buFont typeface="Wingdings" pitchFamily="2" charset="2"/>
              <a:buChar char="ü"/>
            </a:pPr>
            <a:r>
              <a:rPr lang="en-US" sz="800" dirty="0"/>
              <a:t>Polymorphism is the ability of an object to take on many forms. The most common use of polymorphism in OOP occurs when a parent class reference is used to refer to a child class object</a:t>
            </a:r>
            <a:r>
              <a:rPr lang="en-US" sz="800" dirty="0" smtClean="0"/>
              <a:t>.</a:t>
            </a:r>
          </a:p>
          <a:p>
            <a:pPr marL="171450" indent="-171450" fontAlgn="base">
              <a:buFont typeface="Wingdings" pitchFamily="2" charset="2"/>
              <a:buChar char="ü"/>
            </a:pPr>
            <a:endParaRPr lang="en-US" sz="800" dirty="0"/>
          </a:p>
          <a:p>
            <a:pPr marL="171450" indent="-171450" fontAlgn="base">
              <a:buFont typeface="Wingdings" pitchFamily="2" charset="2"/>
              <a:buChar char="ü"/>
            </a:pPr>
            <a:r>
              <a:rPr lang="en-US" sz="800" dirty="0"/>
              <a:t>A reference variable can refer to any object of its declared type or any subtype of its declared type. A reference variable can be declared as a class or interface type</a:t>
            </a:r>
            <a:r>
              <a:rPr lang="en-US" sz="800" dirty="0" smtClean="0"/>
              <a:t>.</a:t>
            </a:r>
          </a:p>
          <a:p>
            <a:pPr marL="171450" indent="-171450" fontAlgn="base">
              <a:buFont typeface="Wingdings" pitchFamily="2" charset="2"/>
              <a:buChar char="ü"/>
            </a:pPr>
            <a:endParaRPr lang="en-US" sz="800" dirty="0"/>
          </a:p>
          <a:p>
            <a:pPr marL="171450" indent="-171450" fontAlgn="base">
              <a:buFont typeface="Wingdings" pitchFamily="2" charset="2"/>
              <a:buChar char="ü"/>
            </a:pPr>
            <a:r>
              <a:rPr lang="en-US" sz="800" dirty="0"/>
              <a:t>The reference variable can be reassigned to other objects provided that it is not declared final. The type of the reference variable would determine the methods that it can invoke on the object</a:t>
            </a:r>
            <a:r>
              <a:rPr lang="en-US" sz="800" dirty="0" smtClean="0"/>
              <a:t>.</a:t>
            </a:r>
          </a:p>
          <a:p>
            <a:pPr marL="171450" indent="-171450" fontAlgn="base">
              <a:buFont typeface="Wingdings" pitchFamily="2" charset="2"/>
              <a:buChar char="ü"/>
            </a:pPr>
            <a:endParaRPr lang="en-US" sz="800" dirty="0"/>
          </a:p>
          <a:p>
            <a:pPr marL="171450" indent="-171450" fontAlgn="base">
              <a:buFont typeface="Wingdings" pitchFamily="2" charset="2"/>
              <a:buChar char="ü"/>
            </a:pPr>
            <a:r>
              <a:rPr lang="en-US" sz="800" dirty="0"/>
              <a:t>It is important to know that the only possible way to access an object is through a reference variable. A reference variable can be of only one type. Once declared, the type of a reference variable cannot be changed</a:t>
            </a:r>
            <a:r>
              <a:rPr lang="en-US" sz="800" dirty="0" smtClean="0"/>
              <a:t>.</a:t>
            </a:r>
          </a:p>
          <a:p>
            <a:pPr marL="171450" indent="-171450" fontAlgn="base">
              <a:buFont typeface="Wingdings" pitchFamily="2" charset="2"/>
              <a:buChar char="ü"/>
            </a:pPr>
            <a:endParaRPr lang="en-US" sz="800" dirty="0"/>
          </a:p>
          <a:p>
            <a:pPr marL="171450" indent="-171450" fontAlgn="base">
              <a:buFont typeface="Wingdings" pitchFamily="2" charset="2"/>
              <a:buChar char="ü"/>
            </a:pPr>
            <a:r>
              <a:rPr lang="en-US" sz="800" dirty="0"/>
              <a:t>Any Java object that can pass more than one IS-A test is considered to be polymorphic. In Java, all Java objects are polymorphic since any object will pass the IS-A test for their own type and for the class Object.</a:t>
            </a:r>
            <a:endParaRPr lang="en-US" sz="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722" y="2031649"/>
            <a:ext cx="3419475" cy="1076325"/>
          </a:xfrm>
          <a:prstGeom prst="rect">
            <a:avLst/>
          </a:prstGeom>
          <a:ln/>
        </p:spPr>
        <p:style>
          <a:lnRef idx="1">
            <a:schemeClr val="accent3"/>
          </a:lnRef>
          <a:fillRef idx="2">
            <a:schemeClr val="accent3"/>
          </a:fillRef>
          <a:effectRef idx="1">
            <a:schemeClr val="accent3"/>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3903312"/>
            <a:ext cx="3638550" cy="1038225"/>
          </a:xfrm>
          <a:prstGeom prst="rect">
            <a:avLst/>
          </a:prstGeom>
          <a:ln/>
        </p:spPr>
        <p:style>
          <a:lnRef idx="1">
            <a:schemeClr val="accent3"/>
          </a:lnRef>
          <a:fillRef idx="2">
            <a:schemeClr val="accent3"/>
          </a:fillRef>
          <a:effectRef idx="1">
            <a:schemeClr val="accent3"/>
          </a:effectRef>
          <a:fontRef idx="minor">
            <a:schemeClr val="dk1"/>
          </a:fontRef>
        </p:style>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0" y="3808062"/>
            <a:ext cx="3743325" cy="1133475"/>
          </a:xfrm>
          <a:prstGeom prst="rect">
            <a:avLst/>
          </a:prstGeom>
          <a:ln/>
        </p:spPr>
        <p:style>
          <a:lnRef idx="1">
            <a:schemeClr val="accent3"/>
          </a:lnRef>
          <a:fillRef idx="2">
            <a:schemeClr val="accent3"/>
          </a:fillRef>
          <a:effectRef idx="1">
            <a:schemeClr val="accent3"/>
          </a:effectRef>
          <a:fontRef idx="minor">
            <a:schemeClr val="dk1"/>
          </a:fontRef>
        </p:style>
      </p:pic>
      <p:cxnSp>
        <p:nvCxnSpPr>
          <p:cNvPr id="5" name="Straight Arrow Connector 4"/>
          <p:cNvCxnSpPr>
            <a:stCxn id="1027" idx="0"/>
            <a:endCxn id="1026" idx="2"/>
          </p:cNvCxnSpPr>
          <p:nvPr/>
        </p:nvCxnSpPr>
        <p:spPr>
          <a:xfrm flipV="1">
            <a:off x="2279650" y="3107974"/>
            <a:ext cx="2231810" cy="7953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28" idx="0"/>
            <a:endCxn id="1026" idx="2"/>
          </p:cNvCxnSpPr>
          <p:nvPr/>
        </p:nvCxnSpPr>
        <p:spPr>
          <a:xfrm flipH="1" flipV="1">
            <a:off x="4511460" y="3107974"/>
            <a:ext cx="2408453" cy="7000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502390" y="3207212"/>
            <a:ext cx="674865"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extends</a:t>
            </a:r>
            <a:endParaRPr lang="en-US" sz="1200" dirty="0"/>
          </a:p>
        </p:txBody>
      </p:sp>
      <p:sp>
        <p:nvSpPr>
          <p:cNvPr id="22" name="TextBox 21"/>
          <p:cNvSpPr txBox="1"/>
          <p:nvPr/>
        </p:nvSpPr>
        <p:spPr>
          <a:xfrm>
            <a:off x="6017075" y="3201675"/>
            <a:ext cx="674865"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extends</a:t>
            </a:r>
            <a:endParaRPr lang="en-US" sz="1200" dirty="0"/>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1465" y="2112612"/>
            <a:ext cx="2200275" cy="914400"/>
          </a:xfrm>
          <a:prstGeom prst="rect">
            <a:avLst/>
          </a:prstGeom>
          <a:ln/>
        </p:spPr>
        <p:style>
          <a:lnRef idx="1">
            <a:schemeClr val="accent3"/>
          </a:lnRef>
          <a:fillRef idx="2">
            <a:schemeClr val="accent3"/>
          </a:fillRef>
          <a:effectRef idx="1">
            <a:schemeClr val="accent3"/>
          </a:effectRef>
          <a:fontRef idx="minor">
            <a:schemeClr val="dk1"/>
          </a:fontRef>
        </p:style>
      </p:pic>
      <p:sp>
        <p:nvSpPr>
          <p:cNvPr id="21" name="TextBox 20"/>
          <p:cNvSpPr txBox="1"/>
          <p:nvPr/>
        </p:nvSpPr>
        <p:spPr>
          <a:xfrm>
            <a:off x="142876" y="2215868"/>
            <a:ext cx="2194415" cy="127727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1100" dirty="0" smtClean="0"/>
              <a:t>In method </a:t>
            </a:r>
            <a:r>
              <a:rPr lang="en-US" sz="1100" dirty="0"/>
              <a:t>overriding, </a:t>
            </a:r>
            <a:r>
              <a:rPr lang="en-US" sz="1100" dirty="0" smtClean="0"/>
              <a:t>a </a:t>
            </a:r>
            <a:r>
              <a:rPr lang="en-US" sz="1100" dirty="0"/>
              <a:t>child class can override a method </a:t>
            </a:r>
            <a:r>
              <a:rPr lang="en-US" sz="1100" dirty="0" smtClean="0"/>
              <a:t>in </a:t>
            </a:r>
            <a:r>
              <a:rPr lang="en-US" sz="1100" dirty="0"/>
              <a:t>its parent. An overridden method is essentially </a:t>
            </a:r>
            <a:r>
              <a:rPr lang="en-US" sz="1100" dirty="0" smtClean="0"/>
              <a:t>hidden </a:t>
            </a:r>
            <a:r>
              <a:rPr lang="en-US" sz="1100" dirty="0"/>
              <a:t>in the parent class, and is not invoked unless </a:t>
            </a:r>
            <a:r>
              <a:rPr lang="en-US" sz="1100" dirty="0" smtClean="0"/>
              <a:t>the </a:t>
            </a:r>
            <a:r>
              <a:rPr lang="en-US" sz="1100" dirty="0"/>
              <a:t>child class uses the super keyword within the overriding method.</a:t>
            </a:r>
            <a:endParaRPr lang="en-US" sz="1100" dirty="0"/>
          </a:p>
        </p:txBody>
      </p:sp>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72608</TotalTime>
  <Words>238</Words>
  <Application>Microsoft Office PowerPoint</Application>
  <PresentationFormat>Custom</PresentationFormat>
  <Paragraphs>14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6152</cp:revision>
  <dcterms:created xsi:type="dcterms:W3CDTF">2006-08-16T00:00:00Z</dcterms:created>
  <dcterms:modified xsi:type="dcterms:W3CDTF">2015-12-21T13:07:35Z</dcterms:modified>
</cp:coreProperties>
</file>