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03" r:id="rId2"/>
    <p:sldId id="404" r:id="rId3"/>
    <p:sldId id="405" r:id="rId4"/>
    <p:sldId id="406" r:id="rId5"/>
    <p:sldId id="407" r:id="rId6"/>
    <p:sldId id="408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76600" y="35738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Method </a:t>
            </a:r>
            <a:r>
              <a:rPr lang="en-US" sz="1200" dirty="0" smtClean="0"/>
              <a:t>Overriding - Modifiers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73280" y="1524000"/>
            <a:ext cx="2945037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public class Animal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b="1" dirty="0">
                <a:solidFill>
                  <a:srgbClr val="FF0000"/>
                </a:solidFill>
              </a:rPr>
              <a:t>protected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 void run()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  System.</a:t>
            </a:r>
            <a:r>
              <a:rPr lang="en-US" sz="1000" b="1" i="1" dirty="0" smtClean="0">
                <a:solidFill>
                  <a:schemeClr val="accent2">
                    <a:lumMod val="50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accent2">
                    <a:lumMod val="50000"/>
                  </a:schemeClr>
                </a:solidFill>
              </a:rPr>
              <a:t>("Animal runs slowly");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public class Tiger extends Animal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b="1" dirty="0">
                <a:solidFill>
                  <a:srgbClr val="FF0000"/>
                </a:solidFill>
              </a:rPr>
              <a:t>protected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 void run()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    System.</a:t>
            </a:r>
            <a:r>
              <a:rPr lang="en-US" sz="1000" b="1" i="1" dirty="0" smtClean="0">
                <a:solidFill>
                  <a:schemeClr val="accent2">
                    <a:lumMod val="50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accent2">
                    <a:lumMod val="50000"/>
                  </a:schemeClr>
                </a:solidFill>
              </a:rPr>
              <a:t>("Tiger runs fast.");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sz="1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8305" y="1524000"/>
            <a:ext cx="2945037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public class Animal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b="1" dirty="0">
                <a:solidFill>
                  <a:srgbClr val="FF0000"/>
                </a:solidFill>
              </a:rPr>
              <a:t>protected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 void run()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  System.</a:t>
            </a:r>
            <a:r>
              <a:rPr lang="en-US" sz="1000" b="1" i="1" dirty="0" smtClean="0">
                <a:solidFill>
                  <a:schemeClr val="accent2">
                    <a:lumMod val="50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accent2">
                    <a:lumMod val="50000"/>
                  </a:schemeClr>
                </a:solidFill>
              </a:rPr>
              <a:t>("Animal runs slowly");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public class Tiger extends Animal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b="1" dirty="0">
                <a:solidFill>
                  <a:srgbClr val="FF0000"/>
                </a:solidFill>
              </a:rPr>
              <a:t>p</a:t>
            </a:r>
            <a:r>
              <a:rPr lang="en-US" sz="1000" b="1" dirty="0" smtClean="0">
                <a:solidFill>
                  <a:srgbClr val="FF0000"/>
                </a:solidFill>
              </a:rPr>
              <a:t>ubic </a:t>
            </a:r>
            <a:r>
              <a:rPr lang="en-US" sz="1000" b="1" dirty="0" smtClean="0">
                <a:solidFill>
                  <a:schemeClr val="accent2">
                    <a:lumMod val="50000"/>
                  </a:schemeClr>
                </a:solidFill>
              </a:rPr>
              <a:t>void 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run()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    System.</a:t>
            </a:r>
            <a:r>
              <a:rPr lang="en-US" sz="1000" b="1" i="1" dirty="0" smtClean="0">
                <a:solidFill>
                  <a:schemeClr val="accent2">
                    <a:lumMod val="50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accent2">
                    <a:lumMod val="50000"/>
                  </a:schemeClr>
                </a:solidFill>
              </a:rPr>
              <a:t>("Tiger runs fast.");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sz="1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126" y="1503617"/>
            <a:ext cx="381000" cy="370417"/>
          </a:xfrm>
          <a:prstGeom prst="rect">
            <a:avLst/>
          </a:prstGeom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651" y="1524000"/>
            <a:ext cx="224726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870392" y="591754"/>
            <a:ext cx="7180045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access specifier for an overriding method can allow more, but not less, access than the overridden method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dirty="0"/>
              <a:t> For example, a protected instance method in the superclass can be made public, but not private, in the subclass.</a:t>
            </a:r>
            <a:endParaRPr lang="en-US" sz="1200" dirty="0"/>
          </a:p>
        </p:txBody>
      </p:sp>
      <p:pic>
        <p:nvPicPr>
          <p:cNvPr id="30" name="Picture 4" descr="https://upload.wikimedia.org/wikipedia/commons/9/9c/Co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513552"/>
            <a:ext cx="533400" cy="72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656016"/>
            <a:ext cx="381000" cy="37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76600" y="35738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Method </a:t>
            </a:r>
            <a:r>
              <a:rPr lang="en-US" sz="1200" dirty="0" smtClean="0"/>
              <a:t>Overriding - Modifiers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60375" y="1219200"/>
            <a:ext cx="2945037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public class Animal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b="1" dirty="0">
                <a:solidFill>
                  <a:srgbClr val="FF0000"/>
                </a:solidFill>
              </a:rPr>
              <a:t>protected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 void run()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  System.</a:t>
            </a:r>
            <a:r>
              <a:rPr lang="en-US" sz="1000" b="1" i="1" dirty="0" smtClean="0">
                <a:solidFill>
                  <a:schemeClr val="accent2">
                    <a:lumMod val="50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accent2">
                    <a:lumMod val="50000"/>
                  </a:schemeClr>
                </a:solidFill>
              </a:rPr>
              <a:t>("Animal runs slowly");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public class Tiger extends Animal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b="1" dirty="0" smtClean="0">
                <a:solidFill>
                  <a:schemeClr val="accent2">
                    <a:lumMod val="50000"/>
                  </a:schemeClr>
                </a:solidFill>
              </a:rPr>
              <a:t>void 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run()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    System.</a:t>
            </a:r>
            <a:r>
              <a:rPr lang="en-US" sz="1000" b="1" i="1" dirty="0" smtClean="0">
                <a:solidFill>
                  <a:schemeClr val="accent2">
                    <a:lumMod val="50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accent2">
                    <a:lumMod val="50000"/>
                  </a:schemeClr>
                </a:solidFill>
              </a:rPr>
              <a:t>("Tiger runs fast.");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sz="1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5400" y="1219200"/>
            <a:ext cx="2945037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public class Animal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b="1" dirty="0">
                <a:solidFill>
                  <a:srgbClr val="FF0000"/>
                </a:solidFill>
              </a:rPr>
              <a:t>protected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 void run()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  System.</a:t>
            </a:r>
            <a:r>
              <a:rPr lang="en-US" sz="1000" b="1" i="1" dirty="0" smtClean="0">
                <a:solidFill>
                  <a:schemeClr val="accent2">
                    <a:lumMod val="50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accent2">
                    <a:lumMod val="50000"/>
                  </a:schemeClr>
                </a:solidFill>
              </a:rPr>
              <a:t>("Animal runs slowly");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public class Tiger extends Animal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b="1" dirty="0" smtClean="0">
                <a:solidFill>
                  <a:srgbClr val="FF0000"/>
                </a:solidFill>
              </a:rPr>
              <a:t>private </a:t>
            </a:r>
            <a:r>
              <a:rPr lang="en-US" sz="1000" b="1" dirty="0" smtClean="0">
                <a:solidFill>
                  <a:schemeClr val="accent2">
                    <a:lumMod val="50000"/>
                  </a:schemeClr>
                </a:solidFill>
              </a:rPr>
              <a:t>void 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run()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    System.</a:t>
            </a:r>
            <a:r>
              <a:rPr lang="en-US" sz="1000" b="1" i="1" dirty="0" smtClean="0">
                <a:solidFill>
                  <a:schemeClr val="accent2">
                    <a:lumMod val="50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accent2">
                    <a:lumMod val="50000"/>
                  </a:schemeClr>
                </a:solidFill>
              </a:rPr>
              <a:t>("Tiger runs fast.");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sz="1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022" y="1237059"/>
            <a:ext cx="444465" cy="378619"/>
          </a:xfrm>
          <a:prstGeom prst="rect">
            <a:avLst/>
          </a:prstGeom>
        </p:spPr>
      </p:pic>
      <p:pic>
        <p:nvPicPr>
          <p:cNvPr id="18" name="Picture 4" descr="https://upload.wikimedia.org/wikipedia/commons/9/9c/C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24825" y="1143000"/>
            <a:ext cx="533400" cy="72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397" y="1313259"/>
            <a:ext cx="444465" cy="378619"/>
          </a:xfrm>
          <a:prstGeom prst="rect">
            <a:avLst/>
          </a:prstGeom>
        </p:spPr>
      </p:pic>
      <p:pic>
        <p:nvPicPr>
          <p:cNvPr id="20" name="Picture 4" descr="https://upload.wikimedia.org/wikipedia/commons/9/9c/C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505200" y="1219200"/>
            <a:ext cx="533400" cy="72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11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76600" y="35738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Method </a:t>
            </a:r>
            <a:r>
              <a:rPr lang="en-US" sz="1200" dirty="0" smtClean="0"/>
              <a:t>Overriding - Modifiers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60375" y="1219200"/>
            <a:ext cx="2945037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public class Animal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b="1" dirty="0" smtClean="0">
                <a:solidFill>
                  <a:srgbClr val="FF0000"/>
                </a:solidFill>
              </a:rPr>
              <a:t>public </a:t>
            </a:r>
            <a:r>
              <a:rPr lang="en-US" sz="1000" b="1" dirty="0" smtClean="0">
                <a:solidFill>
                  <a:schemeClr val="accent2">
                    <a:lumMod val="50000"/>
                  </a:schemeClr>
                </a:solidFill>
              </a:rPr>
              <a:t>void 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run()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  System.</a:t>
            </a:r>
            <a:r>
              <a:rPr lang="en-US" sz="1000" b="1" i="1" dirty="0" smtClean="0">
                <a:solidFill>
                  <a:schemeClr val="accent2">
                    <a:lumMod val="50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accent2">
                    <a:lumMod val="50000"/>
                  </a:schemeClr>
                </a:solidFill>
              </a:rPr>
              <a:t>("Animal runs slowly");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public class Tiger extends Animal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b="1" dirty="0" smtClean="0">
                <a:solidFill>
                  <a:srgbClr val="FF0000"/>
                </a:solidFill>
              </a:rPr>
              <a:t>public</a:t>
            </a:r>
            <a:r>
              <a:rPr lang="en-US" sz="1000" b="1" dirty="0" smtClean="0">
                <a:solidFill>
                  <a:schemeClr val="accent2">
                    <a:lumMod val="50000"/>
                  </a:schemeClr>
                </a:solidFill>
              </a:rPr>
              <a:t> void 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run()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    System.</a:t>
            </a:r>
            <a:r>
              <a:rPr lang="en-US" sz="1000" b="1" i="1" dirty="0" smtClean="0">
                <a:solidFill>
                  <a:schemeClr val="accent2">
                    <a:lumMod val="50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accent2">
                    <a:lumMod val="50000"/>
                  </a:schemeClr>
                </a:solidFill>
              </a:rPr>
              <a:t>("Tiger runs fast.");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sz="1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022" y="1237059"/>
            <a:ext cx="444465" cy="3786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5" y="1198817"/>
            <a:ext cx="381000" cy="370417"/>
          </a:xfrm>
          <a:prstGeom prst="rect">
            <a:avLst/>
          </a:prstGeom>
        </p:spPr>
      </p:pic>
      <p:sp>
        <p:nvSpPr>
          <p:cNvPr id="8" name="AutoShape 2" descr="data:image/jpeg;base64,/9j/4AAQSkZJRgABAQAAAQABAAD/2wCEAAkGBw4NDxAODg4PDg4NDQ8NDg0OEA8ODQ0PFREWFhURFRMYHyggGBsxJxMVIjEtJSkrLi4uFyAzODMtOCgtLisBCgoKDg0OGhAQFy0fICUtLSsrLS0tLS0rLS8vLS0vKysrLTAuLS0rKy8tListLSstKy8rLTAvNSsrLS0tLS8tLf/AABEIAQUAwQMBEQACEQEDEQH/xAAcAAEAAgMBAQEAAAAAAAAAAAAAAwQFBgcIAgH/xAA/EAACAgECAgUKAggFBQAAAAAAAQIDBAUREiEGEzFRgQcUIjJBYXFygpFSoQgVI0JzkrHCM6Ky0dJDU1Rjk//EABoBAQADAQEBAAAAAAAAAAAAAAACAwQFAQb/xAAxEQEBAAIAAwUGBAcBAAAAAAAAAQIDBBEhBRMxQXESUYGh0fAikbHBFDJCUmHh8SP/2gAMAwEAAhEDEQA/AO4gAAAAAAAAAAAAAAAAAAAAAAAAAAAAAAAAAAAAAAAAAAAAAAAAAAAAAAAAAAAAAAAAAAAAAAAAAAAAAAAAAAAAAAAAAAAAAAAAAAAAAAAAAAAAAAAAAAAAAAAAAAAAAAAAAAAAAAAAAAAAAAAAAAAAAAAAAAAAAAB8qyPE4briUVJx35qLbSe3g/sOTzn15PoPQAAAAAAAAAAAAAAAAAAAAAAAAAAOb6F0k6/WL7eLei2bw6+fLq4PaEl7nLikvdM346efD33+P38HHz4n2eMnu/l+/i6QYHYAAAAAAAAAAAAAAAAAAAAAAAAABrflC1p4GnX2wlw3WJY2O16yut9FSXwTc/oZLGc7Ihnl7ONrk3R+KrUFHkopJbcttjt6ej5Xibcra7jo+Z5xRXb7ZR2l865S/NM5G/X3ey4vpOE399pxz9/j6+fzXClpAAAAAAAAAAAAAAAAAAAAAAAADjXlh1fzjPowIS3hhV9fclzXX2raCfc1Dd/C40cPjzy5sfG58sOTEady2Org+d2ul9As716G+1dbD4rZSX+n7Mzdoa+cmc9Po39jbuWWWm+s/S/s3E5bvgAAAAAAAAAAAAAAAAAAAAAACHMyoUVWXWyUK6a522TfZGEYuUpPwTA8005s83Ivzbd1PLvne0+fBFv0IeEVGPgb+Hx5Rx+Mz55Ngw/YbsXJzbNoWY6La7V+5JNpdrj2SX2bLM8O8wuHvU6tvc7cdnuvy8/k6rGSaTT3TW6a7Gj559nLz6x+h6AAAAAAAAAAAAAAAAAAAAAAc58uOtvH0+GHB7W6laqXz2ax4bSta/yR+FhLGc7yQzy9nG1yzTK+FI6euODuvOs7jGjFizZfDlsXYsucdL6J5nW4yi36VL6t/L2x/Ll4HI47X7G2339fq+m7K395w8l8cen0+TNGN0gAAAAAAAAAAAAAAAAAAAAADzp5TNY/WGtXKL3pwEsKvm9nOL3tlt38TcfoRfpx682Tis+U5IcOO2x0MXG2VlaC6MuTJYzLcWfNtvQ/N6u9Rb9G5dW+7iXOL/qvqKOO1+3q9r3fdbOyd3d8R7N8Munxnh+/5t9OI+qAAAAAAAAAAAAAAAAAAAAAYXpnrkdM0/KzXtvRS3Wn2Sul6NcfGUogeZ9Fqe3FJuU5NylKTblKTe7bb7WbdOPKOVxOfOtlxka8XOzZGktjPkv0MsinJlMSxppp7Si1KL7pJ7plsks5VntuNmU8Z1dR0/KV9ULV+/FNruftX33R85swuGdxvk+30bZt145zziwQWgAAAAAAAAAAAAAAAAAAAcX/AEgdc4pYmlwfa/PchLfsW8Kovx6x7e6LJYTnUNmXLFoen17JHQwjjbazNCL4yZL9JZFGS7SyyKsmQx5FkUZRvHQrM3jZQ36v7WHyvlJffZ/UcztHXyymc8+jvdib+eGWq+XWel/3+rZzmu4AAAAAAAAAAAAAAAAAAD8nJRTbaSSbbfJJL2geUta1eWq6llZze8Lrmqd01w0Q9GtbPsfClv79y/TPNk4nLyZLEibcY5WdZOlF0Z8l2onFOS3UTiqr1LLIqyZrRc3qLq7d9oxltPu4Jcpb/wBfAhxGvvNVx/JZwW/uOIxz8vC+l++fwdJPnn2gAAAAAAAAAAAAAAAAAANE8tGv+YaRdGD2uzmsKrv2mn1j/lUlv7G0BwLR6OGKNmvHlHM35c62LHRqxYMl+osiirdZOKqtVE4rq3UycVZL9LLIoyjofRrM67Ghu951/sp9+8exvwcX4nB4vV3e2zy8Y+w7O399w+NvjOl9Z982VMzcAAAAAAAAAAAAAAAAAHnXy46357q0MSD3q02vgfc77NpTf2Va+MWTwnOq9mXLFr+DXskbcI5WysvQi+MmS7UTiqrVZOKqs1k4rq1UyUV1dpZZFOUbP0OzOC91N+jfHl/Eju1+XF9kYe0NfPCZzydbsXf7O26r4Xw9Z/r9G6nHfTAAAAAAAAAAAAAAAAChr+qwwMTIzLOcMaidzjuk5uMd1Bb+1vZL3sDyVh22ZNtuTa+K3ItndZL8U5ycpP7tl+qMnEZeTYsWJrxc3OslSi2M+S3WTiqrNZOK6sVkohVmtk4rq3UycVVex7pQcZx9auUZx+Ke6XwPcsZnjcb5o69l15zPHxl5um4t8bYQsj6tkIzXwa3Pm8sbjbL5PusM5njMsfC9UpFIAAAAAAAAAAAAAAA5D+kRr3VYuPpsH6eZZ11yW3KmprhT+Mtmv4bDy1yPTKdkjZrjnbsudZ3HiaIxZL9SLIoq1WTiurECUV1YgSiFWKyUV1ZrZOK6uVMnFWTdOheZxVTob50y4o/w57v+ql+Rx+0Nfs7Panm+m7G3+3puu+OP6X7rYzA7AAAAAAAAAAAAAAAB5S8oWt/rXWcm+MuKmqfm2P2OPVV+jvH3N8UvrJ4TnVW28o/MKGyRsxjmbKytKLozZLlaJxVVmBOK6sQJRXU8CUQqxAlEKsVslFdWqmTiusxoGZ1GTXNvaM31M/lm1s/uov4blHGa/b1X/HVs7M391xE5+F6X4+HzdDOA+wAAAAAAAAAAAAAAan5UekP6r0rJvjLhush5tj89pddYmk4+9Lin9AHmHSKeW/eX64yb8myY0TVjHPzrIVItijJbrJxVViBKIVPAlFdTwJRCpoEkKsQZKIVZrZKK6srmtu8mrro2hZvnGPXY/X24LPnjyb/LfxPnd+vu9lxfbcHv77Tjn+fr5r5S0gAAAAAAAAAAAAefv0h9e6/Mx9NhL0MSHXXJP/rWL0U13qOzX8RnseW8o0XT6tkjVhHO25M1RE0Rkyq7UicU1agTiup4EorqeBKI1NAlEKngSQqaDPYhVmtk4rqzWycV1s/QvL4bLKH2WrrYd3HHZS8WuH+VnM7R19JnPR3OxN/K5ar6z9/2bgcp9EAAAAAAAAAAACDOy68eqy+2XDVRXO2yX4YQi5Sf2TA8fZ2o2ajm35lvr5F07Wt91BSfKCfclsl8CeE6qtt5Rl8SBrxjnZ1lKUXRmyW60TiqrMCUV1PAlEKmiSRqaBJCpoHqFTQJRCrEGSiFWK2TiureLkOmyu6PbVNT2Xa12SXim14kNuvvMLj70+H3XTtx2Tyv/fk6bXNTipRe8ZJSi12NNbpnzlnLo+5llnOPo8egAAAAAAAAABzHy/6/5ppkcSEtrdRt6vlun1Fe0rGvHq4/CbA4HpVOyRfrjJuybBjRNOLDnWQqRZFGS1WTiqrECcQqaB7EKmiSQqWJ6jU0SSFTQJI1PBkohVitkorqxEkhW7dDsvrMfq362PLq/o7Yf7fScPjtfsbefv6vrOyd/ecPJfHHp9Pl0+DPGN0wAAAAAAAAAA87/pEZMrNVxqN/QpwYTS7pzts4n9oQ+x7J1eZXlGl4NeyRqwjn7Ky9ES+MmVXa0TiqrMCcV1PAlFdTRJI1NE9QqWJ6jUsSSNTRPUKmgyURqeDJRXVmtk4hWy9Cp7XWx/HSpP6ZbL/WzndpY/gxv+fv9HZ7Dz5bM8ffOf5X/bcTkPpQAAAAAAAAAA4H5f8AT5R1PFyP3LsHql89VsnL8roE8PFVtvRpGLA14xz86yVKLYz5LdaJxVViBKK6ngSQqaBJGpYnqFSxPUaliSRqWJ6jU0CSFTQZKIVYrZKIVtXQirey2z8MIw3+Z7/2o5/aWX4ccf8ALs9h4f8Apnn7pJ+f/G3nIfSAAAAAAAAAABpflW6NPUsBuqPFkYcvOKUl6VkUmrK18VzXe4xJ4XlVe3H2sejg2MuSNkcvKr9SLIoq1BE4rqeBJCp4EkKliSRqWJ6hUsT1GpIkkUsT1Gpokkamgz2IVPBkohXR+jmA8bHjGS2sn+0sXdJr1fBJL7nC4vd3uy2eE6R9d2dw10aJL43rfp8GUMzcAAAAAAAAAAADkHlJ6DSonPPw4OVE27MmmK3dEnzlbFL9x9r/AAvd9nq6tOz+msHE6LPx4/FodSNUc6rECcV1PAkhU0T1GpYkkUsT1CpInqKWJJGpYnqNSxPUaliyUQrcuiegS3jk3x2S2lTW+1v2Ta9i7vv3HP4vipy7vD4/R2uzez7zm7ZPSfvf2/NuRy3fAAAAAAAAAAAAAAaF0q8nFWQ5XYTjj2vnKlrbHsfetvUfw3Xu7WaNe+49MurFv4OZ9cOl+Tm2oaVkYc+DJpnTL2cS9GXyyXKXgzbhlMvCuXs15YXllOSKJYpqaJ6hUkSTxLE9QqSJ6ilieopIknlXtN0+/Jlw01ysfY2uUI/GT5IjnsxwnPK8k9WjZtvLDHn+n5t70HolXRtZkON1q5qO37Kt+5P1n739jm7+Myz6YdJ83b4TszDX+LZ+K/KfX1+TZjE6oAAAAAAAAAAAAAAAAiyMeu2LhbCFkJdsJxU4v4pnstnWPLJZysatqXk9wLm5VdZjSf8A2pb17/JLfbw2L8eJznj1Y9nAasvDp6MBleTXIj/g5NNi7rIzpf5cRfjxePnGTPs3P+nKX5fVj7Og2pQ7KYWfJbX/AHNFs4rX72fLgN88ufx+vJ8R6Ian/wCJL/64/wDzJ/xGr+79Vf8ABcR/Z859VqjoTqMu2qEPnth/bueXi9U80p2dvvlJ8fpzZTE8n17/AMbIqh3quMrH93wleXHY+UXYdk53+bKT06/RntP6F4dPOanfL/2v0P5Y7L77mfPjNmXh0bNfZmjD+b8Xr9Gw1VRhFRhGMIrkoxSjFfBIzW23nW/HGYzlJyfZ49AAAAAAAAAAAAAAAAAAAAAAAAAAAAAAAAAAAAAAAAAAAAAAAAA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upload.wikimedia.org/wikipedia/commons/9/9c/Co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24825" y="1143000"/>
            <a:ext cx="533400" cy="72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219200"/>
            <a:ext cx="224726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105400" y="1219200"/>
            <a:ext cx="2945037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public class Animal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b="1" dirty="0" smtClean="0">
                <a:solidFill>
                  <a:srgbClr val="FF0000"/>
                </a:solidFill>
              </a:rPr>
              <a:t>public </a:t>
            </a:r>
            <a:r>
              <a:rPr lang="en-US" sz="1000" b="1" dirty="0" smtClean="0">
                <a:solidFill>
                  <a:schemeClr val="accent2">
                    <a:lumMod val="50000"/>
                  </a:schemeClr>
                </a:solidFill>
              </a:rPr>
              <a:t>void 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run()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  System.</a:t>
            </a:r>
            <a:r>
              <a:rPr lang="en-US" sz="1000" b="1" i="1" dirty="0" smtClean="0">
                <a:solidFill>
                  <a:schemeClr val="accent2">
                    <a:lumMod val="50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accent2">
                    <a:lumMod val="50000"/>
                  </a:schemeClr>
                </a:solidFill>
              </a:rPr>
              <a:t>("Animal runs slowly");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public class Tiger extends Animal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b="1" dirty="0" smtClean="0">
                <a:solidFill>
                  <a:srgbClr val="FF0000"/>
                </a:solidFill>
              </a:rPr>
              <a:t>protected</a:t>
            </a:r>
            <a:r>
              <a:rPr lang="en-US" sz="1000" b="1" dirty="0" smtClean="0">
                <a:solidFill>
                  <a:schemeClr val="accent2">
                    <a:lumMod val="50000"/>
                  </a:schemeClr>
                </a:solidFill>
              </a:rPr>
              <a:t> void 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run()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    System.</a:t>
            </a:r>
            <a:r>
              <a:rPr lang="en-US" sz="1000" b="1" i="1" dirty="0" smtClean="0">
                <a:solidFill>
                  <a:schemeClr val="accent2">
                    <a:lumMod val="50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accent2">
                    <a:lumMod val="50000"/>
                  </a:schemeClr>
                </a:solidFill>
              </a:rPr>
              <a:t>("Tiger runs fast.");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sz="1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3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76600" y="35738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Method </a:t>
            </a:r>
            <a:r>
              <a:rPr lang="en-US" sz="1200" dirty="0" smtClean="0"/>
              <a:t>Overriding - Modifiers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029200" y="1235867"/>
            <a:ext cx="2945037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public class Animal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b="1" dirty="0" smtClean="0">
                <a:solidFill>
                  <a:srgbClr val="FF0000"/>
                </a:solidFill>
              </a:rPr>
              <a:t>public </a:t>
            </a:r>
            <a:r>
              <a:rPr lang="en-US" sz="1000" b="1" dirty="0" smtClean="0">
                <a:solidFill>
                  <a:schemeClr val="accent2">
                    <a:lumMod val="50000"/>
                  </a:schemeClr>
                </a:solidFill>
              </a:rPr>
              <a:t>void 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run()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  System.</a:t>
            </a:r>
            <a:r>
              <a:rPr lang="en-US" sz="1000" b="1" i="1" dirty="0" smtClean="0">
                <a:solidFill>
                  <a:schemeClr val="accent2">
                    <a:lumMod val="50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accent2">
                    <a:lumMod val="50000"/>
                  </a:schemeClr>
                </a:solidFill>
              </a:rPr>
              <a:t>("Animal runs slowly");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public class Tiger extends Animal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b="1" dirty="0" smtClean="0">
                <a:solidFill>
                  <a:srgbClr val="FF0000"/>
                </a:solidFill>
              </a:rPr>
              <a:t>private </a:t>
            </a:r>
            <a:r>
              <a:rPr lang="en-US" sz="1000" b="1" dirty="0" smtClean="0">
                <a:solidFill>
                  <a:schemeClr val="accent2">
                    <a:lumMod val="50000"/>
                  </a:schemeClr>
                </a:solidFill>
              </a:rPr>
              <a:t>void 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run()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    System.</a:t>
            </a:r>
            <a:r>
              <a:rPr lang="en-US" sz="1000" b="1" i="1" dirty="0" smtClean="0">
                <a:solidFill>
                  <a:schemeClr val="accent2">
                    <a:lumMod val="50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accent2">
                    <a:lumMod val="50000"/>
                  </a:schemeClr>
                </a:solidFill>
              </a:rPr>
              <a:t>("Tiger runs fast.");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sz="1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022" y="1237059"/>
            <a:ext cx="444465" cy="378619"/>
          </a:xfrm>
          <a:prstGeom prst="rect">
            <a:avLst/>
          </a:prstGeom>
        </p:spPr>
      </p:pic>
      <p:pic>
        <p:nvPicPr>
          <p:cNvPr id="20" name="Picture 4" descr="https://upload.wikimedia.org/wikipedia/commons/9/9c/C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24825" y="1143000"/>
            <a:ext cx="533400" cy="72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597" y="1264167"/>
            <a:ext cx="444465" cy="378619"/>
          </a:xfrm>
          <a:prstGeom prst="rect">
            <a:avLst/>
          </a:prstGeom>
        </p:spPr>
      </p:pic>
      <p:pic>
        <p:nvPicPr>
          <p:cNvPr id="22" name="Picture 4" descr="https://upload.wikimedia.org/wikipedia/commons/9/9c/C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581400" y="1170108"/>
            <a:ext cx="533400" cy="72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12775" y="1264167"/>
            <a:ext cx="2945037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public class Animal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b="1" dirty="0" smtClean="0">
                <a:solidFill>
                  <a:srgbClr val="FF0000"/>
                </a:solidFill>
              </a:rPr>
              <a:t>public </a:t>
            </a:r>
            <a:r>
              <a:rPr lang="en-US" sz="1000" b="1" dirty="0" smtClean="0">
                <a:solidFill>
                  <a:schemeClr val="accent2">
                    <a:lumMod val="50000"/>
                  </a:schemeClr>
                </a:solidFill>
              </a:rPr>
              <a:t>void 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run()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  System.</a:t>
            </a:r>
            <a:r>
              <a:rPr lang="en-US" sz="1000" b="1" i="1" dirty="0" smtClean="0">
                <a:solidFill>
                  <a:schemeClr val="accent2">
                    <a:lumMod val="50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accent2">
                    <a:lumMod val="50000"/>
                  </a:schemeClr>
                </a:solidFill>
              </a:rPr>
              <a:t>("Animal runs slowly");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public class Tiger extends Animal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b="1" dirty="0" smtClean="0">
                <a:solidFill>
                  <a:schemeClr val="accent2">
                    <a:lumMod val="50000"/>
                  </a:schemeClr>
                </a:solidFill>
              </a:rPr>
              <a:t>void 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run()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    System.</a:t>
            </a:r>
            <a:r>
              <a:rPr lang="en-US" sz="1000" b="1" i="1" dirty="0" smtClean="0">
                <a:solidFill>
                  <a:schemeClr val="accent2">
                    <a:lumMod val="50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accent2">
                    <a:lumMod val="50000"/>
                  </a:schemeClr>
                </a:solidFill>
              </a:rPr>
              <a:t>("Tiger runs fast.");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sz="1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9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76600" y="35738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Method </a:t>
            </a:r>
            <a:r>
              <a:rPr lang="en-US" sz="1200" dirty="0" smtClean="0"/>
              <a:t>Overriding - Modifiers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029200" y="1235867"/>
            <a:ext cx="2945037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public class Animal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b="1" dirty="0" smtClean="0">
                <a:solidFill>
                  <a:schemeClr val="accent2">
                    <a:lumMod val="50000"/>
                  </a:schemeClr>
                </a:solidFill>
              </a:rPr>
              <a:t>void 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run()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  System.</a:t>
            </a:r>
            <a:r>
              <a:rPr lang="en-US" sz="1000" b="1" i="1" dirty="0" smtClean="0">
                <a:solidFill>
                  <a:schemeClr val="accent2">
                    <a:lumMod val="50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accent2">
                    <a:lumMod val="50000"/>
                  </a:schemeClr>
                </a:solidFill>
              </a:rPr>
              <a:t>("Animal runs slowly");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public class Tiger extends Animal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b="1" dirty="0" smtClean="0">
                <a:solidFill>
                  <a:srgbClr val="FF0000"/>
                </a:solidFill>
              </a:rPr>
              <a:t>public </a:t>
            </a:r>
            <a:r>
              <a:rPr lang="en-US" sz="1000" b="1" dirty="0" smtClean="0">
                <a:solidFill>
                  <a:schemeClr val="accent2">
                    <a:lumMod val="50000"/>
                  </a:schemeClr>
                </a:solidFill>
              </a:rPr>
              <a:t>void 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run()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    System.</a:t>
            </a:r>
            <a:r>
              <a:rPr lang="en-US" sz="1000" b="1" i="1" dirty="0" smtClean="0">
                <a:solidFill>
                  <a:schemeClr val="accent2">
                    <a:lumMod val="50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accent2">
                    <a:lumMod val="50000"/>
                  </a:schemeClr>
                </a:solidFill>
              </a:rPr>
              <a:t>("Tiger runs fast.");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sz="1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2775" y="1264167"/>
            <a:ext cx="2945037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public class Animal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b="1" dirty="0" smtClean="0">
                <a:solidFill>
                  <a:schemeClr val="accent2">
                    <a:lumMod val="50000"/>
                  </a:schemeClr>
                </a:solidFill>
              </a:rPr>
              <a:t>void 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run()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  System.</a:t>
            </a:r>
            <a:r>
              <a:rPr lang="en-US" sz="1000" b="1" i="1" dirty="0" smtClean="0">
                <a:solidFill>
                  <a:schemeClr val="accent2">
                    <a:lumMod val="50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accent2">
                    <a:lumMod val="50000"/>
                  </a:schemeClr>
                </a:solidFill>
              </a:rPr>
              <a:t>("Animal runs slowly");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public class Tiger extends Animal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b="1" dirty="0" smtClean="0">
                <a:solidFill>
                  <a:schemeClr val="accent2">
                    <a:lumMod val="50000"/>
                  </a:schemeClr>
                </a:solidFill>
              </a:rPr>
              <a:t>void 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run()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    System.</a:t>
            </a:r>
            <a:r>
              <a:rPr lang="en-US" sz="1000" b="1" i="1" dirty="0" smtClean="0">
                <a:solidFill>
                  <a:schemeClr val="accent2">
                    <a:lumMod val="50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accent2">
                    <a:lumMod val="50000"/>
                  </a:schemeClr>
                </a:solidFill>
              </a:rPr>
              <a:t>("Tiger runs fast.");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sz="1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1272105"/>
            <a:ext cx="381000" cy="370417"/>
          </a:xfrm>
          <a:prstGeom prst="rect">
            <a:avLst/>
          </a:prstGeom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92488"/>
            <a:ext cx="224726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https://upload.wikimedia.org/wikipedia/commons/9/9c/Co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04917"/>
            <a:ext cx="533400" cy="72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47381"/>
            <a:ext cx="381000" cy="37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0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76600" y="35738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Method </a:t>
            </a:r>
            <a:r>
              <a:rPr lang="en-US" sz="1200" dirty="0" smtClean="0"/>
              <a:t>Overriding - Modifiers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029200" y="1235867"/>
            <a:ext cx="2945037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public class Animal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b="1" dirty="0" smtClean="0">
                <a:solidFill>
                  <a:schemeClr val="accent2">
                    <a:lumMod val="50000"/>
                  </a:schemeClr>
                </a:solidFill>
              </a:rPr>
              <a:t>void 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run()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  System.</a:t>
            </a:r>
            <a:r>
              <a:rPr lang="en-US" sz="1000" b="1" i="1" dirty="0" smtClean="0">
                <a:solidFill>
                  <a:schemeClr val="accent2">
                    <a:lumMod val="50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accent2">
                    <a:lumMod val="50000"/>
                  </a:schemeClr>
                </a:solidFill>
              </a:rPr>
              <a:t>("Animal runs slowly");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public class Tiger extends Animal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b="1" dirty="0" smtClean="0">
                <a:solidFill>
                  <a:srgbClr val="FF0000"/>
                </a:solidFill>
              </a:rPr>
              <a:t>private </a:t>
            </a:r>
            <a:r>
              <a:rPr lang="en-US" sz="1000" b="1" dirty="0" smtClean="0">
                <a:solidFill>
                  <a:schemeClr val="accent2">
                    <a:lumMod val="50000"/>
                  </a:schemeClr>
                </a:solidFill>
              </a:rPr>
              <a:t>void 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run()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    System.</a:t>
            </a:r>
            <a:r>
              <a:rPr lang="en-US" sz="1000" b="1" i="1" dirty="0" smtClean="0">
                <a:solidFill>
                  <a:schemeClr val="accent2">
                    <a:lumMod val="50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accent2">
                    <a:lumMod val="50000"/>
                  </a:schemeClr>
                </a:solidFill>
              </a:rPr>
              <a:t>("Tiger runs fast.");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sz="1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022" y="1237059"/>
            <a:ext cx="444465" cy="378619"/>
          </a:xfrm>
          <a:prstGeom prst="rect">
            <a:avLst/>
          </a:prstGeom>
        </p:spPr>
      </p:pic>
      <p:pic>
        <p:nvPicPr>
          <p:cNvPr id="20" name="Picture 4" descr="https://upload.wikimedia.org/wikipedia/commons/9/9c/C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24825" y="1143000"/>
            <a:ext cx="533400" cy="72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12775" y="1264167"/>
            <a:ext cx="2945037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public class Animal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b="1" dirty="0" smtClean="0">
                <a:solidFill>
                  <a:schemeClr val="accent2">
                    <a:lumMod val="50000"/>
                  </a:schemeClr>
                </a:solidFill>
              </a:rPr>
              <a:t>void 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run()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  System.</a:t>
            </a:r>
            <a:r>
              <a:rPr lang="en-US" sz="1000" b="1" i="1" dirty="0" smtClean="0">
                <a:solidFill>
                  <a:schemeClr val="accent2">
                    <a:lumMod val="50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accent2">
                    <a:lumMod val="50000"/>
                  </a:schemeClr>
                </a:solidFill>
              </a:rPr>
              <a:t>("Animal runs slowly");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public class Tiger extends Animal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b="1" dirty="0" smtClean="0">
                <a:solidFill>
                  <a:srgbClr val="FF0000"/>
                </a:solidFill>
              </a:rPr>
              <a:t>protected</a:t>
            </a:r>
            <a:r>
              <a:rPr lang="en-US" sz="1000" b="1" dirty="0" smtClean="0">
                <a:solidFill>
                  <a:schemeClr val="accent2">
                    <a:lumMod val="50000"/>
                  </a:schemeClr>
                </a:solidFill>
              </a:rPr>
              <a:t> void 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run()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    System.</a:t>
            </a:r>
            <a:r>
              <a:rPr lang="en-US" sz="1000" b="1" i="1" dirty="0" smtClean="0">
                <a:solidFill>
                  <a:schemeClr val="accent2">
                    <a:lumMod val="50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accent2">
                    <a:lumMod val="50000"/>
                  </a:schemeClr>
                </a:solidFill>
              </a:rPr>
              <a:t>("Tiger runs fast.");</a:t>
            </a:r>
          </a:p>
          <a:p>
            <a:pPr lvl="1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sz="1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6" name="Picture 4" descr="https://upload.wikimedia.org/wikipedia/commons/9/9c/C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43001"/>
            <a:ext cx="533400" cy="72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347381"/>
            <a:ext cx="381000" cy="37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5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72448</TotalTime>
  <Words>500</Words>
  <Application>Microsoft Office PowerPoint</Application>
  <PresentationFormat>Custom</PresentationFormat>
  <Paragraphs>194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6053</cp:revision>
  <dcterms:created xsi:type="dcterms:W3CDTF">2006-08-16T00:00:00Z</dcterms:created>
  <dcterms:modified xsi:type="dcterms:W3CDTF">2015-12-16T08:23:07Z</dcterms:modified>
</cp:coreProperties>
</file>