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25" r:id="rId2"/>
    <p:sldId id="428" r:id="rId3"/>
    <p:sldId id="426" r:id="rId4"/>
    <p:sldId id="427" r:id="rId5"/>
    <p:sldId id="42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9F986D-1080-45B5-BB62-ECA94E4EA562}" type="doc">
      <dgm:prSet loTypeId="urn:microsoft.com/office/officeart/2005/8/layout/default" loCatId="list" qsTypeId="urn:microsoft.com/office/officeart/2005/8/quickstyle/3d6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8307BE-F0C4-402A-A1AA-8CC4A921EE8F}">
      <dgm:prSet/>
      <dgm:spPr/>
      <dgm:t>
        <a:bodyPr/>
        <a:lstStyle/>
        <a:p>
          <a:r>
            <a:rPr lang="en-US" dirty="0" smtClean="0"/>
            <a:t> BufferedInputStream</a:t>
          </a:r>
          <a:endParaRPr lang="en-US" dirty="0"/>
        </a:p>
      </dgm:t>
    </dgm:pt>
    <dgm:pt modelId="{313308DD-38C4-4D1E-845A-7832AB3FBD63}" type="parTrans" cxnId="{50E28D4F-B93C-44EB-BFC6-C484BB8AA763}">
      <dgm:prSet/>
      <dgm:spPr/>
      <dgm:t>
        <a:bodyPr/>
        <a:lstStyle/>
        <a:p>
          <a:endParaRPr lang="en-US"/>
        </a:p>
      </dgm:t>
    </dgm:pt>
    <dgm:pt modelId="{848B07C6-71B6-4C77-AF74-8BA893943BB5}" type="sibTrans" cxnId="{50E28D4F-B93C-44EB-BFC6-C484BB8AA763}">
      <dgm:prSet/>
      <dgm:spPr/>
      <dgm:t>
        <a:bodyPr/>
        <a:lstStyle/>
        <a:p>
          <a:endParaRPr lang="en-US"/>
        </a:p>
      </dgm:t>
    </dgm:pt>
    <dgm:pt modelId="{A0F7E337-4B94-4374-85EF-53A470BA8C0C}">
      <dgm:prSet/>
      <dgm:spPr/>
      <dgm:t>
        <a:bodyPr/>
        <a:lstStyle/>
        <a:p>
          <a:r>
            <a:rPr lang="en-US" dirty="0" smtClean="0"/>
            <a:t>BufferedOutputStream </a:t>
          </a:r>
          <a:endParaRPr lang="en-US" dirty="0"/>
        </a:p>
      </dgm:t>
    </dgm:pt>
    <dgm:pt modelId="{D99E9170-6CB4-457B-9C23-AE61FA2B8257}" type="parTrans" cxnId="{AE40DFCB-0445-440E-940A-EDE5781A752F}">
      <dgm:prSet/>
      <dgm:spPr/>
      <dgm:t>
        <a:bodyPr/>
        <a:lstStyle/>
        <a:p>
          <a:endParaRPr lang="en-US"/>
        </a:p>
      </dgm:t>
    </dgm:pt>
    <dgm:pt modelId="{8D986043-C1C9-4781-9263-4F28F95363FA}" type="sibTrans" cxnId="{AE40DFCB-0445-440E-940A-EDE5781A752F}">
      <dgm:prSet/>
      <dgm:spPr/>
      <dgm:t>
        <a:bodyPr/>
        <a:lstStyle/>
        <a:p>
          <a:endParaRPr lang="en-US"/>
        </a:p>
      </dgm:t>
    </dgm:pt>
    <dgm:pt modelId="{AF883609-4B6A-4549-8926-28B5E1D41191}" type="pres">
      <dgm:prSet presAssocID="{C79F986D-1080-45B5-BB62-ECA94E4EA562}" presName="diagram" presStyleCnt="0">
        <dgm:presLayoutVars>
          <dgm:dir/>
          <dgm:resizeHandles val="exact"/>
        </dgm:presLayoutVars>
      </dgm:prSet>
      <dgm:spPr/>
    </dgm:pt>
    <dgm:pt modelId="{37104BAB-E220-4AAB-B96A-35653B0DCB81}" type="pres">
      <dgm:prSet presAssocID="{448307BE-F0C4-402A-A1AA-8CC4A921EE8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EA0E6-65AB-46D0-8EEE-CA26662F5033}" type="pres">
      <dgm:prSet presAssocID="{848B07C6-71B6-4C77-AF74-8BA893943BB5}" presName="sibTrans" presStyleCnt="0"/>
      <dgm:spPr/>
    </dgm:pt>
    <dgm:pt modelId="{01098A9F-5B8C-4C01-8AD7-CAB675AED958}" type="pres">
      <dgm:prSet presAssocID="{A0F7E337-4B94-4374-85EF-53A470BA8C0C}" presName="node" presStyleLbl="node1" presStyleIdx="1" presStyleCnt="2">
        <dgm:presLayoutVars>
          <dgm:bulletEnabled val="1"/>
        </dgm:presLayoutVars>
      </dgm:prSet>
      <dgm:spPr/>
    </dgm:pt>
  </dgm:ptLst>
  <dgm:cxnLst>
    <dgm:cxn modelId="{A4F11294-240F-4535-A69C-8732D5EBDABE}" type="presOf" srcId="{A0F7E337-4B94-4374-85EF-53A470BA8C0C}" destId="{01098A9F-5B8C-4C01-8AD7-CAB675AED958}" srcOrd="0" destOrd="0" presId="urn:microsoft.com/office/officeart/2005/8/layout/default"/>
    <dgm:cxn modelId="{B5891C3C-5807-4C61-ABB5-4AC6901EBFD1}" type="presOf" srcId="{448307BE-F0C4-402A-A1AA-8CC4A921EE8F}" destId="{37104BAB-E220-4AAB-B96A-35653B0DCB81}" srcOrd="0" destOrd="0" presId="urn:microsoft.com/office/officeart/2005/8/layout/default"/>
    <dgm:cxn modelId="{AE40DFCB-0445-440E-940A-EDE5781A752F}" srcId="{C79F986D-1080-45B5-BB62-ECA94E4EA562}" destId="{A0F7E337-4B94-4374-85EF-53A470BA8C0C}" srcOrd="1" destOrd="0" parTransId="{D99E9170-6CB4-457B-9C23-AE61FA2B8257}" sibTransId="{8D986043-C1C9-4781-9263-4F28F95363FA}"/>
    <dgm:cxn modelId="{50E28D4F-B93C-44EB-BFC6-C484BB8AA763}" srcId="{C79F986D-1080-45B5-BB62-ECA94E4EA562}" destId="{448307BE-F0C4-402A-A1AA-8CC4A921EE8F}" srcOrd="0" destOrd="0" parTransId="{313308DD-38C4-4D1E-845A-7832AB3FBD63}" sibTransId="{848B07C6-71B6-4C77-AF74-8BA893943BB5}"/>
    <dgm:cxn modelId="{540FF1EF-88FF-4FE2-87EB-BAF5AD7B3F2A}" type="presOf" srcId="{C79F986D-1080-45B5-BB62-ECA94E4EA562}" destId="{AF883609-4B6A-4549-8926-28B5E1D41191}" srcOrd="0" destOrd="0" presId="urn:microsoft.com/office/officeart/2005/8/layout/default"/>
    <dgm:cxn modelId="{CCC96455-6A89-41D4-9D07-8871E32572C2}" type="presParOf" srcId="{AF883609-4B6A-4549-8926-28B5E1D41191}" destId="{37104BAB-E220-4AAB-B96A-35653B0DCB81}" srcOrd="0" destOrd="0" presId="urn:microsoft.com/office/officeart/2005/8/layout/default"/>
    <dgm:cxn modelId="{2212C08D-0172-4F30-9FFB-B8AFAFFD9B92}" type="presParOf" srcId="{AF883609-4B6A-4549-8926-28B5E1D41191}" destId="{013EA0E6-65AB-46D0-8EEE-CA26662F5033}" srcOrd="1" destOrd="0" presId="urn:microsoft.com/office/officeart/2005/8/layout/default"/>
    <dgm:cxn modelId="{9ABD49DE-166E-49B8-BE74-B7EDD814B6F2}" type="presParOf" srcId="{AF883609-4B6A-4549-8926-28B5E1D41191}" destId="{01098A9F-5B8C-4C01-8AD7-CAB675AED95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9F986D-1080-45B5-BB62-ECA94E4EA562}" type="doc">
      <dgm:prSet loTypeId="urn:microsoft.com/office/officeart/2005/8/layout/default" loCatId="list" qsTypeId="urn:microsoft.com/office/officeart/2005/8/quickstyle/3d6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79A509F-FBED-4195-ABAE-AE682B379E04}">
      <dgm:prSet custT="1"/>
      <dgm:spPr/>
      <dgm:t>
        <a:bodyPr/>
        <a:lstStyle/>
        <a:p>
          <a:r>
            <a:rPr lang="en-US" sz="2000" dirty="0" smtClean="0"/>
            <a:t> BufferedReader</a:t>
          </a:r>
          <a:endParaRPr lang="en-US" sz="2000" dirty="0"/>
        </a:p>
      </dgm:t>
    </dgm:pt>
    <dgm:pt modelId="{5F9A7F94-7AF3-42EC-98E8-8FCB53110CEA}" type="parTrans" cxnId="{3E02D544-6F06-4CC2-A150-820E1C2E3FB4}">
      <dgm:prSet/>
      <dgm:spPr/>
      <dgm:t>
        <a:bodyPr/>
        <a:lstStyle/>
        <a:p>
          <a:endParaRPr lang="en-US"/>
        </a:p>
      </dgm:t>
    </dgm:pt>
    <dgm:pt modelId="{AFB49B44-2288-4253-A729-F8E6DAF1F422}" type="sibTrans" cxnId="{3E02D544-6F06-4CC2-A150-820E1C2E3FB4}">
      <dgm:prSet/>
      <dgm:spPr/>
      <dgm:t>
        <a:bodyPr/>
        <a:lstStyle/>
        <a:p>
          <a:endParaRPr lang="en-US"/>
        </a:p>
      </dgm:t>
    </dgm:pt>
    <dgm:pt modelId="{99A8B04D-468D-47C1-AC6F-8B6AB0EF9BBC}">
      <dgm:prSet custT="1"/>
      <dgm:spPr/>
      <dgm:t>
        <a:bodyPr/>
        <a:lstStyle/>
        <a:p>
          <a:r>
            <a:rPr lang="en-US" sz="2000" dirty="0" smtClean="0"/>
            <a:t> BufferedWriter</a:t>
          </a:r>
          <a:endParaRPr lang="en-US" sz="2000" dirty="0"/>
        </a:p>
      </dgm:t>
    </dgm:pt>
    <dgm:pt modelId="{440FAFBB-1B94-4C6A-B697-DC3E82435147}" type="parTrans" cxnId="{423ECDBC-369C-4AC5-A03A-E7E316F5F942}">
      <dgm:prSet/>
      <dgm:spPr/>
      <dgm:t>
        <a:bodyPr/>
        <a:lstStyle/>
        <a:p>
          <a:endParaRPr lang="en-US"/>
        </a:p>
      </dgm:t>
    </dgm:pt>
    <dgm:pt modelId="{1FA72495-E9B9-4B6E-928F-D802AE7CB9BB}" type="sibTrans" cxnId="{423ECDBC-369C-4AC5-A03A-E7E316F5F942}">
      <dgm:prSet/>
      <dgm:spPr/>
      <dgm:t>
        <a:bodyPr/>
        <a:lstStyle/>
        <a:p>
          <a:endParaRPr lang="en-US"/>
        </a:p>
      </dgm:t>
    </dgm:pt>
    <dgm:pt modelId="{AF883609-4B6A-4549-8926-28B5E1D41191}" type="pres">
      <dgm:prSet presAssocID="{C79F986D-1080-45B5-BB62-ECA94E4EA562}" presName="diagram" presStyleCnt="0">
        <dgm:presLayoutVars>
          <dgm:dir/>
          <dgm:resizeHandles val="exact"/>
        </dgm:presLayoutVars>
      </dgm:prSet>
      <dgm:spPr/>
    </dgm:pt>
    <dgm:pt modelId="{A97BAF33-3291-489F-84EB-8FE7AE33E9F6}" type="pres">
      <dgm:prSet presAssocID="{E79A509F-FBED-4195-ABAE-AE682B379E04}" presName="node" presStyleLbl="node1" presStyleIdx="0" presStyleCnt="2">
        <dgm:presLayoutVars>
          <dgm:bulletEnabled val="1"/>
        </dgm:presLayoutVars>
      </dgm:prSet>
      <dgm:spPr/>
    </dgm:pt>
    <dgm:pt modelId="{8D3FE3DB-B93C-4187-B2CC-879339B7C775}" type="pres">
      <dgm:prSet presAssocID="{AFB49B44-2288-4253-A729-F8E6DAF1F422}" presName="sibTrans" presStyleCnt="0"/>
      <dgm:spPr/>
    </dgm:pt>
    <dgm:pt modelId="{4395AADD-101F-4E45-8AA7-BEC2AA328019}" type="pres">
      <dgm:prSet presAssocID="{99A8B04D-468D-47C1-AC6F-8B6AB0EF9BBC}" presName="node" presStyleLbl="node1" presStyleIdx="1" presStyleCnt="2">
        <dgm:presLayoutVars>
          <dgm:bulletEnabled val="1"/>
        </dgm:presLayoutVars>
      </dgm:prSet>
      <dgm:spPr/>
    </dgm:pt>
  </dgm:ptLst>
  <dgm:cxnLst>
    <dgm:cxn modelId="{0D722AC3-E39C-48A1-8EA4-994586A6682F}" type="presOf" srcId="{C79F986D-1080-45B5-BB62-ECA94E4EA562}" destId="{AF883609-4B6A-4549-8926-28B5E1D41191}" srcOrd="0" destOrd="0" presId="urn:microsoft.com/office/officeart/2005/8/layout/default"/>
    <dgm:cxn modelId="{F4AE00A2-33E8-461E-A018-327A1F1CC070}" type="presOf" srcId="{E79A509F-FBED-4195-ABAE-AE682B379E04}" destId="{A97BAF33-3291-489F-84EB-8FE7AE33E9F6}" srcOrd="0" destOrd="0" presId="urn:microsoft.com/office/officeart/2005/8/layout/default"/>
    <dgm:cxn modelId="{F1FCD3E6-1B41-45A9-9008-9CC3BB19544B}" type="presOf" srcId="{99A8B04D-468D-47C1-AC6F-8B6AB0EF9BBC}" destId="{4395AADD-101F-4E45-8AA7-BEC2AA328019}" srcOrd="0" destOrd="0" presId="urn:microsoft.com/office/officeart/2005/8/layout/default"/>
    <dgm:cxn modelId="{423ECDBC-369C-4AC5-A03A-E7E316F5F942}" srcId="{C79F986D-1080-45B5-BB62-ECA94E4EA562}" destId="{99A8B04D-468D-47C1-AC6F-8B6AB0EF9BBC}" srcOrd="1" destOrd="0" parTransId="{440FAFBB-1B94-4C6A-B697-DC3E82435147}" sibTransId="{1FA72495-E9B9-4B6E-928F-D802AE7CB9BB}"/>
    <dgm:cxn modelId="{3E02D544-6F06-4CC2-A150-820E1C2E3FB4}" srcId="{C79F986D-1080-45B5-BB62-ECA94E4EA562}" destId="{E79A509F-FBED-4195-ABAE-AE682B379E04}" srcOrd="0" destOrd="0" parTransId="{5F9A7F94-7AF3-42EC-98E8-8FCB53110CEA}" sibTransId="{AFB49B44-2288-4253-A729-F8E6DAF1F422}"/>
    <dgm:cxn modelId="{3720295A-6982-4EC2-930E-637CB0782849}" type="presParOf" srcId="{AF883609-4B6A-4549-8926-28B5E1D41191}" destId="{A97BAF33-3291-489F-84EB-8FE7AE33E9F6}" srcOrd="0" destOrd="0" presId="urn:microsoft.com/office/officeart/2005/8/layout/default"/>
    <dgm:cxn modelId="{79D2F76E-9CD5-45A3-B7B8-DEF8BEE37334}" type="presParOf" srcId="{AF883609-4B6A-4549-8926-28B5E1D41191}" destId="{8D3FE3DB-B93C-4187-B2CC-879339B7C775}" srcOrd="1" destOrd="0" presId="urn:microsoft.com/office/officeart/2005/8/layout/default"/>
    <dgm:cxn modelId="{EC815929-C5FB-4F1E-A55B-9E47CAEA61A8}" type="presParOf" srcId="{AF883609-4B6A-4549-8926-28B5E1D41191}" destId="{4395AADD-101F-4E45-8AA7-BEC2AA32801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04BAB-E220-4AAB-B96A-35653B0DCB81}">
      <dsp:nvSpPr>
        <dsp:cNvPr id="0" name=""/>
        <dsp:cNvSpPr/>
      </dsp:nvSpPr>
      <dsp:spPr>
        <a:xfrm>
          <a:off x="577385" y="1897"/>
          <a:ext cx="2517542" cy="15105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BufferedInputStream</a:t>
          </a:r>
          <a:endParaRPr lang="en-US" sz="1900" kern="1200" dirty="0"/>
        </a:p>
      </dsp:txBody>
      <dsp:txXfrm>
        <a:off x="577385" y="1897"/>
        <a:ext cx="2517542" cy="1510525"/>
      </dsp:txXfrm>
    </dsp:sp>
    <dsp:sp modelId="{01098A9F-5B8C-4C01-8AD7-CAB675AED958}">
      <dsp:nvSpPr>
        <dsp:cNvPr id="0" name=""/>
        <dsp:cNvSpPr/>
      </dsp:nvSpPr>
      <dsp:spPr>
        <a:xfrm>
          <a:off x="577385" y="1764177"/>
          <a:ext cx="2517542" cy="151052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BufferedOutputStream </a:t>
          </a:r>
          <a:endParaRPr lang="en-US" sz="1900" kern="1200" dirty="0"/>
        </a:p>
      </dsp:txBody>
      <dsp:txXfrm>
        <a:off x="577385" y="1764177"/>
        <a:ext cx="2517542" cy="15105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BAF33-3291-489F-84EB-8FE7AE33E9F6}">
      <dsp:nvSpPr>
        <dsp:cNvPr id="0" name=""/>
        <dsp:cNvSpPr/>
      </dsp:nvSpPr>
      <dsp:spPr>
        <a:xfrm>
          <a:off x="0" y="119062"/>
          <a:ext cx="2667000" cy="1600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BufferedReader</a:t>
          </a:r>
          <a:endParaRPr lang="en-US" sz="2000" kern="1200" dirty="0"/>
        </a:p>
      </dsp:txBody>
      <dsp:txXfrm>
        <a:off x="0" y="119062"/>
        <a:ext cx="2667000" cy="1600200"/>
      </dsp:txXfrm>
    </dsp:sp>
    <dsp:sp modelId="{4395AADD-101F-4E45-8AA7-BEC2AA328019}">
      <dsp:nvSpPr>
        <dsp:cNvPr id="0" name=""/>
        <dsp:cNvSpPr/>
      </dsp:nvSpPr>
      <dsp:spPr>
        <a:xfrm>
          <a:off x="0" y="1985962"/>
          <a:ext cx="2667000" cy="1600200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BufferedWriter</a:t>
          </a:r>
          <a:endParaRPr lang="en-US" sz="2000" kern="1200" dirty="0"/>
        </a:p>
      </dsp:txBody>
      <dsp:txXfrm>
        <a:off x="0" y="1985962"/>
        <a:ext cx="2667000" cy="1600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24712" y="11071"/>
            <a:ext cx="135688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Buffered Streams</a:t>
            </a:r>
          </a:p>
        </p:txBody>
      </p:sp>
      <p:sp>
        <p:nvSpPr>
          <p:cNvPr id="2" name="Oval 1"/>
          <p:cNvSpPr/>
          <p:nvPr/>
        </p:nvSpPr>
        <p:spPr>
          <a:xfrm>
            <a:off x="838200" y="1433513"/>
            <a:ext cx="1752600" cy="1371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Application</a:t>
            </a:r>
            <a:endParaRPr lang="en-US" dirty="0"/>
          </a:p>
        </p:txBody>
      </p:sp>
      <p:sp>
        <p:nvSpPr>
          <p:cNvPr id="3" name="Folded Corner 2"/>
          <p:cNvSpPr/>
          <p:nvPr/>
        </p:nvSpPr>
        <p:spPr>
          <a:xfrm>
            <a:off x="6600825" y="1600200"/>
            <a:ext cx="1524000" cy="1038226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Peter is going to india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823235" y="1266825"/>
            <a:ext cx="77437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myfile.txt</a:t>
            </a:r>
            <a:endParaRPr lang="en-US" sz="1200" dirty="0"/>
          </a:p>
        </p:txBody>
      </p:sp>
      <p:sp>
        <p:nvSpPr>
          <p:cNvPr id="10" name="Left-Right Arrow 9"/>
          <p:cNvSpPr/>
          <p:nvPr/>
        </p:nvSpPr>
        <p:spPr>
          <a:xfrm>
            <a:off x="2590800" y="1952625"/>
            <a:ext cx="4010025" cy="381000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UnBuffered I/0 Streams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087390" y="1680389"/>
            <a:ext cx="90197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Read/Write</a:t>
            </a:r>
            <a:endParaRPr lang="en-US" sz="12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2133600" y="3171824"/>
            <a:ext cx="5762625" cy="1095375"/>
          </a:xfrm>
          <a:prstGeom prst="wedgeRoundRectCallout">
            <a:avLst>
              <a:gd name="adj1" fmla="val -3441"/>
              <a:gd name="adj2" fmla="val -13374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If we use </a:t>
            </a:r>
            <a:r>
              <a:rPr lang="en-US" sz="1200" dirty="0">
                <a:solidFill>
                  <a:srgbClr val="C00000"/>
                </a:solidFill>
              </a:rPr>
              <a:t>unbuffered</a:t>
            </a:r>
            <a:r>
              <a:rPr lang="en-US" sz="1200" dirty="0">
                <a:solidFill>
                  <a:srgbClr val="C00000"/>
                </a:solidFill>
              </a:rPr>
              <a:t> </a:t>
            </a:r>
            <a:r>
              <a:rPr lang="en-US" sz="1200" dirty="0">
                <a:solidFill>
                  <a:srgbClr val="C00000"/>
                </a:solidFill>
              </a:rPr>
              <a:t>I/O </a:t>
            </a:r>
            <a:r>
              <a:rPr lang="en-US" sz="1200" dirty="0" smtClean="0">
                <a:solidFill>
                  <a:srgbClr val="C00000"/>
                </a:solidFill>
              </a:rPr>
              <a:t>Streams [e.g. FileInputStream,FileOutputStream]</a:t>
            </a:r>
            <a:r>
              <a:rPr lang="en-US" sz="1200" dirty="0" smtClean="0">
                <a:solidFill>
                  <a:schemeClr val="tx1"/>
                </a:solidFill>
              </a:rPr>
              <a:t>for read and write operation</a:t>
            </a:r>
            <a:r>
              <a:rPr lang="en-US" sz="1200" dirty="0" smtClean="0">
                <a:solidFill>
                  <a:srgbClr val="C00000"/>
                </a:solidFill>
              </a:rPr>
              <a:t>, </a:t>
            </a:r>
            <a:r>
              <a:rPr lang="en-US" sz="1200" dirty="0" smtClean="0"/>
              <a:t>then </a:t>
            </a:r>
            <a:r>
              <a:rPr lang="en-US" sz="1200" dirty="0"/>
              <a:t>each </a:t>
            </a:r>
            <a:r>
              <a:rPr lang="en-US" sz="1200" dirty="0"/>
              <a:t>read or write request is handled directly by the underlying OS. </a:t>
            </a:r>
            <a:r>
              <a:rPr lang="en-US" sz="1200" dirty="0"/>
              <a:t>This can make a program much less efficient, since each such request often triggers disk access, network activity, or some other operation that is relatively expensive.</a:t>
            </a:r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24712" y="11071"/>
            <a:ext cx="135688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Buffered Streams</a:t>
            </a:r>
          </a:p>
        </p:txBody>
      </p:sp>
      <p:sp>
        <p:nvSpPr>
          <p:cNvPr id="2" name="Oval 1"/>
          <p:cNvSpPr/>
          <p:nvPr/>
        </p:nvSpPr>
        <p:spPr>
          <a:xfrm>
            <a:off x="838200" y="1433513"/>
            <a:ext cx="1752600" cy="1371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Application</a:t>
            </a:r>
            <a:endParaRPr lang="en-US" dirty="0"/>
          </a:p>
        </p:txBody>
      </p:sp>
      <p:sp>
        <p:nvSpPr>
          <p:cNvPr id="3" name="Folded Corner 2"/>
          <p:cNvSpPr/>
          <p:nvPr/>
        </p:nvSpPr>
        <p:spPr>
          <a:xfrm>
            <a:off x="6600825" y="1600200"/>
            <a:ext cx="1524000" cy="1038226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Peter is going to india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823235" y="1266825"/>
            <a:ext cx="77437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myfile.txt</a:t>
            </a:r>
            <a:endParaRPr lang="en-US" sz="1200" dirty="0"/>
          </a:p>
        </p:txBody>
      </p:sp>
      <p:sp>
        <p:nvSpPr>
          <p:cNvPr id="10" name="Left-Right Arrow 9"/>
          <p:cNvSpPr/>
          <p:nvPr/>
        </p:nvSpPr>
        <p:spPr>
          <a:xfrm>
            <a:off x="2590800" y="1952625"/>
            <a:ext cx="4010025" cy="381000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Buffered</a:t>
            </a:r>
            <a:r>
              <a:rPr lang="en-US" sz="1200" dirty="0"/>
              <a:t> I/O </a:t>
            </a:r>
            <a:r>
              <a:rPr lang="en-US" sz="1200" dirty="0" smtClean="0"/>
              <a:t>streams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087390" y="1680389"/>
            <a:ext cx="90197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Read/Write</a:t>
            </a:r>
            <a:endParaRPr lang="en-US" sz="12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52400" y="3171824"/>
            <a:ext cx="8763000" cy="1704976"/>
          </a:xfrm>
          <a:prstGeom prst="wedgeRoundRectCallout">
            <a:avLst>
              <a:gd name="adj1" fmla="val -4813"/>
              <a:gd name="adj2" fmla="val -10476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To make program more efficient Java </a:t>
            </a:r>
            <a:r>
              <a:rPr lang="en-US" sz="1200" dirty="0"/>
              <a:t>platform implements</a:t>
            </a:r>
            <a:r>
              <a:rPr lang="en-US" sz="1200" dirty="0">
                <a:solidFill>
                  <a:srgbClr val="C00000"/>
                </a:solidFill>
              </a:rPr>
              <a:t> </a:t>
            </a:r>
            <a:r>
              <a:rPr lang="en-US" sz="1200" i="1" dirty="0">
                <a:solidFill>
                  <a:srgbClr val="C00000"/>
                </a:solidFill>
              </a:rPr>
              <a:t>buffered</a:t>
            </a:r>
            <a:r>
              <a:rPr lang="en-US" sz="1200" dirty="0">
                <a:solidFill>
                  <a:srgbClr val="C00000"/>
                </a:solidFill>
              </a:rPr>
              <a:t> I/O </a:t>
            </a:r>
            <a:r>
              <a:rPr lang="en-US" sz="1200" dirty="0" smtClean="0">
                <a:solidFill>
                  <a:srgbClr val="C00000"/>
                </a:solidFill>
              </a:rPr>
              <a:t>streams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use </a:t>
            </a:r>
            <a:r>
              <a:rPr lang="en-US" sz="1200" i="1" dirty="0">
                <a:solidFill>
                  <a:srgbClr val="C00000"/>
                </a:solidFill>
              </a:rPr>
              <a:t>buffered</a:t>
            </a:r>
            <a:r>
              <a:rPr lang="en-US" sz="1200" dirty="0">
                <a:solidFill>
                  <a:srgbClr val="C00000"/>
                </a:solidFill>
              </a:rPr>
              <a:t> I/O </a:t>
            </a:r>
            <a:r>
              <a:rPr lang="en-US" sz="1200" dirty="0" smtClean="0">
                <a:solidFill>
                  <a:srgbClr val="C00000"/>
                </a:solidFill>
              </a:rPr>
              <a:t>streams[e.g. BufferednputStream,BufferedOutputStream] </a:t>
            </a:r>
            <a:r>
              <a:rPr lang="en-US" sz="1200" dirty="0" smtClean="0">
                <a:solidFill>
                  <a:schemeClr val="tx1"/>
                </a:solidFill>
              </a:rPr>
              <a:t>for read and write operation.</a:t>
            </a:r>
            <a:endParaRPr lang="en-US" sz="1200" dirty="0" smtClean="0">
              <a:solidFill>
                <a:srgbClr val="C00000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US" sz="1200" dirty="0">
              <a:solidFill>
                <a:srgbClr val="C00000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Buffered input streams </a:t>
            </a:r>
            <a:r>
              <a:rPr lang="en-US" sz="1200" dirty="0"/>
              <a:t>read data from a memory area known as a </a:t>
            </a:r>
            <a:r>
              <a:rPr lang="en-US" sz="1200" i="1" dirty="0"/>
              <a:t>buffer</a:t>
            </a:r>
            <a:r>
              <a:rPr lang="en-US" sz="1200" dirty="0"/>
              <a:t>; the </a:t>
            </a:r>
            <a:r>
              <a:rPr lang="en-US" sz="1200" dirty="0">
                <a:solidFill>
                  <a:srgbClr val="C00000"/>
                </a:solidFill>
              </a:rPr>
              <a:t>native input </a:t>
            </a:r>
            <a:r>
              <a:rPr lang="en-US" sz="1200" dirty="0" smtClean="0">
                <a:solidFill>
                  <a:srgbClr val="C00000"/>
                </a:solidFill>
              </a:rPr>
              <a:t>API[</a:t>
            </a:r>
            <a:r>
              <a:rPr lang="en-US" sz="1200" dirty="0" smtClean="0">
                <a:solidFill>
                  <a:srgbClr val="C00000"/>
                </a:solidFill>
              </a:rPr>
              <a:t>e.g.FileInputStream</a:t>
            </a:r>
            <a:r>
              <a:rPr lang="en-US" sz="1200" dirty="0" smtClean="0"/>
              <a:t>] </a:t>
            </a:r>
            <a:r>
              <a:rPr lang="en-US" sz="1200" dirty="0"/>
              <a:t>is called only when the buffer is empty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B</a:t>
            </a:r>
            <a:r>
              <a:rPr lang="en-US" sz="1200" dirty="0" smtClean="0">
                <a:solidFill>
                  <a:srgbClr val="C00000"/>
                </a:solidFill>
              </a:rPr>
              <a:t>uffered </a:t>
            </a:r>
            <a:r>
              <a:rPr lang="en-US" sz="1200" dirty="0">
                <a:solidFill>
                  <a:srgbClr val="C00000"/>
                </a:solidFill>
              </a:rPr>
              <a:t>output streams</a:t>
            </a:r>
            <a:r>
              <a:rPr lang="en-US" sz="1200" dirty="0"/>
              <a:t> write data to a buffer, and the </a:t>
            </a:r>
            <a:r>
              <a:rPr lang="en-US" sz="1200" dirty="0">
                <a:solidFill>
                  <a:srgbClr val="C00000"/>
                </a:solidFill>
              </a:rPr>
              <a:t>native output </a:t>
            </a:r>
            <a:r>
              <a:rPr lang="en-US" sz="1200" dirty="0" smtClean="0">
                <a:solidFill>
                  <a:srgbClr val="C00000"/>
                </a:solidFill>
              </a:rPr>
              <a:t>API[</a:t>
            </a:r>
            <a:r>
              <a:rPr lang="en-US" sz="1200" dirty="0" smtClean="0">
                <a:solidFill>
                  <a:srgbClr val="C00000"/>
                </a:solidFill>
              </a:rPr>
              <a:t>e.g.FileOutputStream</a:t>
            </a:r>
            <a:r>
              <a:rPr lang="en-US" sz="1200" dirty="0" smtClean="0"/>
              <a:t>] </a:t>
            </a:r>
            <a:r>
              <a:rPr lang="en-US" sz="1200" dirty="0"/>
              <a:t>is called only when the buffer is full.</a:t>
            </a:r>
          </a:p>
        </p:txBody>
      </p:sp>
    </p:spTree>
    <p:extLst>
      <p:ext uri="{BB962C8B-B14F-4D97-AF65-F5344CB8AC3E}">
        <p14:creationId xmlns:p14="http://schemas.microsoft.com/office/powerpoint/2010/main" val="297175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24712" y="11071"/>
            <a:ext cx="135688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Buffered Streams</a:t>
            </a:r>
          </a:p>
        </p:txBody>
      </p:sp>
      <p:sp>
        <p:nvSpPr>
          <p:cNvPr id="3" name="Flowchart: Alternate Process 2"/>
          <p:cNvSpPr/>
          <p:nvPr/>
        </p:nvSpPr>
        <p:spPr>
          <a:xfrm>
            <a:off x="1524000" y="2146173"/>
            <a:ext cx="6400800" cy="612648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InputStream input = new BufferedInputStream( new FileInputStream("c:\\data</a:t>
            </a:r>
            <a:r>
              <a:rPr lang="en-US" sz="1200" dirty="0" smtClean="0"/>
              <a:t>\\myinputfile.txt</a:t>
            </a:r>
            <a:r>
              <a:rPr lang="en-US" sz="1200" dirty="0"/>
              <a:t>"));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1524000" y="2936367"/>
            <a:ext cx="6934200" cy="612648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OutputStream output = new BufferedOutputStream( new FileOutputStream("c:\\data</a:t>
            </a:r>
            <a:r>
              <a:rPr lang="en-US" sz="1200" dirty="0" smtClean="0"/>
              <a:t>\\myoutputfile.txt"));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897582"/>
            <a:ext cx="8305800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program can convert an unbuffered stream into a buffered stream using the wrapping </a:t>
            </a:r>
            <a:r>
              <a:rPr lang="en-US" sz="1200" dirty="0" smtClean="0"/>
              <a:t>idiom, where </a:t>
            </a:r>
            <a:r>
              <a:rPr lang="en-US" sz="1200" dirty="0"/>
              <a:t>the unbuffered stream object is passed to the constructor for a buffered stream </a:t>
            </a:r>
            <a:r>
              <a:rPr lang="en-US" sz="1200" dirty="0" smtClean="0"/>
              <a:t>class like below.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788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34000" y="1524000"/>
            <a:ext cx="3429000" cy="32004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1524000"/>
            <a:ext cx="3429000" cy="32004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24712" y="11071"/>
            <a:ext cx="135688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Buffered Streams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533400"/>
            <a:ext cx="4495800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/>
              <a:t>There are four buffered stream classes used to wrap unbuffered streams:</a:t>
            </a:r>
            <a:endParaRPr lang="en-US" sz="11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99311153"/>
              </p:ext>
            </p:extLst>
          </p:nvPr>
        </p:nvGraphicFramePr>
        <p:xfrm>
          <a:off x="152399" y="1371600"/>
          <a:ext cx="3672313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78616083"/>
              </p:ext>
            </p:extLst>
          </p:nvPr>
        </p:nvGraphicFramePr>
        <p:xfrm>
          <a:off x="5638800" y="1143000"/>
          <a:ext cx="2667000" cy="3705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Rectangle 6"/>
          <p:cNvSpPr/>
          <p:nvPr/>
        </p:nvSpPr>
        <p:spPr>
          <a:xfrm>
            <a:off x="1025438" y="1208127"/>
            <a:ext cx="216642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To create </a:t>
            </a:r>
            <a:r>
              <a:rPr lang="en-US" sz="1200" dirty="0"/>
              <a:t>buffered byte streams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5867400" y="1208127"/>
            <a:ext cx="2517549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To create </a:t>
            </a:r>
            <a:r>
              <a:rPr lang="en-US" sz="1200" dirty="0"/>
              <a:t>buffered character </a:t>
            </a:r>
            <a:r>
              <a:rPr lang="en-US" sz="1200" dirty="0" smtClean="0"/>
              <a:t>streams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788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24712" y="11071"/>
            <a:ext cx="135688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Buffered Streams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1000" y="1600200"/>
            <a:ext cx="8458200" cy="1828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It often makes sense to write out a buffer at critical points, without waiting for it to fill. This is known as </a:t>
            </a:r>
            <a:r>
              <a:rPr lang="en-US" sz="1200" i="1" dirty="0"/>
              <a:t>flushing</a:t>
            </a:r>
            <a:r>
              <a:rPr lang="en-US" sz="1200" dirty="0"/>
              <a:t> the buffer.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Some </a:t>
            </a:r>
            <a:r>
              <a:rPr lang="en-US" sz="1200" dirty="0"/>
              <a:t>buffered output classes support </a:t>
            </a:r>
            <a:r>
              <a:rPr lang="en-US" sz="1200" i="1" dirty="0" smtClean="0"/>
              <a:t>autoflush</a:t>
            </a:r>
            <a:r>
              <a:rPr lang="en-US" sz="1200" dirty="0" smtClean="0"/>
              <a:t>, </a:t>
            </a:r>
            <a:r>
              <a:rPr lang="en-US" sz="1200" dirty="0"/>
              <a:t>specified by an optional constructor argument. When </a:t>
            </a:r>
            <a:r>
              <a:rPr lang="en-US" sz="1200" dirty="0" smtClean="0"/>
              <a:t>autoflush</a:t>
            </a:r>
            <a:r>
              <a:rPr lang="en-US" sz="1200" dirty="0" smtClean="0"/>
              <a:t> </a:t>
            </a:r>
            <a:r>
              <a:rPr lang="en-US" sz="1200" dirty="0"/>
              <a:t>is enabled, certain key events cause the buffer to be flushed. For example, an </a:t>
            </a:r>
            <a:r>
              <a:rPr lang="en-US" sz="1200" dirty="0"/>
              <a:t>autoflush</a:t>
            </a:r>
            <a:r>
              <a:rPr lang="en-US" sz="1200" dirty="0"/>
              <a:t> </a:t>
            </a:r>
            <a:r>
              <a:rPr lang="en-US" sz="1200" dirty="0"/>
              <a:t>PrintWriter</a:t>
            </a:r>
            <a:r>
              <a:rPr lang="en-US" sz="1200" dirty="0"/>
              <a:t> object flushes the buffer on every invocation of </a:t>
            </a:r>
            <a:r>
              <a:rPr lang="en-US" sz="1200" dirty="0"/>
              <a:t>println</a:t>
            </a:r>
            <a:r>
              <a:rPr lang="en-US" sz="1200" dirty="0"/>
              <a:t> or format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flush a stream manually, invoke its flush method. The flush method is valid on any output stream, but has no effect unless the stream is buffered.</a:t>
            </a:r>
          </a:p>
          <a:p>
            <a:pPr algn="ctr"/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733800" y="1206847"/>
            <a:ext cx="181351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Flushing Buffered </a:t>
            </a:r>
            <a:r>
              <a:rPr lang="en-US" sz="1200" dirty="0" smtClean="0"/>
              <a:t>Streams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421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76918</TotalTime>
  <Words>169</Words>
  <Application>Microsoft Office PowerPoint</Application>
  <PresentationFormat>Custom</PresentationFormat>
  <Paragraphs>44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7461</cp:revision>
  <dcterms:created xsi:type="dcterms:W3CDTF">2006-08-16T00:00:00Z</dcterms:created>
  <dcterms:modified xsi:type="dcterms:W3CDTF">2016-06-23T08:52:33Z</dcterms:modified>
</cp:coreProperties>
</file>