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73125" y="591754"/>
            <a:ext cx="3740150" cy="1524000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C00000"/>
                </a:solidFill>
              </a:rPr>
              <a:t>interface </a:t>
            </a:r>
            <a:r>
              <a:rPr lang="en-US" sz="1000" b="1" dirty="0">
                <a:solidFill>
                  <a:srgbClr val="C00000"/>
                </a:solidFill>
              </a:rPr>
              <a:t>InterfaceA</a:t>
            </a:r>
            <a:endParaRPr lang="en-US" sz="1000" b="1" dirty="0">
              <a:solidFill>
                <a:srgbClr val="C00000"/>
              </a:solidFill>
            </a:endParaRPr>
          </a:p>
          <a:p>
            <a:r>
              <a:rPr lang="en-US" sz="1000" dirty="0">
                <a:solidFill>
                  <a:srgbClr val="C00000"/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C00000"/>
                </a:solidFill>
              </a:rPr>
              <a:t>void </a:t>
            </a:r>
            <a:r>
              <a:rPr lang="en-US" sz="1000" b="1" dirty="0">
                <a:solidFill>
                  <a:srgbClr val="C00000"/>
                </a:solidFill>
              </a:rPr>
              <a:t>sayWelcome</a:t>
            </a:r>
            <a:r>
              <a:rPr lang="en-US" sz="1000" b="1" dirty="0">
                <a:solidFill>
                  <a:srgbClr val="C00000"/>
                </a:solidFill>
              </a:rPr>
              <a:t>();</a:t>
            </a:r>
          </a:p>
          <a:p>
            <a:pPr lvl="1"/>
            <a:endParaRPr lang="en-US" sz="1000" dirty="0">
              <a:solidFill>
                <a:srgbClr val="C00000"/>
              </a:solidFill>
            </a:endParaRPr>
          </a:p>
          <a:p>
            <a:pPr lvl="1"/>
            <a:r>
              <a:rPr lang="en-US" sz="1000" b="1" dirty="0">
                <a:solidFill>
                  <a:srgbClr val="C00000"/>
                </a:solidFill>
              </a:rPr>
              <a:t>static void </a:t>
            </a:r>
            <a:r>
              <a:rPr lang="en-US" sz="1000" b="1" dirty="0">
                <a:solidFill>
                  <a:srgbClr val="C00000"/>
                </a:solidFill>
              </a:rPr>
              <a:t>sayHello</a:t>
            </a:r>
            <a:r>
              <a:rPr lang="en-US" sz="1000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sz="1000" dirty="0">
                <a:solidFill>
                  <a:srgbClr val="C00000"/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C00000"/>
                </a:solidFill>
              </a:rPr>
              <a:t>     </a:t>
            </a:r>
            <a:r>
              <a:rPr lang="en-US" sz="1000" dirty="0" smtClean="0">
                <a:solidFill>
                  <a:srgbClr val="C00000"/>
                </a:solidFill>
              </a:rPr>
              <a:t>System.</a:t>
            </a:r>
            <a:r>
              <a:rPr lang="en-US" sz="1000" b="1" i="1" dirty="0" smtClean="0">
                <a:solidFill>
                  <a:srgbClr val="C00000"/>
                </a:solidFill>
              </a:rPr>
              <a:t>out.println</a:t>
            </a:r>
            <a:r>
              <a:rPr lang="en-US" sz="1000" b="1" i="1" dirty="0">
                <a:solidFill>
                  <a:srgbClr val="C00000"/>
                </a:solidFill>
              </a:rPr>
              <a:t>("Static hello by </a:t>
            </a:r>
            <a:r>
              <a:rPr lang="en-US" sz="1000" b="1" i="1" dirty="0">
                <a:solidFill>
                  <a:srgbClr val="C00000"/>
                </a:solidFill>
              </a:rPr>
              <a:t>InterfaceA</a:t>
            </a:r>
            <a:r>
              <a:rPr lang="en-US" sz="1000" b="1" i="1" dirty="0">
                <a:solidFill>
                  <a:srgbClr val="C00000"/>
                </a:solidFill>
              </a:rPr>
              <a:t>...");</a:t>
            </a:r>
          </a:p>
          <a:p>
            <a:pPr lvl="1"/>
            <a:r>
              <a:rPr lang="en-US" sz="1000" dirty="0">
                <a:solidFill>
                  <a:srgbClr val="C00000"/>
                </a:solidFill>
              </a:rPr>
              <a:t>}</a:t>
            </a:r>
          </a:p>
          <a:p>
            <a:r>
              <a:rPr lang="en-US" sz="1000" dirty="0">
                <a:solidFill>
                  <a:srgbClr val="C00000"/>
                </a:solidFill>
              </a:rPr>
              <a:t>}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1789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Static</a:t>
            </a:r>
            <a:r>
              <a:rPr lang="en-US" sz="1200" dirty="0" smtClean="0"/>
              <a:t> </a:t>
            </a:r>
            <a:r>
              <a:rPr lang="en-US" sz="1200" dirty="0" smtClean="0"/>
              <a:t>method in Interface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73125" y="2953954"/>
            <a:ext cx="3740150" cy="1571625"/>
          </a:xfrm>
          <a:prstGeom prst="round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002060"/>
                </a:solidFill>
              </a:rPr>
              <a:t>public class </a:t>
            </a:r>
            <a:r>
              <a:rPr lang="en-US" sz="1000" b="1" dirty="0">
                <a:solidFill>
                  <a:srgbClr val="002060"/>
                </a:solidFill>
              </a:rPr>
              <a:t>MyClass</a:t>
            </a:r>
            <a:r>
              <a:rPr lang="en-US" sz="1000" b="1" dirty="0">
                <a:solidFill>
                  <a:srgbClr val="002060"/>
                </a:solidFill>
              </a:rPr>
              <a:t> implements </a:t>
            </a:r>
            <a:r>
              <a:rPr lang="en-US" sz="1000" b="1" dirty="0">
                <a:solidFill>
                  <a:srgbClr val="002060"/>
                </a:solidFill>
              </a:rPr>
              <a:t>InterfaceA</a:t>
            </a:r>
            <a:endParaRPr lang="en-US" sz="1000" b="1" dirty="0">
              <a:solidFill>
                <a:srgbClr val="002060"/>
              </a:solidFill>
            </a:endParaRPr>
          </a:p>
          <a:p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endParaRPr lang="en-US" sz="1000" dirty="0">
              <a:solidFill>
                <a:srgbClr val="002060"/>
              </a:solidFill>
            </a:endParaRP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@Override</a:t>
            </a:r>
          </a:p>
          <a:p>
            <a:pPr lvl="1"/>
            <a:r>
              <a:rPr lang="en-US" sz="1000" b="1" dirty="0">
                <a:solidFill>
                  <a:srgbClr val="002060"/>
                </a:solidFill>
              </a:rPr>
              <a:t>public void </a:t>
            </a:r>
            <a:r>
              <a:rPr lang="en-US" sz="1000" b="1" dirty="0">
                <a:solidFill>
                  <a:srgbClr val="002060"/>
                </a:solidFill>
              </a:rPr>
              <a:t>sayWelcome</a:t>
            </a:r>
            <a:r>
              <a:rPr lang="en-US" sz="1000" b="1" dirty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002060"/>
                </a:solidFill>
              </a:rPr>
              <a:t>    </a:t>
            </a:r>
            <a:r>
              <a:rPr lang="en-US" sz="1000" dirty="0" smtClean="0">
                <a:solidFill>
                  <a:srgbClr val="002060"/>
                </a:solidFill>
              </a:rPr>
              <a:t>System.</a:t>
            </a:r>
            <a:r>
              <a:rPr lang="en-US" sz="10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000" b="1" i="1" dirty="0">
                <a:solidFill>
                  <a:srgbClr val="002060"/>
                </a:solidFill>
              </a:rPr>
              <a:t>("Welcome</a:t>
            </a:r>
            <a:r>
              <a:rPr lang="en-US" sz="1000" b="1" i="1" dirty="0" smtClean="0">
                <a:solidFill>
                  <a:srgbClr val="002060"/>
                </a:solidFill>
              </a:rPr>
              <a:t>");</a:t>
            </a:r>
            <a:endParaRPr lang="en-US" sz="1000" dirty="0">
              <a:solidFill>
                <a:srgbClr val="002060"/>
              </a:solidFill>
            </a:endParaRPr>
          </a:p>
          <a:p>
            <a:pPr lvl="1"/>
            <a:r>
              <a:rPr lang="en-US" sz="1000" dirty="0" smtClean="0">
                <a:solidFill>
                  <a:srgbClr val="002060"/>
                </a:solidFill>
              </a:rPr>
              <a:t>}</a:t>
            </a:r>
            <a:endParaRPr lang="en-US" sz="1000" dirty="0">
              <a:solidFill>
                <a:srgbClr val="002060"/>
              </a:solidFill>
            </a:endParaRPr>
          </a:p>
          <a:p>
            <a:r>
              <a:rPr lang="en-US" sz="1000" dirty="0">
                <a:solidFill>
                  <a:srgbClr val="002060"/>
                </a:solidFill>
              </a:rPr>
              <a:t>}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953000" y="439353"/>
            <a:ext cx="2667000" cy="1313247"/>
          </a:xfrm>
          <a:prstGeom prst="wedgeRoundRectCallout">
            <a:avLst>
              <a:gd name="adj1" fmla="val -138616"/>
              <a:gd name="adj2" fmla="val 19520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Static methods are similar to default methods except that we can’t override them in the implementation classes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</a:t>
            </a:r>
            <a:r>
              <a:rPr lang="en-US" sz="1000" dirty="0" smtClean="0"/>
              <a:t>he </a:t>
            </a:r>
            <a:r>
              <a:rPr lang="en-US" sz="1000" dirty="0"/>
              <a:t>static method can only be called through the interface or class type </a:t>
            </a:r>
            <a:r>
              <a:rPr lang="en-US" sz="1000" dirty="0" smtClean="0"/>
              <a:t>reference.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728974" y="2115754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72797</TotalTime>
  <Words>79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6190</cp:revision>
  <dcterms:created xsi:type="dcterms:W3CDTF">2006-08-16T00:00:00Z</dcterms:created>
  <dcterms:modified xsi:type="dcterms:W3CDTF">2015-12-03T11:15:18Z</dcterms:modified>
</cp:coreProperties>
</file>