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19"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5/18/2016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5/18/2016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657600" y="42905"/>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The catch Blocks</a:t>
            </a:r>
          </a:p>
        </p:txBody>
      </p:sp>
      <p:sp>
        <p:nvSpPr>
          <p:cNvPr id="6" name="TextBox 5"/>
          <p:cNvSpPr txBox="1"/>
          <p:nvPr/>
        </p:nvSpPr>
        <p:spPr>
          <a:xfrm>
            <a:off x="1310354" y="914400"/>
            <a:ext cx="2347246" cy="2677656"/>
          </a:xfrm>
          <a:prstGeom prst="rect">
            <a:avLst/>
          </a:prstGeom>
          <a:ln w="3175"/>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400" dirty="0"/>
              <a:t>try </a:t>
            </a:r>
            <a:endParaRPr lang="en-US" sz="1400" dirty="0" smtClean="0"/>
          </a:p>
          <a:p>
            <a:r>
              <a:rPr lang="en-US" sz="1400" dirty="0" smtClean="0"/>
              <a:t>{</a:t>
            </a:r>
          </a:p>
          <a:p>
            <a:r>
              <a:rPr lang="en-US" sz="1400" dirty="0" smtClean="0"/>
              <a:t>      //code</a:t>
            </a:r>
          </a:p>
          <a:p>
            <a:r>
              <a:rPr lang="en-US" sz="1400" dirty="0" smtClean="0"/>
              <a:t>} </a:t>
            </a:r>
          </a:p>
          <a:p>
            <a:r>
              <a:rPr lang="en-US" sz="1400" dirty="0" smtClean="0"/>
              <a:t>catch </a:t>
            </a:r>
            <a:r>
              <a:rPr lang="en-US" sz="1400" dirty="0"/>
              <a:t>(</a:t>
            </a:r>
            <a:r>
              <a:rPr lang="en-US" sz="1400" i="1" dirty="0"/>
              <a:t>ExceptionType name</a:t>
            </a:r>
            <a:r>
              <a:rPr lang="en-US" sz="1400" dirty="0"/>
              <a:t>) </a:t>
            </a:r>
            <a:endParaRPr lang="en-US" sz="1400" dirty="0" smtClean="0"/>
          </a:p>
          <a:p>
            <a:r>
              <a:rPr lang="en-US" sz="1400" dirty="0" smtClean="0"/>
              <a:t>{ </a:t>
            </a:r>
          </a:p>
          <a:p>
            <a:r>
              <a:rPr lang="en-US" sz="1400" dirty="0" smtClean="0"/>
              <a:t>    // Exception handling code.</a:t>
            </a:r>
          </a:p>
          <a:p>
            <a:r>
              <a:rPr lang="en-US" sz="1400" dirty="0" smtClean="0"/>
              <a:t>} </a:t>
            </a:r>
          </a:p>
          <a:p>
            <a:r>
              <a:rPr lang="en-US" sz="1400" dirty="0" smtClean="0"/>
              <a:t>catch </a:t>
            </a:r>
            <a:r>
              <a:rPr lang="en-US" sz="1400" dirty="0"/>
              <a:t>(</a:t>
            </a:r>
            <a:r>
              <a:rPr lang="en-US" sz="1400" i="1" dirty="0"/>
              <a:t>ExceptionType name</a:t>
            </a:r>
            <a:r>
              <a:rPr lang="en-US" sz="1400" dirty="0"/>
              <a:t>) </a:t>
            </a:r>
            <a:endParaRPr lang="en-US" sz="1400" dirty="0" smtClean="0"/>
          </a:p>
          <a:p>
            <a:r>
              <a:rPr lang="en-US" sz="1400" dirty="0" smtClean="0"/>
              <a:t>{ </a:t>
            </a:r>
          </a:p>
          <a:p>
            <a:r>
              <a:rPr lang="en-US" sz="1400" dirty="0" smtClean="0"/>
              <a:t>    // Exception handling code.</a:t>
            </a:r>
          </a:p>
          <a:p>
            <a:r>
              <a:rPr lang="en-US" sz="1400" dirty="0" smtClean="0"/>
              <a:t>}</a:t>
            </a:r>
            <a:endParaRPr lang="en-US" sz="1400" dirty="0">
              <a:solidFill>
                <a:schemeClr val="tx2">
                  <a:lumMod val="50000"/>
                </a:schemeClr>
              </a:solidFill>
            </a:endParaRPr>
          </a:p>
        </p:txBody>
      </p:sp>
      <p:sp>
        <p:nvSpPr>
          <p:cNvPr id="7" name="Rounded Rectangular Callout 6"/>
          <p:cNvSpPr/>
          <p:nvPr/>
        </p:nvSpPr>
        <p:spPr>
          <a:xfrm>
            <a:off x="3962400" y="609600"/>
            <a:ext cx="5029200" cy="3886200"/>
          </a:xfrm>
          <a:prstGeom prst="wedgeRoundRectCallout">
            <a:avLst>
              <a:gd name="adj1" fmla="val -59800"/>
              <a:gd name="adj2" fmla="val -1540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marL="171450" indent="-171450">
              <a:buFont typeface="Wingdings" pitchFamily="2" charset="2"/>
              <a:buChar char="ü"/>
            </a:pPr>
            <a:r>
              <a:rPr lang="en-US" sz="1050" dirty="0"/>
              <a:t>You associate exception handlers with a </a:t>
            </a:r>
            <a:r>
              <a:rPr lang="en-US" sz="1050" dirty="0"/>
              <a:t>try</a:t>
            </a:r>
            <a:r>
              <a:rPr lang="en-US" sz="1050" dirty="0"/>
              <a:t> block by providing one or more </a:t>
            </a:r>
            <a:r>
              <a:rPr lang="en-US" sz="1050" dirty="0"/>
              <a:t>catch</a:t>
            </a:r>
            <a:r>
              <a:rPr lang="en-US" sz="1050" dirty="0"/>
              <a:t> blocks directly after the </a:t>
            </a:r>
            <a:r>
              <a:rPr lang="en-US" sz="1050" dirty="0"/>
              <a:t>try</a:t>
            </a:r>
            <a:r>
              <a:rPr lang="en-US" sz="1050" dirty="0"/>
              <a:t> block. </a:t>
            </a:r>
            <a:endParaRPr lang="en-US" sz="1050" dirty="0" smtClean="0"/>
          </a:p>
          <a:p>
            <a:pPr marL="171450" indent="-171450">
              <a:buFont typeface="Wingdings" pitchFamily="2" charset="2"/>
              <a:buChar char="ü"/>
            </a:pPr>
            <a:endParaRPr lang="en-US" sz="1050" dirty="0"/>
          </a:p>
          <a:p>
            <a:pPr marL="171450" indent="-171450">
              <a:buFont typeface="Wingdings" pitchFamily="2" charset="2"/>
              <a:buChar char="ü"/>
            </a:pPr>
            <a:r>
              <a:rPr lang="en-US" sz="1050" dirty="0" smtClean="0"/>
              <a:t>No </a:t>
            </a:r>
            <a:r>
              <a:rPr lang="en-US" sz="1050" dirty="0"/>
              <a:t>code can be between the end of the </a:t>
            </a:r>
            <a:r>
              <a:rPr lang="en-US" sz="1050" dirty="0"/>
              <a:t>try</a:t>
            </a:r>
            <a:r>
              <a:rPr lang="en-US" sz="1050" dirty="0"/>
              <a:t> block and the beginning of the first </a:t>
            </a:r>
            <a:r>
              <a:rPr lang="en-US" sz="1050" dirty="0"/>
              <a:t>catch</a:t>
            </a:r>
            <a:r>
              <a:rPr lang="en-US" sz="1050" dirty="0"/>
              <a:t> block</a:t>
            </a:r>
            <a:r>
              <a:rPr lang="en-US" sz="1050" dirty="0" smtClean="0"/>
              <a:t>.</a:t>
            </a:r>
          </a:p>
          <a:p>
            <a:pPr marL="171450" indent="-171450">
              <a:buFont typeface="Wingdings" pitchFamily="2" charset="2"/>
              <a:buChar char="ü"/>
            </a:pPr>
            <a:endParaRPr lang="en-US" sz="1050" dirty="0"/>
          </a:p>
          <a:p>
            <a:pPr marL="171450" indent="-171450">
              <a:buFont typeface="Wingdings" pitchFamily="2" charset="2"/>
              <a:buChar char="ü"/>
            </a:pPr>
            <a:r>
              <a:rPr lang="en-US" sz="1050" dirty="0"/>
              <a:t>Each </a:t>
            </a:r>
            <a:r>
              <a:rPr lang="en-US" sz="1050" dirty="0"/>
              <a:t>catch</a:t>
            </a:r>
            <a:r>
              <a:rPr lang="en-US" sz="1050" dirty="0"/>
              <a:t> block is an exception handler that handles the type of exception indicated by its argument. The argument type, </a:t>
            </a:r>
            <a:r>
              <a:rPr lang="en-US" sz="1050" i="1" dirty="0"/>
              <a:t>ExceptionType</a:t>
            </a:r>
            <a:r>
              <a:rPr lang="en-US" sz="1050" dirty="0"/>
              <a:t>, declares the type of exception that the handler can handle and must be the name of a class that inherits from the </a:t>
            </a:r>
            <a:r>
              <a:rPr lang="en-US" sz="1050" dirty="0"/>
              <a:t>Throwable</a:t>
            </a:r>
            <a:r>
              <a:rPr lang="en-US" sz="1050" dirty="0"/>
              <a:t> class. The handler can refer to the exception with </a:t>
            </a:r>
            <a:r>
              <a:rPr lang="en-US" sz="1050" i="1" dirty="0"/>
              <a:t>name</a:t>
            </a:r>
            <a:r>
              <a:rPr lang="en-US" sz="1050" dirty="0" smtClean="0"/>
              <a:t>.</a:t>
            </a:r>
          </a:p>
          <a:p>
            <a:pPr marL="171450" indent="-171450">
              <a:buFont typeface="Wingdings" pitchFamily="2" charset="2"/>
              <a:buChar char="ü"/>
            </a:pPr>
            <a:endParaRPr lang="en-US" sz="1050" dirty="0"/>
          </a:p>
          <a:p>
            <a:pPr marL="171450" indent="-171450">
              <a:buFont typeface="Wingdings" pitchFamily="2" charset="2"/>
              <a:buChar char="ü"/>
            </a:pPr>
            <a:r>
              <a:rPr lang="en-US" sz="1050" dirty="0"/>
              <a:t>The </a:t>
            </a:r>
            <a:r>
              <a:rPr lang="en-US" sz="1050" dirty="0"/>
              <a:t>catch</a:t>
            </a:r>
            <a:r>
              <a:rPr lang="en-US" sz="1050" dirty="0"/>
              <a:t> block contains code that is executed if and when the exception handler is invoked. The runtime system invokes the exception handler when the handler is the first one in the call stack whose </a:t>
            </a:r>
            <a:r>
              <a:rPr lang="en-US" sz="1050" i="1" dirty="0"/>
              <a:t>ExceptionType</a:t>
            </a:r>
            <a:r>
              <a:rPr lang="en-US" sz="1050" dirty="0"/>
              <a:t> matches the type of the exception thrown. The system considers it a match if the thrown object can legally be assigned to the exception handler's argument</a:t>
            </a:r>
            <a:r>
              <a:rPr lang="en-US" sz="1050" dirty="0" smtClean="0"/>
              <a:t>.</a:t>
            </a:r>
          </a:p>
          <a:p>
            <a:pPr marL="171450" indent="-171450">
              <a:buFont typeface="Wingdings" pitchFamily="2" charset="2"/>
              <a:buChar char="ü"/>
            </a:pPr>
            <a:endParaRPr lang="en-US" sz="1050" dirty="0"/>
          </a:p>
          <a:p>
            <a:pPr marL="171450" indent="-171450">
              <a:buFont typeface="Wingdings" pitchFamily="2" charset="2"/>
              <a:buChar char="ü"/>
            </a:pPr>
            <a:r>
              <a:rPr lang="en-US" sz="1050" dirty="0"/>
              <a:t>Exception handlers can do more than just print error messages or halt the program. They can do error recovery, prompt the user to make a decision, or propagate the error up to a higher-level handler using chained </a:t>
            </a:r>
            <a:r>
              <a:rPr lang="en-US" sz="1050" dirty="0" smtClean="0"/>
              <a:t>exceptions.</a:t>
            </a:r>
            <a:endParaRPr lang="en-US" sz="1050" dirty="0"/>
          </a:p>
        </p:txBody>
      </p:sp>
      <p:sp>
        <p:nvSpPr>
          <p:cNvPr id="2" name="Left Brace 1"/>
          <p:cNvSpPr/>
          <p:nvPr/>
        </p:nvSpPr>
        <p:spPr>
          <a:xfrm>
            <a:off x="914400" y="1905000"/>
            <a:ext cx="395954" cy="1524000"/>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 name="TextBox 4"/>
          <p:cNvSpPr txBox="1"/>
          <p:nvPr/>
        </p:nvSpPr>
        <p:spPr>
          <a:xfrm>
            <a:off x="84686" y="2402639"/>
            <a:ext cx="829714" cy="461665"/>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Exception </a:t>
            </a:r>
          </a:p>
          <a:p>
            <a:r>
              <a:rPr lang="en-US" sz="1200" dirty="0" smtClean="0"/>
              <a:t>handlers</a:t>
            </a:r>
            <a:endParaRPr lang="en-US" sz="1200" dirty="0"/>
          </a:p>
        </p:txBody>
      </p:sp>
    </p:spTree>
    <p:extLst>
      <p:ext uri="{BB962C8B-B14F-4D97-AF65-F5344CB8AC3E}">
        <p14:creationId xmlns:p14="http://schemas.microsoft.com/office/powerpoint/2010/main" val="3846132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76168</TotalTime>
  <Words>44</Words>
  <Application>Microsoft Office PowerPoint</Application>
  <PresentationFormat>Custom</PresentationFormat>
  <Paragraphs>25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7227</cp:revision>
  <dcterms:created xsi:type="dcterms:W3CDTF">2006-08-16T00:00:00Z</dcterms:created>
  <dcterms:modified xsi:type="dcterms:W3CDTF">2016-05-18T07:35:55Z</dcterms:modified>
</cp:coreProperties>
</file>