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String </a:t>
            </a:r>
            <a:r>
              <a:rPr lang="en-US" sz="1200" dirty="0"/>
              <a:t>constant pool</a:t>
            </a:r>
            <a:endParaRPr lang="en-US" sz="1200" dirty="0"/>
          </a:p>
        </p:txBody>
      </p:sp>
      <p:sp>
        <p:nvSpPr>
          <p:cNvPr id="6" name="Rounded Rectangle 5"/>
          <p:cNvSpPr/>
          <p:nvPr/>
        </p:nvSpPr>
        <p:spPr>
          <a:xfrm>
            <a:off x="4211038" y="1830988"/>
            <a:ext cx="4229100" cy="1981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Oval 6"/>
          <p:cNvSpPr/>
          <p:nvPr/>
        </p:nvSpPr>
        <p:spPr>
          <a:xfrm>
            <a:off x="4896838" y="2288188"/>
            <a:ext cx="3048000" cy="1143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TextBox 7"/>
          <p:cNvSpPr txBox="1"/>
          <p:nvPr/>
        </p:nvSpPr>
        <p:spPr>
          <a:xfrm>
            <a:off x="7792438" y="1907188"/>
            <a:ext cx="511679" cy="276999"/>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200" dirty="0" smtClean="0"/>
              <a:t>Heap</a:t>
            </a:r>
            <a:endParaRPr lang="en-US" sz="1200" dirty="0"/>
          </a:p>
        </p:txBody>
      </p:sp>
      <p:sp>
        <p:nvSpPr>
          <p:cNvPr id="12" name="TextBox 11"/>
          <p:cNvSpPr txBox="1"/>
          <p:nvPr/>
        </p:nvSpPr>
        <p:spPr>
          <a:xfrm>
            <a:off x="5721852" y="3004615"/>
            <a:ext cx="1452449" cy="276999"/>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200" dirty="0" smtClean="0"/>
              <a:t>String Constant pool</a:t>
            </a:r>
            <a:endParaRPr lang="en-US" sz="1200" dirty="0"/>
          </a:p>
        </p:txBody>
      </p:sp>
      <p:sp>
        <p:nvSpPr>
          <p:cNvPr id="10" name="TextBox 9"/>
          <p:cNvSpPr txBox="1"/>
          <p:nvPr/>
        </p:nvSpPr>
        <p:spPr>
          <a:xfrm>
            <a:off x="6033809" y="2544589"/>
            <a:ext cx="77405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Welcome</a:t>
            </a:r>
            <a:endParaRPr lang="en-US" sz="1200" dirty="0"/>
          </a:p>
        </p:txBody>
      </p:sp>
      <p:sp>
        <p:nvSpPr>
          <p:cNvPr id="11" name="TextBox 10"/>
          <p:cNvSpPr txBox="1"/>
          <p:nvPr/>
        </p:nvSpPr>
        <p:spPr>
          <a:xfrm>
            <a:off x="328014" y="1754788"/>
            <a:ext cx="155151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String s1="Welcome</a:t>
            </a:r>
            <a:r>
              <a:rPr lang="en-US" sz="1200" dirty="0" smtClean="0"/>
              <a:t>";</a:t>
            </a:r>
            <a:endParaRPr lang="en-US" sz="1200" dirty="0"/>
          </a:p>
        </p:txBody>
      </p:sp>
      <p:graphicFrame>
        <p:nvGraphicFramePr>
          <p:cNvPr id="14" name="Table 13"/>
          <p:cNvGraphicFramePr>
            <a:graphicFrameLocks noGrp="1"/>
          </p:cNvGraphicFramePr>
          <p:nvPr>
            <p:extLst>
              <p:ext uri="{D42A27DB-BD31-4B8C-83A1-F6EECF244321}">
                <p14:modId xmlns:p14="http://schemas.microsoft.com/office/powerpoint/2010/main" val="741801529"/>
              </p:ext>
            </p:extLst>
          </p:nvPr>
        </p:nvGraphicFramePr>
        <p:xfrm>
          <a:off x="1163038" y="2821588"/>
          <a:ext cx="609600" cy="1112520"/>
        </p:xfrm>
        <a:graphic>
          <a:graphicData uri="http://schemas.openxmlformats.org/drawingml/2006/table">
            <a:tbl>
              <a:tblPr firstRow="1" bandRow="1">
                <a:tableStyleId>{5C22544A-7EE6-4342-B048-85BDC9FD1C3A}</a:tableStyleId>
              </a:tblPr>
              <a:tblGrid>
                <a:gridCol w="609600"/>
              </a:tblGrid>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s1</a:t>
                      </a:r>
                      <a:endParaRPr lang="en-US" dirty="0"/>
                    </a:p>
                  </a:txBody>
                  <a:tcPr/>
                </a:tc>
              </a:tr>
            </a:tbl>
          </a:graphicData>
        </a:graphic>
      </p:graphicFrame>
      <p:sp>
        <p:nvSpPr>
          <p:cNvPr id="20" name="TextBox 19"/>
          <p:cNvSpPr txBox="1"/>
          <p:nvPr/>
        </p:nvSpPr>
        <p:spPr>
          <a:xfrm>
            <a:off x="328013" y="2184187"/>
            <a:ext cx="364516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String </a:t>
            </a:r>
            <a:r>
              <a:rPr lang="en-US" sz="1200" dirty="0" smtClean="0"/>
              <a:t>s2="</a:t>
            </a:r>
            <a:r>
              <a:rPr lang="en-US" sz="1200" dirty="0"/>
              <a:t>Welcome</a:t>
            </a:r>
            <a:r>
              <a:rPr lang="en-US" sz="1200" dirty="0" smtClean="0"/>
              <a:t>"; //will</a:t>
            </a:r>
            <a:r>
              <a:rPr lang="en-US" sz="1200" dirty="0"/>
              <a:t> not create new instance  </a:t>
            </a:r>
            <a:endParaRPr lang="en-US" sz="1200" dirty="0"/>
          </a:p>
        </p:txBody>
      </p:sp>
      <p:sp>
        <p:nvSpPr>
          <p:cNvPr id="21" name="Rounded Rectangular Callout 20"/>
          <p:cNvSpPr/>
          <p:nvPr/>
        </p:nvSpPr>
        <p:spPr>
          <a:xfrm>
            <a:off x="4630138" y="4421788"/>
            <a:ext cx="3924300" cy="533400"/>
          </a:xfrm>
          <a:prstGeom prst="wedgeRoundRectCallout">
            <a:avLst>
              <a:gd name="adj1" fmla="val 516"/>
              <a:gd name="adj2" fmla="val -2624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b="1" i="1" dirty="0"/>
              <a:t>String objects are stored in a special memory area known as string constant pool</a:t>
            </a:r>
            <a:r>
              <a:rPr lang="en-US" sz="1200" b="1" i="1" dirty="0" smtClean="0"/>
              <a:t>.</a:t>
            </a:r>
            <a:endParaRPr lang="en-US" sz="1200" dirty="0"/>
          </a:p>
        </p:txBody>
      </p:sp>
      <p:graphicFrame>
        <p:nvGraphicFramePr>
          <p:cNvPr id="30" name="Table 29"/>
          <p:cNvGraphicFramePr>
            <a:graphicFrameLocks noGrp="1"/>
          </p:cNvGraphicFramePr>
          <p:nvPr>
            <p:extLst>
              <p:ext uri="{D42A27DB-BD31-4B8C-83A1-F6EECF244321}">
                <p14:modId xmlns:p14="http://schemas.microsoft.com/office/powerpoint/2010/main" val="1636749082"/>
              </p:ext>
            </p:extLst>
          </p:nvPr>
        </p:nvGraphicFramePr>
        <p:xfrm>
          <a:off x="1124626" y="2821588"/>
          <a:ext cx="724212" cy="1183640"/>
        </p:xfrm>
        <a:graphic>
          <a:graphicData uri="http://schemas.openxmlformats.org/drawingml/2006/table">
            <a:tbl>
              <a:tblPr firstRow="1" bandRow="1">
                <a:tableStyleId>{5C22544A-7EE6-4342-B048-85BDC9FD1C3A}</a:tableStyleId>
              </a:tblPr>
              <a:tblGrid>
                <a:gridCol w="724212"/>
              </a:tblGrid>
              <a:tr h="441960">
                <a:tc>
                  <a:txBody>
                    <a:bodyPr/>
                    <a:lstStyle/>
                    <a:p>
                      <a:pPr algn="ctr"/>
                      <a:endParaRPr lang="en-US" dirty="0"/>
                    </a:p>
                  </a:txBody>
                  <a:tcPr/>
                </a:tc>
              </a:tr>
              <a:tr h="370840">
                <a:tc>
                  <a:txBody>
                    <a:bodyPr/>
                    <a:lstStyle/>
                    <a:p>
                      <a:pPr algn="ctr"/>
                      <a:r>
                        <a:rPr lang="en-US" dirty="0" smtClean="0"/>
                        <a:t>s2</a:t>
                      </a:r>
                      <a:endParaRPr lang="en-US" dirty="0"/>
                    </a:p>
                  </a:txBody>
                  <a:tcPr/>
                </a:tc>
              </a:tr>
              <a:tr h="370840">
                <a:tc>
                  <a:txBody>
                    <a:bodyPr/>
                    <a:lstStyle/>
                    <a:p>
                      <a:pPr algn="ctr"/>
                      <a:r>
                        <a:rPr lang="en-US" dirty="0" smtClean="0"/>
                        <a:t>s1</a:t>
                      </a:r>
                      <a:endParaRPr lang="en-US" dirty="0"/>
                    </a:p>
                  </a:txBody>
                  <a:tcPr/>
                </a:tc>
              </a:tr>
            </a:tbl>
          </a:graphicData>
        </a:graphic>
      </p:graphicFrame>
      <p:sp>
        <p:nvSpPr>
          <p:cNvPr id="31" name="Rounded Rectangle 30"/>
          <p:cNvSpPr/>
          <p:nvPr/>
        </p:nvSpPr>
        <p:spPr>
          <a:xfrm>
            <a:off x="155575" y="381000"/>
            <a:ext cx="8836025" cy="1143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Wingdings" pitchFamily="2" charset="2"/>
              <a:buChar char="ü"/>
            </a:pPr>
            <a:r>
              <a:rPr lang="en-US" sz="1000" dirty="0"/>
              <a:t>Each time you create a string literal, the JVM checks the string constant pool first. If the string already exists in the pool, a reference to the pooled instance is returned. If string doesn't exist in the pool, a new string instance is created and placed in the pool</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In the </a:t>
            </a:r>
            <a:r>
              <a:rPr lang="en-US" sz="1000" dirty="0" smtClean="0"/>
              <a:t>below </a:t>
            </a:r>
            <a:r>
              <a:rPr lang="en-US" sz="1000" dirty="0"/>
              <a:t>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Concept </a:t>
            </a:r>
            <a:r>
              <a:rPr lang="en-US" sz="1000" dirty="0"/>
              <a:t>of string </a:t>
            </a:r>
            <a:r>
              <a:rPr lang="en-US" sz="1000" dirty="0" smtClean="0"/>
              <a:t>literal is  used to </a:t>
            </a:r>
            <a:r>
              <a:rPr lang="en-US" sz="1000" dirty="0"/>
              <a:t>make Java more memory efficient (because no new objects are created if it exists already in string constant pool).</a:t>
            </a:r>
            <a:endParaRPr lang="en-US" sz="1000" dirty="0"/>
          </a:p>
        </p:txBody>
      </p:sp>
      <p:cxnSp>
        <p:nvCxnSpPr>
          <p:cNvPr id="17" name="Straight Arrow Connector 16"/>
          <p:cNvCxnSpPr/>
          <p:nvPr/>
        </p:nvCxnSpPr>
        <p:spPr>
          <a:xfrm flipV="1">
            <a:off x="1696438" y="2821589"/>
            <a:ext cx="4337371" cy="9905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endCxn id="10" idx="1"/>
          </p:cNvCxnSpPr>
          <p:nvPr/>
        </p:nvCxnSpPr>
        <p:spPr>
          <a:xfrm flipV="1">
            <a:off x="1696438" y="2683089"/>
            <a:ext cx="4337371" cy="7385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460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73447</TotalTime>
  <Words>183</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6586</cp:revision>
  <dcterms:created xsi:type="dcterms:W3CDTF">2006-08-16T00:00:00Z</dcterms:created>
  <dcterms:modified xsi:type="dcterms:W3CDTF">2016-02-08T08:37:14Z</dcterms:modified>
</cp:coreProperties>
</file>