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Processes and Threads</a:t>
            </a:r>
          </a:p>
        </p:txBody>
      </p:sp>
      <p:sp>
        <p:nvSpPr>
          <p:cNvPr id="2" name="Oval 1"/>
          <p:cNvSpPr/>
          <p:nvPr/>
        </p:nvSpPr>
        <p:spPr>
          <a:xfrm>
            <a:off x="334961" y="561975"/>
            <a:ext cx="4999039" cy="3886200"/>
          </a:xfrm>
          <a:prstGeom prst="ellipse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186" y="1095375"/>
            <a:ext cx="1958974" cy="175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09886" y="1171575"/>
            <a:ext cx="1736725" cy="1066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160" y="2847975"/>
            <a:ext cx="1924051" cy="13430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8374" y="1924050"/>
            <a:ext cx="5334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T1</a:t>
            </a:r>
            <a:endParaRPr lang="en-US" sz="800" dirty="0"/>
          </a:p>
        </p:txBody>
      </p:sp>
      <p:sp>
        <p:nvSpPr>
          <p:cNvPr id="19" name="Oval 18"/>
          <p:cNvSpPr/>
          <p:nvPr/>
        </p:nvSpPr>
        <p:spPr>
          <a:xfrm>
            <a:off x="1617661" y="1924050"/>
            <a:ext cx="5334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T2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1806574" y="1352550"/>
            <a:ext cx="5334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T3</a:t>
            </a:r>
            <a:endParaRPr lang="en-US" sz="800" dirty="0"/>
          </a:p>
        </p:txBody>
      </p:sp>
      <p:sp>
        <p:nvSpPr>
          <p:cNvPr id="21" name="Oval 20"/>
          <p:cNvSpPr/>
          <p:nvPr/>
        </p:nvSpPr>
        <p:spPr>
          <a:xfrm>
            <a:off x="847723" y="1323975"/>
            <a:ext cx="5334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T4</a:t>
            </a:r>
            <a:endParaRPr lang="en-US" sz="800" dirty="0"/>
          </a:p>
        </p:txBody>
      </p:sp>
      <p:cxnSp>
        <p:nvCxnSpPr>
          <p:cNvPr id="22" name="Straight Connector 21"/>
          <p:cNvCxnSpPr>
            <a:stCxn id="21" idx="6"/>
            <a:endCxn id="20" idx="1"/>
          </p:cNvCxnSpPr>
          <p:nvPr/>
        </p:nvCxnSpPr>
        <p:spPr>
          <a:xfrm flipV="1">
            <a:off x="1381123" y="1397187"/>
            <a:ext cx="503566" cy="791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4"/>
            <a:endCxn id="19" idx="0"/>
          </p:cNvCxnSpPr>
          <p:nvPr/>
        </p:nvCxnSpPr>
        <p:spPr>
          <a:xfrm flipH="1">
            <a:off x="1884361" y="1657350"/>
            <a:ext cx="188913" cy="266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2"/>
            <a:endCxn id="15" idx="6"/>
          </p:cNvCxnSpPr>
          <p:nvPr/>
        </p:nvCxnSpPr>
        <p:spPr>
          <a:xfrm flipH="1">
            <a:off x="1501774" y="2076450"/>
            <a:ext cx="11588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  <a:endCxn id="21" idx="4"/>
          </p:cNvCxnSpPr>
          <p:nvPr/>
        </p:nvCxnSpPr>
        <p:spPr>
          <a:xfrm flipH="1" flipV="1">
            <a:off x="1114423" y="1628775"/>
            <a:ext cx="120651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03034" y="2366575"/>
            <a:ext cx="77527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Process 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44546" y="3762375"/>
            <a:ext cx="77527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Process 2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390609" y="1790700"/>
            <a:ext cx="77527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Process 3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73831" y="4584352"/>
            <a:ext cx="155202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Operating System[OS]</a:t>
            </a:r>
            <a:endParaRPr lang="en-US" sz="12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5484811" y="561975"/>
            <a:ext cx="3505200" cy="3886199"/>
          </a:xfrm>
          <a:prstGeom prst="wedgeRoundRectCallout">
            <a:avLst>
              <a:gd name="adj1" fmla="val -71376"/>
              <a:gd name="adj2" fmla="val -18865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There </a:t>
            </a:r>
            <a:r>
              <a:rPr lang="en-US" sz="1100" dirty="0"/>
              <a:t>can be multiple processes inside the OS and one process can have multiple threads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</a:t>
            </a:r>
            <a:r>
              <a:rPr lang="en-US" sz="1100" dirty="0" smtClean="0"/>
              <a:t>hread </a:t>
            </a:r>
            <a:r>
              <a:rPr lang="en-US" sz="1100" dirty="0"/>
              <a:t>is executed inside the process. There is context-switching between the threads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C00000"/>
                </a:solidFill>
              </a:rPr>
              <a:t>At a time one thread is executed only</a:t>
            </a:r>
            <a:r>
              <a:rPr lang="en-US" sz="1100" b="1" dirty="0" smtClean="0">
                <a:solidFill>
                  <a:srgbClr val="C00000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 smtClean="0">
                <a:solidFill>
                  <a:srgbClr val="C00000"/>
                </a:solidFill>
              </a:rPr>
              <a:t>At </a:t>
            </a:r>
            <a:r>
              <a:rPr lang="en-US" sz="1100" b="1" dirty="0">
                <a:solidFill>
                  <a:srgbClr val="C00000"/>
                </a:solidFill>
              </a:rPr>
              <a:t>least one process is required for each thread</a:t>
            </a:r>
            <a:r>
              <a:rPr lang="en-US" sz="1100" b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 thread is a lightweight sub process, a smallest unit of processing. It is a separate path of execution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Threads are independent, if there occurs exception in one thread, it doesn't affect other threads. It shares a common memory area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Switching from one process to another require some time for saving and loading registers, memory maps, updating lists etc.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Processes and Threads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09979"/>
              </p:ext>
            </p:extLst>
          </p:nvPr>
        </p:nvGraphicFramePr>
        <p:xfrm>
          <a:off x="381000" y="1676400"/>
          <a:ext cx="8382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Process-based Multitasking (Multiprocessing)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Thread-based Multitasking (Multithreading)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process have its own address in memory i.e. each process allocates separate memory area.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share the same address space.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is heavyweight.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is lightweight.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communication between the process is high.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communication between the thread is low.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1066800"/>
            <a:ext cx="693419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Multitasking is a process of executing multiple tasks simultaneously. We use multitasking to utilize the CPU.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4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78810</TotalTime>
  <Words>217</Words>
  <Application>Microsoft Office PowerPoint</Application>
  <PresentationFormat>Custom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7753</cp:revision>
  <dcterms:created xsi:type="dcterms:W3CDTF">2006-08-16T00:00:00Z</dcterms:created>
  <dcterms:modified xsi:type="dcterms:W3CDTF">2016-10-20T08:32:39Z</dcterms:modified>
</cp:coreProperties>
</file>