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6" r:id="rId2"/>
    <p:sldId id="42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74CA5-C43F-4B8A-9F20-B3DEA428637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CA9911-31E2-4BFD-ACDC-EF36C8BEA63C}">
      <dgm:prSet phldrT="[Text]"/>
      <dgm:spPr/>
      <dgm:t>
        <a:bodyPr/>
        <a:lstStyle/>
        <a:p>
          <a:r>
            <a:rPr lang="en-US" b="0" i="1" dirty="0" smtClean="0"/>
            <a:t>Processes</a:t>
          </a:r>
          <a:r>
            <a:rPr lang="en-US" b="0" i="0" dirty="0" smtClean="0"/>
            <a:t> </a:t>
          </a:r>
          <a:endParaRPr lang="en-US" dirty="0"/>
        </a:p>
      </dgm:t>
    </dgm:pt>
    <dgm:pt modelId="{2833596D-C08C-458D-B45A-6070EA1DEBDD}" type="parTrans" cxnId="{0A33722D-72BF-4F4F-9AAD-4ABD9393B685}">
      <dgm:prSet/>
      <dgm:spPr/>
      <dgm:t>
        <a:bodyPr/>
        <a:lstStyle/>
        <a:p>
          <a:endParaRPr lang="en-US"/>
        </a:p>
      </dgm:t>
    </dgm:pt>
    <dgm:pt modelId="{44B053F0-0299-4539-8808-FEDA7FA51D7B}" type="sibTrans" cxnId="{0A33722D-72BF-4F4F-9AAD-4ABD9393B685}">
      <dgm:prSet/>
      <dgm:spPr/>
      <dgm:t>
        <a:bodyPr/>
        <a:lstStyle/>
        <a:p>
          <a:endParaRPr lang="en-US"/>
        </a:p>
      </dgm:t>
    </dgm:pt>
    <dgm:pt modelId="{ACEC0243-E7BA-48D1-8B55-139EF8676850}">
      <dgm:prSet phldrT="[Text]"/>
      <dgm:spPr/>
      <dgm:t>
        <a:bodyPr/>
        <a:lstStyle/>
        <a:p>
          <a:r>
            <a:rPr lang="en-US" b="0" i="1" dirty="0" smtClean="0"/>
            <a:t>Threads</a:t>
          </a:r>
          <a:endParaRPr lang="en-US" dirty="0"/>
        </a:p>
      </dgm:t>
    </dgm:pt>
    <dgm:pt modelId="{BDF6A6F1-0E72-478A-A12D-F8B9E9125208}" type="parTrans" cxnId="{EFE51BA7-613A-416D-BAB6-4D8793107DEE}">
      <dgm:prSet/>
      <dgm:spPr/>
      <dgm:t>
        <a:bodyPr/>
        <a:lstStyle/>
        <a:p>
          <a:endParaRPr lang="en-US"/>
        </a:p>
      </dgm:t>
    </dgm:pt>
    <dgm:pt modelId="{051B4AFE-83B3-4BF4-AEC1-BAC9BAA70623}" type="sibTrans" cxnId="{EFE51BA7-613A-416D-BAB6-4D8793107DEE}">
      <dgm:prSet/>
      <dgm:spPr/>
      <dgm:t>
        <a:bodyPr/>
        <a:lstStyle/>
        <a:p>
          <a:endParaRPr lang="en-US"/>
        </a:p>
      </dgm:t>
    </dgm:pt>
    <dgm:pt modelId="{7783745A-EE34-438C-8B59-DEF20A0C3140}" type="pres">
      <dgm:prSet presAssocID="{D7174CA5-C43F-4B8A-9F20-B3DEA428637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C71257-B81A-47CF-8B2E-D15F56B147C7}" type="pres">
      <dgm:prSet presAssocID="{4BCA9911-31E2-4BFD-ACDC-EF36C8BEA63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1004A-D845-467C-9572-01E38B36BECF}" type="pres">
      <dgm:prSet presAssocID="{44B053F0-0299-4539-8808-FEDA7FA51D7B}" presName="sibTrans" presStyleCnt="0"/>
      <dgm:spPr/>
    </dgm:pt>
    <dgm:pt modelId="{3D0AAE6C-DA00-4441-90D2-247B1AECDC77}" type="pres">
      <dgm:prSet presAssocID="{ACEC0243-E7BA-48D1-8B55-139EF86768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6CF9AD-8A17-4C5F-A544-21F0A4F7305E}" type="presOf" srcId="{4BCA9911-31E2-4BFD-ACDC-EF36C8BEA63C}" destId="{9FC71257-B81A-47CF-8B2E-D15F56B147C7}" srcOrd="0" destOrd="0" presId="urn:microsoft.com/office/officeart/2005/8/layout/default"/>
    <dgm:cxn modelId="{0A33722D-72BF-4F4F-9AAD-4ABD9393B685}" srcId="{D7174CA5-C43F-4B8A-9F20-B3DEA428637D}" destId="{4BCA9911-31E2-4BFD-ACDC-EF36C8BEA63C}" srcOrd="0" destOrd="0" parTransId="{2833596D-C08C-458D-B45A-6070EA1DEBDD}" sibTransId="{44B053F0-0299-4539-8808-FEDA7FA51D7B}"/>
    <dgm:cxn modelId="{CEC35F47-AE22-4200-A7B5-CBEE4777AE53}" type="presOf" srcId="{D7174CA5-C43F-4B8A-9F20-B3DEA428637D}" destId="{7783745A-EE34-438C-8B59-DEF20A0C3140}" srcOrd="0" destOrd="0" presId="urn:microsoft.com/office/officeart/2005/8/layout/default"/>
    <dgm:cxn modelId="{EFE51BA7-613A-416D-BAB6-4D8793107DEE}" srcId="{D7174CA5-C43F-4B8A-9F20-B3DEA428637D}" destId="{ACEC0243-E7BA-48D1-8B55-139EF8676850}" srcOrd="1" destOrd="0" parTransId="{BDF6A6F1-0E72-478A-A12D-F8B9E9125208}" sibTransId="{051B4AFE-83B3-4BF4-AEC1-BAC9BAA70623}"/>
    <dgm:cxn modelId="{7815AEAA-D57F-4222-87D0-2440277ED893}" type="presOf" srcId="{ACEC0243-E7BA-48D1-8B55-139EF8676850}" destId="{3D0AAE6C-DA00-4441-90D2-247B1AECDC77}" srcOrd="0" destOrd="0" presId="urn:microsoft.com/office/officeart/2005/8/layout/default"/>
    <dgm:cxn modelId="{36C07AEE-FA30-43F5-ADED-E81530D83052}" type="presParOf" srcId="{7783745A-EE34-438C-8B59-DEF20A0C3140}" destId="{9FC71257-B81A-47CF-8B2E-D15F56B147C7}" srcOrd="0" destOrd="0" presId="urn:microsoft.com/office/officeart/2005/8/layout/default"/>
    <dgm:cxn modelId="{0ABCBDA3-E6D8-48BB-9304-63815DA8BEDE}" type="presParOf" srcId="{7783745A-EE34-438C-8B59-DEF20A0C3140}" destId="{9271004A-D845-467C-9572-01E38B36BECF}" srcOrd="1" destOrd="0" presId="urn:microsoft.com/office/officeart/2005/8/layout/default"/>
    <dgm:cxn modelId="{C3A47CD7-8FC1-43A5-912E-7C67F18A2A55}" type="presParOf" srcId="{7783745A-EE34-438C-8B59-DEF20A0C3140}" destId="{3D0AAE6C-DA00-4441-90D2-247B1AECDC7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71257-B81A-47CF-8B2E-D15F56B147C7}">
      <dsp:nvSpPr>
        <dsp:cNvPr id="0" name=""/>
        <dsp:cNvSpPr/>
      </dsp:nvSpPr>
      <dsp:spPr>
        <a:xfrm>
          <a:off x="1225897" y="99"/>
          <a:ext cx="1735335" cy="1041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1" kern="1200" dirty="0" smtClean="0"/>
            <a:t>Processes</a:t>
          </a:r>
          <a:r>
            <a:rPr lang="en-US" sz="2800" b="0" i="0" kern="1200" dirty="0" smtClean="0"/>
            <a:t> </a:t>
          </a:r>
          <a:endParaRPr lang="en-US" sz="2800" kern="1200" dirty="0"/>
        </a:p>
      </dsp:txBody>
      <dsp:txXfrm>
        <a:off x="1225897" y="99"/>
        <a:ext cx="1735335" cy="1041201"/>
      </dsp:txXfrm>
    </dsp:sp>
    <dsp:sp modelId="{3D0AAE6C-DA00-4441-90D2-247B1AECDC77}">
      <dsp:nvSpPr>
        <dsp:cNvPr id="0" name=""/>
        <dsp:cNvSpPr/>
      </dsp:nvSpPr>
      <dsp:spPr>
        <a:xfrm>
          <a:off x="3134766" y="99"/>
          <a:ext cx="1735335" cy="1041201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1" kern="1200" dirty="0" smtClean="0"/>
            <a:t>Threads</a:t>
          </a:r>
          <a:endParaRPr lang="en-US" sz="2800" kern="1200" dirty="0"/>
        </a:p>
      </dsp:txBody>
      <dsp:txXfrm>
        <a:off x="3134766" y="99"/>
        <a:ext cx="1735335" cy="104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7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Processes and Threads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79374488"/>
              </p:ext>
            </p:extLst>
          </p:nvPr>
        </p:nvGraphicFramePr>
        <p:xfrm>
          <a:off x="1839912" y="3810000"/>
          <a:ext cx="6096000" cy="104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7976" y="674042"/>
            <a:ext cx="8683624" cy="46166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In concurrent programming, there are two basic units of execution: </a:t>
            </a:r>
            <a:r>
              <a:rPr lang="en-US" sz="1200" b="1" i="1" dirty="0">
                <a:solidFill>
                  <a:srgbClr val="7030A0"/>
                </a:solidFill>
              </a:rPr>
              <a:t>processes</a:t>
            </a:r>
            <a:r>
              <a:rPr lang="en-US" sz="1200" dirty="0"/>
              <a:t> and </a:t>
            </a:r>
            <a:r>
              <a:rPr lang="en-US" sz="1200" b="1" i="1" dirty="0">
                <a:solidFill>
                  <a:srgbClr val="7030A0"/>
                </a:solidFill>
              </a:rPr>
              <a:t>threads</a:t>
            </a:r>
            <a:r>
              <a:rPr lang="en-US" sz="1200" dirty="0"/>
              <a:t>. In the Java programming language, </a:t>
            </a:r>
            <a:endParaRPr lang="en-US" sz="1200" dirty="0" smtClean="0"/>
          </a:p>
          <a:p>
            <a:r>
              <a:rPr lang="en-US" sz="1200" dirty="0" smtClean="0"/>
              <a:t>concurrent </a:t>
            </a:r>
            <a:r>
              <a:rPr lang="en-US" sz="1200" dirty="0"/>
              <a:t>programming is mostly concerned with threads. However, processes are also important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84150" y="2362200"/>
            <a:ext cx="3578225" cy="1069848"/>
          </a:xfrm>
          <a:prstGeom prst="wedgeRoundRectCallout">
            <a:avLst>
              <a:gd name="adj1" fmla="val 34269"/>
              <a:gd name="adj2" fmla="val 90100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 </a:t>
            </a:r>
            <a:r>
              <a:rPr lang="en-US" sz="1200" b="1" dirty="0">
                <a:solidFill>
                  <a:srgbClr val="7030A0"/>
                </a:solidFill>
              </a:rPr>
              <a:t>process</a:t>
            </a:r>
            <a:r>
              <a:rPr lang="en-US" sz="1200" dirty="0"/>
              <a:t> has a self-contained execution environment. A process generally has a complete, private set of basic run-time resources; in particular, each </a:t>
            </a:r>
            <a:r>
              <a:rPr lang="en-US" sz="1200" b="1" dirty="0">
                <a:solidFill>
                  <a:srgbClr val="7030A0"/>
                </a:solidFill>
              </a:rPr>
              <a:t>process</a:t>
            </a:r>
            <a:r>
              <a:rPr lang="en-US" sz="1200" dirty="0"/>
              <a:t> has its own memory space.</a:t>
            </a:r>
          </a:p>
          <a:p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029200" y="2133600"/>
            <a:ext cx="3578225" cy="1069848"/>
          </a:xfrm>
          <a:prstGeom prst="wedgeRoundRectCallout">
            <a:avLst>
              <a:gd name="adj1" fmla="val -15243"/>
              <a:gd name="adj2" fmla="val 107906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7030A0"/>
                </a:solidFill>
              </a:rPr>
              <a:t>Threads</a:t>
            </a:r>
            <a:r>
              <a:rPr lang="en-US" sz="1200" dirty="0"/>
              <a:t> are sometimes called </a:t>
            </a:r>
            <a:r>
              <a:rPr lang="en-US" sz="1200" i="1" dirty="0"/>
              <a:t>lightweight processes</a:t>
            </a:r>
            <a:r>
              <a:rPr lang="en-US" sz="1200" dirty="0"/>
              <a:t>. Both processes and threads provide an execution environment, but creating a new thread requires fewer resources than creating a new process.</a:t>
            </a:r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7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Processes and Threads</a:t>
            </a:r>
          </a:p>
        </p:txBody>
      </p:sp>
      <p:pic>
        <p:nvPicPr>
          <p:cNvPr id="3074" name="Picture 2" descr="https://upload.wikimedia.org/wikipedia/commons/thumb/a/a5/Multithreaded_process.svg/220px-Multithreaded_proces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27075" y="3581399"/>
            <a:ext cx="21304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 process with two threads of </a:t>
            </a:r>
            <a:endParaRPr lang="en-US" sz="1200" dirty="0" smtClean="0"/>
          </a:p>
          <a:p>
            <a:r>
              <a:rPr lang="en-US" sz="1200" dirty="0" smtClean="0"/>
              <a:t>execution</a:t>
            </a:r>
            <a:r>
              <a:rPr lang="en-US" sz="1200" dirty="0"/>
              <a:t>, running on a single </a:t>
            </a:r>
            <a:endParaRPr lang="en-US" sz="1200" dirty="0" smtClean="0"/>
          </a:p>
          <a:p>
            <a:r>
              <a:rPr lang="en-US" sz="1200" dirty="0" smtClean="0"/>
              <a:t>Processor.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505200" y="1600200"/>
            <a:ext cx="5334000" cy="1447800"/>
          </a:xfrm>
          <a:prstGeom prst="wedgeRoundRectCallout">
            <a:avLst>
              <a:gd name="adj1" fmla="val -73100"/>
              <a:gd name="adj2" fmla="val -19432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7030A0"/>
                </a:solidFill>
              </a:rPr>
              <a:t>Threads</a:t>
            </a:r>
            <a:r>
              <a:rPr lang="en-US" sz="1200" dirty="0"/>
              <a:t> exist within a process — every process has at least one. Threads share the process's resources, including memory and open files.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Multithreaded execution is an essential feature of the Java platform. Every application has at least one thread — or several, f</a:t>
            </a:r>
            <a:r>
              <a:rPr lang="en-US" sz="1200" dirty="0" smtClean="0"/>
              <a:t>rom </a:t>
            </a:r>
            <a:r>
              <a:rPr lang="en-US" sz="1200" dirty="0"/>
              <a:t>the application programmer's point of view, you start with just one thread, called the </a:t>
            </a:r>
            <a:r>
              <a:rPr lang="en-US" sz="1200" i="1" dirty="0"/>
              <a:t>main thread</a:t>
            </a:r>
            <a:r>
              <a:rPr lang="en-US" sz="1200" dirty="0"/>
              <a:t>. This thread has the ability to create additional </a:t>
            </a:r>
            <a:r>
              <a:rPr lang="en-US" sz="1200" dirty="0" smtClean="0"/>
              <a:t>threads.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25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78781</TotalTime>
  <Words>137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7740</cp:revision>
  <dcterms:created xsi:type="dcterms:W3CDTF">2006-08-16T00:00:00Z</dcterms:created>
  <dcterms:modified xsi:type="dcterms:W3CDTF">2016-10-20T08:03:05Z</dcterms:modified>
</cp:coreProperties>
</file>