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2" r:id="rId2"/>
    <p:sldId id="423" r:id="rId3"/>
    <p:sldId id="424" r:id="rId4"/>
    <p:sldId id="425" r:id="rId5"/>
    <p:sldId id="42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6/7/2016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752600"/>
            <a:ext cx="8610600" cy="1066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endParaRPr lang="en-US" sz="1200" dirty="0" smtClean="0"/>
          </a:p>
          <a:p>
            <a:pPr fontAlgn="base"/>
            <a:endParaRPr lang="en-US" sz="1200" dirty="0" smtClean="0"/>
          </a:p>
          <a:p>
            <a:pPr fontAlgn="base"/>
            <a:r>
              <a:rPr lang="en-US" sz="1200" dirty="0"/>
              <a:t>catch (NoSuchMethodException e) </a:t>
            </a:r>
            <a:endParaRPr lang="en-US" sz="1200" dirty="0" smtClean="0"/>
          </a:p>
          <a:p>
            <a:pPr fontAlgn="base"/>
            <a:r>
              <a:rPr lang="en-US" sz="1200" dirty="0" smtClean="0"/>
              <a:t>{</a:t>
            </a:r>
            <a:endParaRPr lang="en-US" sz="1200" dirty="0"/>
          </a:p>
          <a:p>
            <a:pPr fontAlgn="base"/>
            <a:r>
              <a:rPr lang="en-US" sz="1200" dirty="0"/>
              <a:t>   LOGGER.error("Some information", e);</a:t>
            </a:r>
          </a:p>
          <a:p>
            <a:pPr fontAlgn="base"/>
            <a:r>
              <a:rPr lang="en-US" sz="1200" dirty="0"/>
              <a:t>   throw e;</a:t>
            </a:r>
          </a:p>
          <a:p>
            <a:pPr fontAlgn="base"/>
            <a:r>
              <a:rPr lang="en-US" sz="1200" dirty="0"/>
              <a:t>}</a:t>
            </a:r>
          </a:p>
          <a:p>
            <a:pPr fontAlgn="base"/>
            <a:endParaRPr lang="en-US" sz="1200" dirty="0"/>
          </a:p>
          <a:p>
            <a:pPr fontAlgn="base"/>
            <a:endParaRPr lang="en-US" sz="1200" dirty="0"/>
          </a:p>
          <a:p>
            <a:endParaRPr lang="en-US" sz="1200" dirty="0" smtClean="0"/>
          </a:p>
          <a:p>
            <a:pPr algn="ctr"/>
            <a:endParaRPr lang="en-US" sz="1200" dirty="0"/>
          </a:p>
        </p:txBody>
      </p:sp>
      <p:sp>
        <p:nvSpPr>
          <p:cNvPr id="2" name="Rectangle 1"/>
          <p:cNvSpPr/>
          <p:nvPr/>
        </p:nvSpPr>
        <p:spPr>
          <a:xfrm>
            <a:off x="3097608" y="1233100"/>
            <a:ext cx="3891835"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6.Either </a:t>
            </a:r>
            <a:r>
              <a:rPr lang="en-US" sz="1200" dirty="0"/>
              <a:t>log the exception or throw it but never do the both</a:t>
            </a:r>
          </a:p>
        </p:txBody>
      </p:sp>
      <p:sp>
        <p:nvSpPr>
          <p:cNvPr id="6" name="Rectangle 5"/>
          <p:cNvSpPr/>
          <p:nvPr/>
        </p:nvSpPr>
        <p:spPr>
          <a:xfrm>
            <a:off x="266699" y="3020288"/>
            <a:ext cx="8610600"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As in above example code, logging and throwing will result in multiple log messages in log files, for a single problem in the code, and makes life hell for the engineer who is trying to dig through the logs.</a:t>
            </a:r>
            <a:endParaRPr lang="en-US" sz="1200" dirty="0"/>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066800"/>
            <a:ext cx="8610600" cy="16002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endParaRPr lang="en-US" sz="1200" dirty="0" smtClean="0"/>
          </a:p>
          <a:p>
            <a:pPr fontAlgn="base"/>
            <a:r>
              <a:rPr lang="en-US" sz="1200" dirty="0" smtClean="0"/>
              <a:t>try </a:t>
            </a:r>
            <a:endParaRPr lang="en-US" sz="1200" dirty="0"/>
          </a:p>
          <a:p>
            <a:pPr fontAlgn="base"/>
            <a:r>
              <a:rPr lang="en-US" sz="1200" dirty="0"/>
              <a:t>{</a:t>
            </a:r>
          </a:p>
          <a:p>
            <a:pPr fontAlgn="base"/>
            <a:r>
              <a:rPr lang="en-US" sz="1200" dirty="0"/>
              <a:t>  someMethod();  //Throws exceptionOne</a:t>
            </a:r>
          </a:p>
          <a:p>
            <a:pPr fontAlgn="base"/>
            <a:r>
              <a:rPr lang="en-US" sz="1200" dirty="0"/>
              <a:t>} </a:t>
            </a:r>
          </a:p>
          <a:p>
            <a:pPr fontAlgn="base"/>
            <a:r>
              <a:rPr lang="en-US" sz="1200" dirty="0"/>
              <a:t>finally </a:t>
            </a:r>
          </a:p>
          <a:p>
            <a:pPr fontAlgn="base"/>
            <a:r>
              <a:rPr lang="en-US" sz="1200" dirty="0"/>
              <a:t>{</a:t>
            </a:r>
          </a:p>
          <a:p>
            <a:pPr fontAlgn="base"/>
            <a:r>
              <a:rPr lang="en-US" sz="1200" dirty="0"/>
              <a:t>  cleanUp();    //If finally also threw any exception the exceptionOne will be lost forever</a:t>
            </a:r>
          </a:p>
          <a:p>
            <a:pPr fontAlgn="base"/>
            <a:r>
              <a:rPr lang="en-US" sz="1200" dirty="0"/>
              <a:t>}</a:t>
            </a:r>
            <a:endParaRPr lang="en-US" sz="1200" dirty="0"/>
          </a:p>
          <a:p>
            <a:pPr fontAlgn="base"/>
            <a:endParaRPr lang="en-US" sz="1200" dirty="0"/>
          </a:p>
          <a:p>
            <a:endParaRPr lang="en-US" sz="1200" dirty="0" smtClean="0"/>
          </a:p>
          <a:p>
            <a:pPr algn="ctr"/>
            <a:endParaRPr lang="en-US" sz="1200" dirty="0"/>
          </a:p>
        </p:txBody>
      </p:sp>
      <p:sp>
        <p:nvSpPr>
          <p:cNvPr id="2" name="Rectangle 1"/>
          <p:cNvSpPr/>
          <p:nvPr/>
        </p:nvSpPr>
        <p:spPr>
          <a:xfrm>
            <a:off x="2743200" y="713599"/>
            <a:ext cx="3099375"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7.Never </a:t>
            </a:r>
            <a:r>
              <a:rPr lang="en-US" sz="1200" dirty="0"/>
              <a:t>throw any exception from finally block</a:t>
            </a:r>
          </a:p>
        </p:txBody>
      </p:sp>
      <p:sp>
        <p:nvSpPr>
          <p:cNvPr id="6" name="Rectangle 5"/>
          <p:cNvSpPr/>
          <p:nvPr/>
        </p:nvSpPr>
        <p:spPr>
          <a:xfrm>
            <a:off x="228600" y="2810052"/>
            <a:ext cx="8610600" cy="83099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This is fine, as long as cleanUp() can never throw any exception. In the above example, if someMethod() throws an exception, and in the finally block also, cleanUp() throws an exception, that second exception will come out of method and the original first exception (correct reason) will be lost forever. If the code that you call in a finally block can possibly throw an exception, make sure that you either handle it, or log it. Never let it come out of the finally block.</a:t>
            </a:r>
            <a:endParaRPr lang="en-US" sz="1200" dirty="0"/>
          </a:p>
        </p:txBody>
      </p:sp>
    </p:spTree>
    <p:extLst>
      <p:ext uri="{BB962C8B-B14F-4D97-AF65-F5344CB8AC3E}">
        <p14:creationId xmlns:p14="http://schemas.microsoft.com/office/powerpoint/2010/main" val="356111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228725"/>
            <a:ext cx="8610600" cy="9144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r>
              <a:rPr lang="en-US" sz="1200" dirty="0" smtClean="0"/>
              <a:t>catch </a:t>
            </a:r>
            <a:r>
              <a:rPr lang="en-US" sz="1200" dirty="0"/>
              <a:t>(NoSuchMethodException e) </a:t>
            </a:r>
          </a:p>
          <a:p>
            <a:pPr fontAlgn="base"/>
            <a:r>
              <a:rPr lang="en-US" sz="1200" dirty="0"/>
              <a:t>{</a:t>
            </a:r>
          </a:p>
          <a:p>
            <a:pPr fontAlgn="base"/>
            <a:r>
              <a:rPr lang="en-US" sz="1200" dirty="0"/>
              <a:t>   throw e; //Avoid this as it doesn't help anything</a:t>
            </a:r>
          </a:p>
          <a:p>
            <a:pPr fontAlgn="base"/>
            <a:r>
              <a:rPr lang="en-US" sz="1200" dirty="0"/>
              <a:t>}</a:t>
            </a:r>
            <a:endParaRPr lang="en-US" sz="1200" dirty="0"/>
          </a:p>
          <a:p>
            <a:endParaRPr lang="en-US" sz="1200" dirty="0" smtClean="0"/>
          </a:p>
          <a:p>
            <a:pPr algn="ctr"/>
            <a:endParaRPr lang="en-US" sz="1200" dirty="0"/>
          </a:p>
        </p:txBody>
      </p:sp>
      <p:sp>
        <p:nvSpPr>
          <p:cNvPr id="2" name="Rectangle 1"/>
          <p:cNvSpPr/>
          <p:nvPr/>
        </p:nvSpPr>
        <p:spPr>
          <a:xfrm>
            <a:off x="2743200" y="713599"/>
            <a:ext cx="424597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8.Always </a:t>
            </a:r>
            <a:r>
              <a:rPr lang="en-US" sz="1200" dirty="0"/>
              <a:t>catch only those exceptions that you can actually handle</a:t>
            </a:r>
          </a:p>
        </p:txBody>
      </p:sp>
      <p:sp>
        <p:nvSpPr>
          <p:cNvPr id="6" name="Rectangle 5"/>
          <p:cNvSpPr/>
          <p:nvPr/>
        </p:nvSpPr>
        <p:spPr>
          <a:xfrm>
            <a:off x="266699" y="2590800"/>
            <a:ext cx="86106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Well this is most important concept. Don’t catch any exception just for the sake of catching it. Catch any exception only if you want to handle it or, you want to provide additional contextual information in that exception. If you can’t handle it in catch block, then best advice is just don’t catch it only to re-throw it.</a:t>
            </a:r>
            <a:endParaRPr lang="en-US" sz="1200" dirty="0"/>
          </a:p>
        </p:txBody>
      </p:sp>
    </p:spTree>
    <p:extLst>
      <p:ext uri="{BB962C8B-B14F-4D97-AF65-F5344CB8AC3E}">
        <p14:creationId xmlns:p14="http://schemas.microsoft.com/office/powerpoint/2010/main" val="417079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895600" y="1699139"/>
            <a:ext cx="387394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9.Don’t </a:t>
            </a:r>
            <a:r>
              <a:rPr lang="en-US" sz="1200" dirty="0"/>
              <a:t>use printStackTrace() statement or similar methods</a:t>
            </a:r>
          </a:p>
        </p:txBody>
      </p:sp>
      <p:sp>
        <p:nvSpPr>
          <p:cNvPr id="6" name="Rectangle 5"/>
          <p:cNvSpPr/>
          <p:nvPr/>
        </p:nvSpPr>
        <p:spPr>
          <a:xfrm>
            <a:off x="381000" y="2204740"/>
            <a:ext cx="8610600"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Never leave printStackTrace() after finishing your code. Chances are one of your fellow colleague will get one of those stack traces eventually, and have exactly zero knowledge as to what to do with it because it will not have any contextual information appended to it.</a:t>
            </a:r>
            <a:endParaRPr lang="en-US" sz="1200" dirty="0"/>
          </a:p>
        </p:txBody>
      </p:sp>
    </p:spTree>
    <p:extLst>
      <p:ext uri="{BB962C8B-B14F-4D97-AF65-F5344CB8AC3E}">
        <p14:creationId xmlns:p14="http://schemas.microsoft.com/office/powerpoint/2010/main" val="195249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295400"/>
            <a:ext cx="8610600" cy="1524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r>
              <a:rPr lang="en-US" sz="1200" dirty="0"/>
              <a:t>try </a:t>
            </a:r>
          </a:p>
          <a:p>
            <a:pPr fontAlgn="base"/>
            <a:r>
              <a:rPr lang="en-US" sz="1200" dirty="0"/>
              <a:t>{</a:t>
            </a:r>
          </a:p>
          <a:p>
            <a:pPr fontAlgn="base"/>
            <a:r>
              <a:rPr lang="en-US" sz="1200" dirty="0"/>
              <a:t>  someMethod();  //Method 2</a:t>
            </a:r>
          </a:p>
          <a:p>
            <a:pPr fontAlgn="base"/>
            <a:r>
              <a:rPr lang="en-US" sz="1200" dirty="0"/>
              <a:t>} </a:t>
            </a:r>
          </a:p>
          <a:p>
            <a:pPr fontAlgn="base"/>
            <a:r>
              <a:rPr lang="en-US" sz="1200" dirty="0"/>
              <a:t>finally </a:t>
            </a:r>
          </a:p>
          <a:p>
            <a:pPr fontAlgn="base"/>
            <a:r>
              <a:rPr lang="en-US" sz="1200" dirty="0"/>
              <a:t>{</a:t>
            </a:r>
          </a:p>
          <a:p>
            <a:pPr fontAlgn="base"/>
            <a:r>
              <a:rPr lang="en-US" sz="1200" dirty="0"/>
              <a:t>  cleanUp();    //do cleanup here</a:t>
            </a:r>
          </a:p>
          <a:p>
            <a:pPr fontAlgn="base"/>
            <a:r>
              <a:rPr lang="en-US" sz="1200" dirty="0"/>
              <a:t>}</a:t>
            </a:r>
            <a:endParaRPr lang="en-US" sz="1200" dirty="0"/>
          </a:p>
        </p:txBody>
      </p:sp>
      <p:sp>
        <p:nvSpPr>
          <p:cNvPr id="2" name="Rectangle 1"/>
          <p:cNvSpPr/>
          <p:nvPr/>
        </p:nvSpPr>
        <p:spPr>
          <a:xfrm>
            <a:off x="2057400" y="713599"/>
            <a:ext cx="538205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10.Use </a:t>
            </a:r>
            <a:r>
              <a:rPr lang="en-US" sz="1200" dirty="0"/>
              <a:t>finally blocks instead of catch blocks if you are not going to handle exception</a:t>
            </a:r>
          </a:p>
        </p:txBody>
      </p:sp>
      <p:sp>
        <p:nvSpPr>
          <p:cNvPr id="6" name="Rectangle 5"/>
          <p:cNvSpPr/>
          <p:nvPr/>
        </p:nvSpPr>
        <p:spPr>
          <a:xfrm>
            <a:off x="295274" y="3429000"/>
            <a:ext cx="86106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This is also a good practice. If inside your method you are accessing some method 2, and method 2 throw some exception which you do not want to handle in method 1, but still want some cleanup in case exception occur, then do this cleanup in finally block. Do not use catch block.</a:t>
            </a:r>
            <a:endParaRPr lang="en-US" sz="1200" dirty="0"/>
          </a:p>
        </p:txBody>
      </p:sp>
    </p:spTree>
    <p:extLst>
      <p:ext uri="{BB962C8B-B14F-4D97-AF65-F5344CB8AC3E}">
        <p14:creationId xmlns:p14="http://schemas.microsoft.com/office/powerpoint/2010/main" val="202498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76666</TotalTime>
  <Words>469</Words>
  <Application>Microsoft Office PowerPoint</Application>
  <PresentationFormat>Custom</PresentationFormat>
  <Paragraphs>57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7365</cp:revision>
  <dcterms:created xsi:type="dcterms:W3CDTF">2006-08-16T00:00:00Z</dcterms:created>
  <dcterms:modified xsi:type="dcterms:W3CDTF">2016-06-07T13:36:05Z</dcterms:modified>
</cp:coreProperties>
</file>