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00474" y="26216"/>
            <a:ext cx="153352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throws </a:t>
            </a:r>
            <a:r>
              <a:rPr lang="en-US" sz="1200" dirty="0" smtClean="0"/>
              <a:t>keyword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828800" y="3276600"/>
            <a:ext cx="4252767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return_type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</a:rPr>
              <a:t>method_name(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</a:rPr>
              <a:t>parameter_list</a:t>
            </a:r>
            <a:r>
              <a:rPr lang="en-US" sz="1200" i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sz="1200" dirty="0"/>
              <a:t> </a:t>
            </a:r>
            <a:r>
              <a:rPr lang="en-US" sz="1200" b="1" dirty="0"/>
              <a:t>throws</a:t>
            </a:r>
            <a:r>
              <a:rPr lang="en-US" sz="1200" dirty="0"/>
              <a:t> </a:t>
            </a:r>
            <a:r>
              <a:rPr lang="en-US" sz="1200" i="1" dirty="0">
                <a:solidFill>
                  <a:srgbClr val="FF0000"/>
                </a:solidFill>
              </a:rPr>
              <a:t>exception_list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/>
              <a:t>{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//</a:t>
            </a:r>
            <a:r>
              <a:rPr lang="en-US" sz="1200" dirty="0"/>
              <a:t>definition of method </a:t>
            </a:r>
            <a:endParaRPr lang="en-US" sz="1200" dirty="0" smtClean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31800" y="457200"/>
            <a:ext cx="8331200" cy="2209800"/>
          </a:xfrm>
          <a:prstGeom prst="wedgeRoundRectCallout">
            <a:avLst>
              <a:gd name="adj1" fmla="val 12843"/>
              <a:gd name="adj2" fmla="val 7928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Any </a:t>
            </a:r>
            <a:r>
              <a:rPr lang="en-US" sz="1200" dirty="0"/>
              <a:t>method capable of causing exceptions must list all the exceptions possible during its execution, so that anyone calling that method gets a prior knowledge about which exceptions to handle. A method can do so by using the </a:t>
            </a:r>
            <a:r>
              <a:rPr lang="en-US" sz="1200" dirty="0">
                <a:solidFill>
                  <a:srgbClr val="C00000"/>
                </a:solidFill>
              </a:rPr>
              <a:t>throws</a:t>
            </a:r>
            <a:r>
              <a:rPr lang="en-US" sz="1200" dirty="0"/>
              <a:t> keyword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a method does not handle a checked exception, the method must declare it using the </a:t>
            </a:r>
            <a:r>
              <a:rPr lang="en-US" sz="1200" dirty="0">
                <a:solidFill>
                  <a:srgbClr val="C00000"/>
                </a:solidFill>
              </a:rPr>
              <a:t>throws</a:t>
            </a:r>
            <a:r>
              <a:rPr lang="en-US" sz="1200" dirty="0"/>
              <a:t> keyword. The </a:t>
            </a:r>
            <a:r>
              <a:rPr lang="en-US" sz="1200" dirty="0">
                <a:solidFill>
                  <a:srgbClr val="C00000"/>
                </a:solidFill>
              </a:rPr>
              <a:t>throws</a:t>
            </a:r>
            <a:r>
              <a:rPr lang="en-US" sz="1200" dirty="0"/>
              <a:t> keyword appears at the end of a method's signature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i="1" dirty="0"/>
              <a:t>If you are calling a method that declares an exception, you must either </a:t>
            </a:r>
            <a:r>
              <a:rPr lang="en-US" sz="1200" dirty="0"/>
              <a:t> handle the exception using </a:t>
            </a:r>
            <a:r>
              <a:rPr lang="en-US" sz="1200" dirty="0" smtClean="0"/>
              <a:t>try/catch </a:t>
            </a:r>
            <a:r>
              <a:rPr lang="en-US" sz="1200" i="1" dirty="0" smtClean="0"/>
              <a:t>or </a:t>
            </a:r>
            <a:r>
              <a:rPr lang="en-US" sz="1200" dirty="0"/>
              <a:t>specifying </a:t>
            </a:r>
            <a:r>
              <a:rPr lang="en-US" sz="1200" dirty="0">
                <a:solidFill>
                  <a:srgbClr val="C00000"/>
                </a:solidFill>
              </a:rPr>
              <a:t>throws</a:t>
            </a:r>
            <a:r>
              <a:rPr lang="en-US" sz="1200" dirty="0"/>
              <a:t> with the </a:t>
            </a:r>
            <a:r>
              <a:rPr lang="en-US" sz="1200" dirty="0" smtClean="0"/>
              <a:t>method</a:t>
            </a:r>
            <a:r>
              <a:rPr lang="en-US" sz="1200" i="1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i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</a:t>
            </a:r>
            <a:r>
              <a:rPr lang="en-US" sz="1200" dirty="0" smtClean="0">
                <a:solidFill>
                  <a:srgbClr val="C00000"/>
                </a:solidFill>
              </a:rPr>
              <a:t>throws</a:t>
            </a:r>
            <a:r>
              <a:rPr lang="en-US" sz="1200" dirty="0" smtClean="0"/>
              <a:t> </a:t>
            </a:r>
            <a:r>
              <a:rPr lang="en-US" sz="1200" dirty="0"/>
              <a:t>is necessary for all exceptions, except the exceptions of type </a:t>
            </a:r>
            <a:r>
              <a:rPr lang="en-US" sz="1200" b="1" dirty="0"/>
              <a:t>Error</a:t>
            </a:r>
            <a:r>
              <a:rPr lang="en-US" sz="1200" dirty="0"/>
              <a:t> and </a:t>
            </a:r>
            <a:r>
              <a:rPr lang="en-US" sz="1200" b="1" dirty="0"/>
              <a:t>RuntimeException</a:t>
            </a:r>
            <a:r>
              <a:rPr lang="en-US" sz="1200" dirty="0"/>
              <a:t>, or any of their subclass.</a:t>
            </a:r>
            <a:endParaRPr lang="en-US" sz="1200" i="1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440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75623</TotalTime>
  <Words>56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7091</cp:revision>
  <dcterms:created xsi:type="dcterms:W3CDTF">2006-08-16T00:00:00Z</dcterms:created>
  <dcterms:modified xsi:type="dcterms:W3CDTF">2016-05-02T10:13:21Z</dcterms:modified>
</cp:coreProperties>
</file>