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lang.org/doc/install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a2b1eb7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0a2b1eb7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a2b1eb7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a2b1eb7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solution in C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:(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producer(buffer_t *b, char item)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pthread_mutex_lock(&amp;b-&gt;mutex);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(b-&gt;occupied &gt;= BSIZE)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pthread_cond_wait(&amp;b-&gt;less, &amp;b-&gt;mutex);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assert(b-&gt;occupied &lt; BSIZE);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b-&gt;buf[b-&gt;nextin++] = item;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b-&gt;nextin %= BSIZE;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b-&gt;occupied++;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/* now: either b-&gt;occupied &lt; BSIZE and b-&gt;nextin is the index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of the next empty slot in the buffer, or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b-&gt;occupied == BSIZE and b-&gt;nextin is the index of the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next (occupied) slot that will be emptied by a consumer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(such as b-&gt;nextin == b-&gt;nextout) */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pthread_cond_signal(&amp;b-&gt;more);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pthread_mutex_unlock(&amp;b-&gt;mutex);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consumer(buffer_t *b)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item;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pthread_mutex_lock(&amp;b-&gt;mutex);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while(b-&gt;occupied &lt;= 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pthread_cond_wait(&amp;b-&gt;more, &amp;b-&gt;mutex);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assert(b-&gt;occupied &gt; 0);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item = b-&gt;buf[b-&gt;nextout++];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b-&gt;nextout %= BSIZE;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b-&gt;occupied--;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/* now: either b-&gt;occupied &gt; 0 and b-&gt;nextout is the index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of the next occupied slot in the buffer, or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b-&gt;occupied == 0 and b-&gt;nextout is the index of the next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(empty) slot that will be filled by a producer (such as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b-&gt;nextout == b-&gt;nextin) */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pthread_cond_signal(&amp;b-&gt;less);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pthread_mutex_unlock(&amp;b-&gt;mutex);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return(item);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a2b1eb7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a2b1eb7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‘go’ keyword starts a new goroutine (thread)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rule of thumb: if method accesses a channel, start goroutine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channels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make(chan channel-type, capacity)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unbuffered vs buffered channels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unbuffered: need a getter and a putter (otherwise, putter will block forever)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buffered: putter can put until capacity is full (won’t block putter)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what’s wrong?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will return quickly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could do ‘time.sleep’ but not elegant solution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a2b1eb7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a2b1eb7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‘done’ signal with go channel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for-select (important!)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will randomly select a case when the channel is ready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 will see this again in next example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another problem?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style!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a2b1eb77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0a2b1eb7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pull out magic numbers into constants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comment ambiguous variables and each method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one final bug?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something in consume()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answer: finishedProducing could cause early termination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a2b1eb7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a2b1eb7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0a2b1eb7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0a2b1eb7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expected to be 1000, 1000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classic race condition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LIVE DEMO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‘go run’ few times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‘go run -race’ to show race condition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Take a moment to let students read code and discuss with neighbor(s) what you think is wrong with the code.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Take suggestions to fix in go, WITHOUT mutexes.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0a2b1eb7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0a2b1eb7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one main goroutine that handles any reads/writes to the single data structure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 goroutines send ‘requests’ through *channels*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 mutexes!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d62269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d62269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0a2b1eb7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0a2b1eb7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to cover: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 kv store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put delete, update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MUTEXES (or using channels as mutexes)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grace days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a2b1eb7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a2b1eb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6fe59e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06fe59e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to cover: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 kv store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put delete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MUTEXES (or using channels as mutexes)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grace days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a2b1eb7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0a2b1eb7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More parallelism on autolab (run with -race flag)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on day of deadline = :(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GO: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https://golang.org/doc/install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to cover: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for-select 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commonly used throughout projects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 careful of default case (rare case, but good to know)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blocking calls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unbuffered vs buffered channels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TCP/UDP calls (read go.net package)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run ‘go fmt’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just do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GOPATH/GOROOT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AFS, only need to modify bashrc once with GOROOT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 new project, need to modify GOPATH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b81a90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0b81a90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to cover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submission limits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autolab has more cores than your machine, probably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deadline, many 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sure to have go installed before leaving recitation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help now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f13aa2c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f13aa2c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a2b1eb7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a2b1eb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6fe59e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6fe59e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a2b1eb7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0a2b1eb7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package name at top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imports (single line vs multiple)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declaration (parameters and return)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 types of variables declarations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explicit (var foo int)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implicit (foo := 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 casting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is like C’s main (but returns void instead of int)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printing (fmt.Println, fmt.Printf, fmt.Sprintf) - formatting is similar to C’s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(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"fmt"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"math"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 test1(x, y int, s string) (int, string)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a, b int = 1, 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c float64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 = math.Pi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:= &amp;x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*p = 21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(a + b + int(c) + x + y), 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v1, _ := test1(-100000, 1, "p != np")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fmt.Println(v1)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a2b1eb7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a2b1eb7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defer statement (useful for closing files/connections)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loops - the only keyword to iterate in go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traditional for loop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‘while’ loop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infinite loop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conditionals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if, else if, else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in-line statement/declaration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 test2()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defer fmt.Println("this will print when the function exits")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:= 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 := 0; i &lt; 10; i++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sum += 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newSum := sum * 100; newSum &gt; 1000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sum &lt; 1000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sum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a2b1eb7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a2b1eb7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structs are similar to C structs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capital letters mean ‘public’ access in Go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instantiation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value assignments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instantiation, field values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is just another package, docs are online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 statement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do conditional cases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but does not fall through (no need for ‘break’)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Pause to go over pass-by-reference/by-value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 Vertex struct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 int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Y int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 test3()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var a [2]string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a[0] = "Hello"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fmt.Println(a)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 := Vertex{X: 5}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fmt.Println(v)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 := time.Now()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switch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case t.Hour() &lt; 12: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fmt.Println("Morning")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default: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fmt.Println("Hi.")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a2b1eb7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a2b1eb7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 instantation with values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‘make’ keyword similar to ‘malloc/calloc’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make(map[key-type]value-type)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make([]array-type, init-capacity)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slices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index, value := range array {}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key, value := range map {}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chanValue := range chan {}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‘append’ to array - write on board?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append(b, 1)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append(b, []int{1,2,3}...}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pow = []int{1, 2, 4, 8, 16, 32, 64, 128}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 test4()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 := make(map[int]int)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b []int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= pow[:2]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b[1] = -100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i, v := range pow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m[v] = 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fmt.Print(m)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a2b1eb7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a2b1eb7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Points to cover: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interfaces just contain method signatures (name, input/output types)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implicit interface implementation in go = just implement interface methods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print statement will print: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(&amp;{Hello}, *main.RandomStruct)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 Test5Interface interface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Something()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 RandomStruct struct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 string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 (t *RandomStruct) Something()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fmt.Println(t.S)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i Test5Interface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 = &amp;RandomStruct{"Hello"}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fmt.Printf("(%v, %T)\n", i, i)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i.Something()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ur.golang.org/welcome/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jetbrains.com/studen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089400" y="0"/>
            <a:ext cx="3054600" cy="19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5818E"/>
                </a:solidFill>
              </a:rPr>
              <a:t>GO P0</a:t>
            </a:r>
            <a:r>
              <a:rPr lang="en" sz="9600"/>
              <a:t> </a:t>
            </a:r>
            <a:endParaRPr sz="9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089400" y="17753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15440 Fall 2021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062" y="1037488"/>
            <a:ext cx="2691875" cy="30685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-121775" y="3468075"/>
            <a:ext cx="2853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Session 1: 7pm - 7:50pm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</a:rPr>
              <a:t>Session 2: 8pm - 8:50pm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680000" y="4462125"/>
            <a:ext cx="5784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Stolen from Fall’18 slides made by Samuel Kim and Chelsea Chen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Concurrency Example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Consider the producer/consumer problem.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Producer generates data =&gt; puts into a buffer.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 consumes data =&gt; removes from buffer.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producer won’t add data into the buffer if buffer is full.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consumer won’t remove data from an empty buffer.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Concurrency Example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779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A Solution in C </a:t>
            </a:r>
            <a:r>
              <a:rPr lang="en">
                <a:solidFill>
                  <a:srgbClr val="B7B7B7"/>
                </a:solidFill>
              </a:rPr>
              <a:t>(docs.oracle)</a:t>
            </a:r>
            <a:endParaRPr>
              <a:solidFill>
                <a:srgbClr val="B7B7B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50" y="1287650"/>
            <a:ext cx="4288400" cy="37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87650"/>
            <a:ext cx="4540145" cy="37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Concurrency Example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724400" y="8424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A Solution in Go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shorter and simpler!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even achieves more than the C code by spawning its own “threads”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problem with the code?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2425"/>
            <a:ext cx="3512275" cy="41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Concurrency Example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2425"/>
            <a:ext cx="2916524" cy="42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724400" y="8424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Proper termination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channels to communicate between go channels that they are done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750" y="3037925"/>
            <a:ext cx="2498500" cy="111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Concurrency Example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2425"/>
            <a:ext cx="3275774" cy="41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475" y="3930775"/>
            <a:ext cx="2498500" cy="11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724400" y="8424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Proper style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‘go fmt’ command is your friend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magic numbers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 constants, functions, cases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Anyone see one last bug?</a:t>
            </a:r>
            <a:endParaRPr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Concurrency Example #2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Sharing a data structure across many threads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Concurrency Example #2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724400" y="8424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Can you see the problem?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2425"/>
            <a:ext cx="3791741" cy="39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521" y="2434046"/>
            <a:ext cx="4681775" cy="26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Concurrency Example #2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2425"/>
            <a:ext cx="2769925" cy="42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625" y="842425"/>
            <a:ext cx="3905273" cy="42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6587550" y="842425"/>
            <a:ext cx="2397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/>
              <a:t>bankAccountRoutine manages data.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/>
              <a:t>Use channels to communicate requests/results.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P0: Introduction to Go Concurrency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Released yesterday (September 7th, 2021)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on </a:t>
            </a:r>
            <a:r>
              <a:rPr b="1" lang="en"/>
              <a:t>September</a:t>
            </a:r>
            <a:r>
              <a:rPr b="1" lang="en"/>
              <a:t> 16th, 2021, 11:59 PM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 grace days</a:t>
            </a:r>
            <a:r>
              <a:rPr lang="en"/>
              <a:t>, -10% penalty for each day 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submissions will be accepted after September 18th, 2021, 11:59 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make sure you have checked out “A Tour of Go”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https://tour.golang.org/welcome/1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P0 Part A: Concurrency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value store.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Given an abstracted database, implement simple operations.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Multiple, concurrent clients.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Supports Put, Get, Delete, and Update.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mutexes (cannot use go’s ‘sync’ package).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can’t use channels as mutexes!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only use ‘bufio’, ‘io’, ‘bytes’, ‘fmt’, ‘net’, and ‘strconv’.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tests available to you.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not be true in future projects.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syntax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Concurrency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Tips/Tricks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P0 Part B: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Squarer: simple concurrent data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Well-defined API and </a:t>
            </a:r>
            <a:r>
              <a:rPr b="1" lang="en"/>
              <a:t>requirements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i="1" lang="en"/>
              <a:t>provide</a:t>
            </a:r>
            <a:r>
              <a:rPr lang="en"/>
              <a:t> you with a working implementation.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2 </a:t>
            </a:r>
            <a:r>
              <a:rPr i="1" lang="en"/>
              <a:t>secret </a:t>
            </a:r>
            <a:r>
              <a:rPr lang="en"/>
              <a:t>buggy implementations.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write a (valid) test that catches the bug?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Unlimited Gradescope submissions.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Hint: read the code carefully + use your Go knowledge.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Good to know - GO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for-select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loop: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/>
              <a:t> will wait until a single case is ready.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which calls are blocking.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unbuffered vs buffered channels.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TCP/UDP calls (e.g. Listen, Read, Write).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’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 fmt</a:t>
            </a:r>
            <a:r>
              <a:rPr lang="en"/>
              <a:t>‘ before submitting to autolab!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GoLand is an IDE by JetBrains (creators of IntelliJ).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Students can get for free: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https://www.jetbrains.com/student/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 plugin go-plus is great.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vsc has a Go extension.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GOPATH/GOROOT is set properly.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Gradescope</a:t>
            </a:r>
            <a:r>
              <a:rPr lang="en"/>
              <a:t> Issues.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submission limits on P0, but there will be for future projects.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cores on autolab = more parallelism than your machine (run with -race).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many students will be submitting on deadline date.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code on AFS clusters before submitting.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GO.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1.17!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https://golang.org/doc/install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Good to know - Miscellaneous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21955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Purpose of this recitation: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Teach important GO concurrent models.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Will be crucial in p0 and p1.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Mutexes not allowed until p2.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Briefly go over p0.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Answer GO related questions.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Strengthen basic knowledge of GO and its syntax.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Brief syntax overview.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◆"/>
            </a:pPr>
            <a:r>
              <a:rPr b="1" lang="en">
                <a:solidFill>
                  <a:srgbClr val="0000FF"/>
                </a:solidFill>
              </a:rPr>
              <a:t>Please read and understand all of “A Tour of GO” before you start the project.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not to write Go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Know another language,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Think in terms of the other language,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“Translate” statement by statement.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you want to enjoy the power of Go…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...you need to embrace its idiosyncrasies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We kind of force you to do this anyway.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Brief Syntax Overview (1/5)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6625"/>
            <a:ext cx="3866875" cy="42445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940325" y="686775"/>
            <a:ext cx="2596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Always a part of a package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407350" y="1481725"/>
            <a:ext cx="1348800" cy="101400"/>
          </a:xfrm>
          <a:prstGeom prst="leftArrow">
            <a:avLst>
              <a:gd fmla="val 50000" name="adj1"/>
              <a:gd fmla="val 16521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407350" y="845175"/>
            <a:ext cx="1482600" cy="1014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807900" y="1323325"/>
            <a:ext cx="2596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Library imports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 rot="10798626">
            <a:off x="3318323" y="2241444"/>
            <a:ext cx="2252400" cy="311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267100" y="1842600"/>
            <a:ext cx="2596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Return types specified here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350325" y="2823675"/>
            <a:ext cx="919800" cy="101400"/>
          </a:xfrm>
          <a:prstGeom prst="leftArrow">
            <a:avLst>
              <a:gd fmla="val 50000" name="adj1"/>
              <a:gd fmla="val 16521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308475" y="2665275"/>
            <a:ext cx="2596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Implicit int pointer type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 flipH="1">
            <a:off x="2186500" y="3551850"/>
            <a:ext cx="919800" cy="217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06300" y="3530850"/>
            <a:ext cx="2596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Type casting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558500" y="4082025"/>
            <a:ext cx="1585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61C00"/>
                </a:solidFill>
              </a:rPr>
              <a:t>Basics</a:t>
            </a:r>
            <a:endParaRPr sz="3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Brief Syntax Overview (2/5)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6625"/>
            <a:ext cx="7341125" cy="425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878575" y="4082025"/>
            <a:ext cx="5265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61C00"/>
                </a:solidFill>
              </a:rPr>
              <a:t>Conditionals &amp; For loops</a:t>
            </a:r>
            <a:endParaRPr sz="3600">
              <a:solidFill>
                <a:srgbClr val="A61C00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828225" y="1871725"/>
            <a:ext cx="904800" cy="1014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4733025" y="1713325"/>
            <a:ext cx="2596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One way to write a for loop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251825" y="3104775"/>
            <a:ext cx="904800" cy="1014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232000" y="2946375"/>
            <a:ext cx="309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Another</a:t>
            </a:r>
            <a:r>
              <a:rPr lang="en">
                <a:solidFill>
                  <a:schemeClr val="accent2"/>
                </a:solidFill>
              </a:rPr>
              <a:t> way to write a for loop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895350" y="4082025"/>
            <a:ext cx="904800" cy="1014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800150" y="3923625"/>
            <a:ext cx="309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Infinite for loop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 rot="10800000">
            <a:off x="2294075" y="2571750"/>
            <a:ext cx="2112600" cy="25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428225" y="2399125"/>
            <a:ext cx="31569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One-line declaration/conditional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315925"/>
            <a:ext cx="85206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Brief Syntax Overview (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3/5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6625"/>
            <a:ext cx="2809350" cy="4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121050" y="4082025"/>
            <a:ext cx="60231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61C00"/>
                </a:solidFill>
              </a:rPr>
              <a:t>Switch statements &amp; Structs</a:t>
            </a:r>
            <a:endParaRPr sz="3600">
              <a:solidFill>
                <a:srgbClr val="A61C00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328825" y="1163500"/>
            <a:ext cx="1482600" cy="1014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903675" y="1005100"/>
            <a:ext cx="2596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Definition of struct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(Note: methods/structs starting with capital letters are </a:t>
            </a:r>
            <a:r>
              <a:rPr i="1" lang="en">
                <a:solidFill>
                  <a:schemeClr val="accent2"/>
                </a:solidFill>
              </a:rPr>
              <a:t>public</a:t>
            </a:r>
            <a:r>
              <a:rPr lang="en">
                <a:solidFill>
                  <a:schemeClr val="accent2"/>
                </a:solidFill>
              </a:rPr>
              <a:t>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328825" y="2865550"/>
            <a:ext cx="1482600" cy="1014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903675" y="2707150"/>
            <a:ext cx="2596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Instantiation of struct. Unspecified struct fields will have default values.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252625" y="2103550"/>
            <a:ext cx="1482600" cy="1014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903675" y="1945150"/>
            <a:ext cx="2596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Instantiation of array.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315925"/>
            <a:ext cx="85206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Brief Syntax Overview (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4/5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25" y="727975"/>
            <a:ext cx="6117675" cy="42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3118850" y="4082025"/>
            <a:ext cx="6025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61C00"/>
                </a:solidFill>
              </a:rPr>
              <a:t>Arrays/Slices and Maps</a:t>
            </a:r>
            <a:endParaRPr sz="3600">
              <a:solidFill>
                <a:srgbClr val="A61C00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624125" y="1901375"/>
            <a:ext cx="3283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Use the make built-in function to allocate dynamic data structures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 flipH="1">
            <a:off x="1658875" y="1943375"/>
            <a:ext cx="2873100" cy="217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315925"/>
            <a:ext cx="85206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Brief Syntax Overview (5/5)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6625"/>
            <a:ext cx="4188225" cy="424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6659750" y="4082025"/>
            <a:ext cx="2484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61C00"/>
                </a:solidFill>
              </a:rPr>
              <a:t>Interfaces</a:t>
            </a:r>
            <a:endParaRPr sz="3600">
              <a:solidFill>
                <a:srgbClr val="A61C00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4572000" y="2612725"/>
            <a:ext cx="864600" cy="930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5508675" y="2441850"/>
            <a:ext cx="3404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RandomStruct implicitly implements Test5Interface (by implementing all methods)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114800" y="860125"/>
            <a:ext cx="864600" cy="930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5051475" y="689250"/>
            <a:ext cx="3404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Interface just contains method signatures (method name, input/output types).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3200400" y="3603325"/>
            <a:ext cx="864600" cy="93000"/>
          </a:xfrm>
          <a:prstGeom prst="leftArrow">
            <a:avLst>
              <a:gd fmla="val 50000" name="adj1"/>
              <a:gd fmla="val 1569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4213275" y="3432450"/>
            <a:ext cx="3404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‘i’ is of type Test5Interface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