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ABA9F4C-60BC-44A7-BE8A-85C9B1A6151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4461096-2D65-4D3B-9AA4-AD84BCA5F72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52780B2-FEAB-4816-84FE-4A70E7AD14F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C703260-F868-4533-B163-D42ABB6F676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15819BD-A46B-4C50-B896-D5F6A7E869E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330E732-A867-4961-9E67-B2FCCD91424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DBCB205-C28A-4B69-A624-8F355297A54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40704C0-5BB0-4141-89F4-1EBD1DFEB55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82D49C9-C4A0-4130-8CD0-155107F83CC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CE38C32-C9CF-4FEA-93EC-D3F1B2AB1D9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CE09C8E-57AF-444B-8DDD-F896A564D59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7004DB2-7F03-4FD0-94F0-E3C9256F29C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75C88B6-B035-4D5F-BD77-812DE4285D3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E3A856E-0125-4C60-AE3F-72B4DDA5B12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D642D31-A4CB-45B4-B476-C69AF6D78E7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788477D-35D6-4ABF-B2C5-D5293B23C19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861AF10-D742-4513-B662-DEAA46B9FB45}"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27ED9E4-158C-413E-8ABD-779C42DC5BE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A0A29D5-0300-4908-8DFC-F6784DD9F00C}"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EB1E3ED-0B58-4875-A24C-CF4249A4B00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1861F5A-D441-46FC-9A2C-56B1E12C6D56}"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F27FAF6-58CF-4D36-9BA2-37711CB5692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DC09AD9-8FCB-4AC8-A081-4E06689BB9E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7057F81-89A2-4628-A5F8-2F417DD61886}"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16C7DEE-5B79-4661-88F6-24DD93E0859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20322BA-FF28-4189-BB98-67BCAE6016E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C3D187D-746C-49E2-BB94-A2DCC2DA03D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EEDC0E1-4D15-4F03-9A55-5B786A7A945C}"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3A9B532-5956-4EE8-94EF-0AEEF00B3043}"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3AB8952-F5F9-4122-BDB5-42F1DD57FBCA}"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F9AB458-2F68-4BD9-AF08-4D63B6D0ABC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84977E0-0798-4920-8EBC-F178A3C1F74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05385F7-3704-469F-B8DD-10E1B93DB41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F229377-C376-4CF1-B6C8-AB1447FD48A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10DE724-878A-4F85-A6BE-121ADD3D915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BC505EE-01A1-438D-BB9A-DC08ED3E3E6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A76A728C-B137-44FC-B50E-76F553443275}" type="slidenum">
              <a:rPr b="0" lang="en-US"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492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28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Arial"/>
              </a:defRPr>
            </a:lvl1pPr>
          </a:lstStyle>
          <a:p>
            <a:pPr indent="0" algn="ctr">
              <a:lnSpc>
                <a:spcPct val="100000"/>
              </a:lnSpc>
              <a:buNone/>
              <a:tabLst>
                <a:tab algn="l" pos="0"/>
              </a:tabLst>
            </a:pPr>
            <a:r>
              <a:rPr b="0" lang="en-US" sz="1400" spc="-1" strike="noStrike">
                <a:solidFill>
                  <a:srgbClr val="000000"/>
                </a:solidFill>
                <a:latin typeface="Arial"/>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227360" y="5165280"/>
            <a:ext cx="234756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Arial"/>
              </a:defRPr>
            </a:lvl1pPr>
          </a:lstStyle>
          <a:p>
            <a:pPr indent="0" algn="r">
              <a:lnSpc>
                <a:spcPct val="100000"/>
              </a:lnSpc>
              <a:buNone/>
              <a:tabLst>
                <a:tab algn="l" pos="0"/>
              </a:tabLst>
            </a:pPr>
            <a:fld id="{EC739D96-C481-4A67-A35E-49CFA7B45A1E}" type="slidenum">
              <a:rPr b="0" lang="en-US" sz="1400" spc="-1" strike="noStrike">
                <a:solidFill>
                  <a:srgbClr val="000000"/>
                </a:solidFill>
                <a:latin typeface="Arial"/>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504000" y="5165280"/>
            <a:ext cx="234756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&lt;footer&gt;</a:t>
            </a:r>
            <a:endParaRPr b="0" lang="en-US" sz="1400" spc="-1" strike="noStrike">
              <a:solidFill>
                <a:srgbClr val="000000"/>
              </a:solidFill>
              <a:latin typeface="Times New Roman"/>
            </a:endParaRPr>
          </a:p>
        </p:txBody>
      </p:sp>
      <p:sp>
        <p:nvSpPr>
          <p:cNvPr id="83" name="PlaceHolder 2"/>
          <p:cNvSpPr>
            <a:spLocks noGrp="1"/>
          </p:cNvSpPr>
          <p:nvPr>
            <p:ph type="sldNum" idx="8"/>
          </p:nvPr>
        </p:nvSpPr>
        <p:spPr>
          <a:xfrm>
            <a:off x="722736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95142357-8B99-4EBC-8CF2-58F3F566BADF}" type="slidenum">
              <a:rPr b="0" lang="en-US"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84" name="PlaceHolder 3"/>
          <p:cNvSpPr>
            <a:spLocks noGrp="1"/>
          </p:cNvSpPr>
          <p:nvPr>
            <p:ph type="dt" idx="9"/>
          </p:nvPr>
        </p:nvSpPr>
        <p:spPr>
          <a:xfrm>
            <a:off x="504000" y="516492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arxiv.org/pdf/1505.04597.pdf"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810000"/>
            <a:ext cx="9070920" cy="12952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rPr>
              <a:t>Сегментация изображений</a:t>
            </a:r>
            <a:endParaRPr b="0" lang="en-US" sz="4400" spc="-1" strike="noStrike">
              <a:solidFill>
                <a:srgbClr val="000000"/>
              </a:solidFill>
              <a:latin typeface="Arial"/>
            </a:endParaRPr>
          </a:p>
        </p:txBody>
      </p:sp>
      <p:sp>
        <p:nvSpPr>
          <p:cNvPr id="124" name="PlaceHolder 2"/>
          <p:cNvSpPr>
            <a:spLocks noGrp="1"/>
          </p:cNvSpPr>
          <p:nvPr>
            <p:ph type="subTitle"/>
          </p:nvPr>
        </p:nvSpPr>
        <p:spPr>
          <a:xfrm>
            <a:off x="1143000" y="4572000"/>
            <a:ext cx="8431920" cy="557280"/>
          </a:xfrm>
          <a:prstGeom prst="rect">
            <a:avLst/>
          </a:prstGeom>
          <a:noFill/>
          <a:ln w="0">
            <a:noFill/>
          </a:ln>
        </p:spPr>
        <p:txBody>
          <a:bodyPr lIns="0" rIns="0" tIns="0" bIns="0" anchor="ctr">
            <a:noAutofit/>
          </a:bodyPr>
          <a:p>
            <a:pPr indent="0">
              <a:lnSpc>
                <a:spcPct val="100000"/>
              </a:lnSpc>
              <a:buNone/>
              <a:tabLst>
                <a:tab algn="l" pos="0"/>
              </a:tabLst>
            </a:pPr>
            <a:r>
              <a:rPr b="0" lang="en-US" sz="1600" spc="-1" strike="noStrike">
                <a:solidFill>
                  <a:srgbClr val="ffffff"/>
                </a:solidFill>
                <a:latin typeface="Arial"/>
              </a:rPr>
              <a:t>Выполнил: Гладков А. Д.</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29920" y="533160"/>
            <a:ext cx="9070920" cy="12952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Pooling слой</a:t>
            </a:r>
            <a:endParaRPr b="0" lang="en-US" sz="4400" spc="-1" strike="noStrike">
              <a:solidFill>
                <a:srgbClr val="000000"/>
              </a:solidFill>
              <a:latin typeface="Arial"/>
            </a:endParaRPr>
          </a:p>
        </p:txBody>
      </p:sp>
      <p:sp>
        <p:nvSpPr>
          <p:cNvPr id="139" name=""/>
          <p:cNvSpPr/>
          <p:nvPr/>
        </p:nvSpPr>
        <p:spPr>
          <a:xfrm>
            <a:off x="656640" y="2057400"/>
            <a:ext cx="8944200" cy="122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Цель слоя – уменьшение размерности карт предыдущего слоя. Если на предыдущей операции свертки уже были выявлены некоторые признаки, то для дальнейшей обработки настолько подробное изображение уже не нужно, и оно уплотняется до менее подробного. </a:t>
            </a:r>
            <a:endParaRPr b="0" lang="en-US" sz="2000" spc="-1" strike="noStrike">
              <a:solidFill>
                <a:srgbClr val="000000"/>
              </a:solidFill>
              <a:latin typeface="Arial"/>
            </a:endParaRPr>
          </a:p>
        </p:txBody>
      </p:sp>
      <p:sp>
        <p:nvSpPr>
          <p:cNvPr id="140" name=""/>
          <p:cNvSpPr/>
          <p:nvPr/>
        </p:nvSpPr>
        <p:spPr>
          <a:xfrm>
            <a:off x="685800" y="3631680"/>
            <a:ext cx="8272440" cy="37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Обычно применяется MaxPooling – выбор максимального.</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0920" cy="12952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Архитектуры</a:t>
            </a:r>
            <a:endParaRPr b="0" lang="en-US" sz="4400" spc="-1" strike="noStrike">
              <a:solidFill>
                <a:srgbClr val="000000"/>
              </a:solidFill>
              <a:latin typeface="Arial"/>
            </a:endParaRPr>
          </a:p>
        </p:txBody>
      </p:sp>
      <p:sp>
        <p:nvSpPr>
          <p:cNvPr id="142" name=""/>
          <p:cNvSpPr/>
          <p:nvPr/>
        </p:nvSpPr>
        <p:spPr>
          <a:xfrm>
            <a:off x="914400" y="2514600"/>
            <a:ext cx="3870000" cy="162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Архитектуры для сегментации</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Fully Convolutional Networks (FCN)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Расширения FCN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U-Net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E-net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810000"/>
            <a:ext cx="9070920" cy="129528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0" lang="en-US" sz="3600" spc="-1" strike="noStrike">
                <a:solidFill>
                  <a:srgbClr val="000000"/>
                </a:solidFill>
                <a:latin typeface="Arial"/>
              </a:rPr>
              <a:t>Fully Convolutional Network (FCN)</a:t>
            </a:r>
            <a:endParaRPr b="0" lang="en-US" sz="3600" spc="-1" strike="noStrike">
              <a:solidFill>
                <a:srgbClr val="000000"/>
              </a:solidFill>
              <a:latin typeface="Arial"/>
            </a:endParaRPr>
          </a:p>
        </p:txBody>
      </p:sp>
      <p:sp>
        <p:nvSpPr>
          <p:cNvPr id="144" name=""/>
          <p:cNvSpPr/>
          <p:nvPr/>
        </p:nvSpPr>
        <p:spPr>
          <a:xfrm>
            <a:off x="914400" y="2331360"/>
            <a:ext cx="8457840" cy="2917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Одним из наиболее популярных подходов к сегментации изображений является Fully Convolutional Network (FCN), который был представлен в 2015 году. FCN является модификацией сверточных нейронных сетей, которая позволяет получить выходы в виде карты признаков, которые имеют ту же размерность, что и входное изображение.</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rPr>
              <a:t>Для получения карты сегментации, FCN добавляет слои декодирования, которые увеличивают разрешение карты признаков и объединяют признаки разных слоев</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 descr=""/>
          <p:cNvPicPr/>
          <p:nvPr/>
        </p:nvPicPr>
        <p:blipFill>
          <a:blip r:embed="rId1"/>
          <a:stretch/>
        </p:blipFill>
        <p:spPr>
          <a:xfrm>
            <a:off x="4114800" y="1828800"/>
            <a:ext cx="5486040" cy="3200040"/>
          </a:xfrm>
          <a:prstGeom prst="rect">
            <a:avLst/>
          </a:prstGeom>
          <a:ln w="0">
            <a:noFill/>
          </a:ln>
        </p:spPr>
      </p:pic>
      <p:sp>
        <p:nvSpPr>
          <p:cNvPr id="146" name=""/>
          <p:cNvSpPr/>
          <p:nvPr/>
        </p:nvSpPr>
        <p:spPr>
          <a:xfrm>
            <a:off x="629280" y="1289520"/>
            <a:ext cx="3256560" cy="3475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000000"/>
                </a:solidFill>
                <a:latin typeface="Arial"/>
              </a:rPr>
              <a:t>Основная идея FCN 8 заключается в том, чтобы преобразовать CNN, которая используется для классификации изображений, в сеть, которая может генерировать карты сегментации для каждого пикселя на входном изображении. Для этого вместо полносвязных слоев, которые используются в CNN для классификации, используются слои с операцией свертки с ядром размера 1x1.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 descr=""/>
          <p:cNvPicPr/>
          <p:nvPr/>
        </p:nvPicPr>
        <p:blipFill>
          <a:blip r:embed="rId1"/>
          <a:stretch/>
        </p:blipFill>
        <p:spPr>
          <a:xfrm>
            <a:off x="1724400" y="1278000"/>
            <a:ext cx="6733440" cy="3979440"/>
          </a:xfrm>
          <a:prstGeom prst="rect">
            <a:avLst/>
          </a:prstGeom>
          <a:ln w="0">
            <a:noFill/>
          </a:ln>
        </p:spPr>
      </p:pic>
      <p:sp>
        <p:nvSpPr>
          <p:cNvPr id="148" name=""/>
          <p:cNvSpPr/>
          <p:nvPr/>
        </p:nvSpPr>
        <p:spPr>
          <a:xfrm>
            <a:off x="1828800" y="457200"/>
            <a:ext cx="7222680" cy="60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pc="-1" strike="noStrike">
                <a:solidFill>
                  <a:srgbClr val="000000"/>
                </a:solidFill>
                <a:latin typeface="Arial"/>
              </a:rPr>
              <a:t> </a:t>
            </a:r>
            <a:r>
              <a:rPr b="0" lang="en-US" sz="3600" spc="-1" strike="noStrike">
                <a:solidFill>
                  <a:srgbClr val="000000"/>
                </a:solidFill>
                <a:latin typeface="Arial"/>
              </a:rPr>
              <a:t>	</a:t>
            </a:r>
            <a:r>
              <a:rPr b="0" lang="en-US" sz="3600" spc="-1" strike="noStrike">
                <a:solidFill>
                  <a:srgbClr val="000000"/>
                </a:solidFill>
                <a:latin typeface="Arial"/>
              </a:rPr>
              <a:t>FCN с расширением</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1"/>
          <a:stretch/>
        </p:blipFill>
        <p:spPr>
          <a:xfrm>
            <a:off x="457200" y="996480"/>
            <a:ext cx="5790960" cy="3803760"/>
          </a:xfrm>
          <a:prstGeom prst="rect">
            <a:avLst/>
          </a:prstGeom>
          <a:ln w="0">
            <a:noFill/>
          </a:ln>
        </p:spPr>
      </p:pic>
      <p:sp>
        <p:nvSpPr>
          <p:cNvPr id="150" name=""/>
          <p:cNvSpPr/>
          <p:nvPr/>
        </p:nvSpPr>
        <p:spPr>
          <a:xfrm>
            <a:off x="6248520" y="1143000"/>
            <a:ext cx="3034800" cy="390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Arial"/>
              </a:rPr>
              <a:t>    </a:t>
            </a:r>
            <a:r>
              <a:rPr b="0" lang="en-US" sz="1500" spc="-1" strike="noStrike">
                <a:solidFill>
                  <a:srgbClr val="000000"/>
                </a:solidFill>
                <a:latin typeface="Arial"/>
              </a:rPr>
              <a:t>Без пропускных соединений возможна потеря информации от уровня к уровню. Вполне возможно, что выход сети должен быть функцией как входного изображения, так и некоторых очень мелких глубинных признаков. Без скиповых соединений это было бы невозможно. Конкретным примером может быть то, что для обнаружения автомобиля службы экстренной помощи вам необходимо обнаружить как более крупный объект (автомобиль), так и более детальный объект (сирену) и объединить их позже в сети.</a:t>
            </a:r>
            <a:endParaRPr b="0" lang="en-US" sz="1500" spc="-1" strike="noStrike">
              <a:solidFill>
                <a:srgbClr val="000000"/>
              </a:solidFill>
              <a:latin typeface="Arial"/>
            </a:endParaRPr>
          </a:p>
        </p:txBody>
      </p:sp>
      <p:sp>
        <p:nvSpPr>
          <p:cNvPr id="151" name=""/>
          <p:cNvSpPr/>
          <p:nvPr/>
        </p:nvSpPr>
        <p:spPr>
          <a:xfrm>
            <a:off x="3733920" y="257400"/>
            <a:ext cx="2514240" cy="1113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1191"/>
              </a:spcBef>
              <a:spcAft>
                <a:spcPts val="992"/>
              </a:spcAft>
            </a:pPr>
            <a:r>
              <a:rPr b="1" lang="en-US" sz="3600" spc="-1" strike="noStrike">
                <a:solidFill>
                  <a:srgbClr val="000000"/>
                </a:solidFill>
                <a:latin typeface="Arial"/>
              </a:rPr>
              <a:t>U-Net</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29920" y="457200"/>
            <a:ext cx="9070920" cy="12952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Skip connections</a:t>
            </a:r>
            <a:endParaRPr b="0" lang="en-US" sz="4400" spc="-1" strike="noStrike">
              <a:solidFill>
                <a:srgbClr val="000000"/>
              </a:solidFill>
              <a:latin typeface="Arial"/>
            </a:endParaRPr>
          </a:p>
        </p:txBody>
      </p:sp>
      <p:sp>
        <p:nvSpPr>
          <p:cNvPr id="153" name=""/>
          <p:cNvSpPr/>
          <p:nvPr/>
        </p:nvSpPr>
        <p:spPr>
          <a:xfrm>
            <a:off x="457200" y="2105640"/>
            <a:ext cx="9143640" cy="3206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Специально для </a:t>
            </a:r>
            <a:r>
              <a:rPr b="0" lang="en-US" sz="2000" spc="-1" strike="noStrike" u="sng">
                <a:solidFill>
                  <a:srgbClr val="0000ff"/>
                </a:solidFill>
                <a:uFillTx/>
                <a:latin typeface="Arial"/>
                <a:hlinkClick r:id="rId1"/>
              </a:rPr>
              <a:t>UNet</a:t>
            </a:r>
            <a:r>
              <a:rPr b="0" lang="en-US" sz="2000" spc="-1" strike="noStrike">
                <a:solidFill>
                  <a:srgbClr val="000000"/>
                </a:solidFill>
                <a:latin typeface="Arial"/>
              </a:rPr>
              <a:t> он был создан для изображений разных размеров. Таким образом, большие и меньшие сверточные размеры помогают извлекать признаки в различных разрешениях. Кроме того, если у вас не было скип-слоев, то при попытке повысить дискретизацию изображения до исходного разрешения может быть очень сложно декодировать изображение, как это было раньше. Первоначально Unet был создан для очень точной сегментации изображений, а это означает, что ему нужно было сегментировать изображение с точностью до пикселя, если это возможно. Заставить сетку декодировать точные линейные признаки было бы очень сложно за счет различных слоев сверток, да и ненужных для этой задачи.</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29920" y="304560"/>
            <a:ext cx="9070920" cy="10666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E-Net</a:t>
            </a:r>
            <a:endParaRPr b="0" lang="en-US" sz="4400" spc="-1" strike="noStrike">
              <a:solidFill>
                <a:srgbClr val="000000"/>
              </a:solidFill>
              <a:latin typeface="Arial"/>
            </a:endParaRPr>
          </a:p>
        </p:txBody>
      </p:sp>
      <p:pic>
        <p:nvPicPr>
          <p:cNvPr id="155" name="" descr=""/>
          <p:cNvPicPr/>
          <p:nvPr/>
        </p:nvPicPr>
        <p:blipFill>
          <a:blip r:embed="rId1"/>
          <a:stretch/>
        </p:blipFill>
        <p:spPr>
          <a:xfrm>
            <a:off x="2079360" y="1255680"/>
            <a:ext cx="6057360" cy="4037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1"/>
          <a:stretch/>
        </p:blipFill>
        <p:spPr>
          <a:xfrm>
            <a:off x="1443600" y="1503000"/>
            <a:ext cx="7543440" cy="2759760"/>
          </a:xfrm>
          <a:prstGeom prst="rect">
            <a:avLst/>
          </a:prstGeom>
          <a:ln w="0">
            <a:noFill/>
          </a:ln>
        </p:spPr>
      </p:pic>
      <p:sp>
        <p:nvSpPr>
          <p:cNvPr id="157" name=""/>
          <p:cNvSpPr/>
          <p:nvPr/>
        </p:nvSpPr>
        <p:spPr>
          <a:xfrm>
            <a:off x="685800" y="4490280"/>
            <a:ext cx="8915040" cy="767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000000"/>
                </a:solidFill>
                <a:latin typeface="Arial"/>
              </a:rPr>
              <a:t>Dilated (расширенный) слой - это слой свертки (convolutional layer) в нейронных сетях, который позволяет увеличить размер receptive field (область, на которую слой свертки реагирует), не увеличивая количество параметров модели.</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
          <p:cNvSpPr/>
          <p:nvPr/>
        </p:nvSpPr>
        <p:spPr>
          <a:xfrm>
            <a:off x="685800" y="1519560"/>
            <a:ext cx="8915040" cy="150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E-Net (Efficient Neural Network) - это архитектура нейронной сети, которая была разработана для решения задач сегментации изображений в режиме реального времени. Основная отличительная особенность E-Net состоит в том, что она объединяет эффективность и точность.</a:t>
            </a:r>
            <a:endParaRPr b="0" lang="en-US" sz="2000" spc="-1" strike="noStrike">
              <a:solidFill>
                <a:srgbClr val="000000"/>
              </a:solidFill>
              <a:latin typeface="Arial"/>
            </a:endParaRPr>
          </a:p>
        </p:txBody>
      </p:sp>
      <p:sp>
        <p:nvSpPr>
          <p:cNvPr id="159" name=""/>
          <p:cNvSpPr/>
          <p:nvPr/>
        </p:nvSpPr>
        <p:spPr>
          <a:xfrm>
            <a:off x="690120" y="3109320"/>
            <a:ext cx="8915040" cy="2073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E-Net использует простые операции свертки, которые могут быть вычислены с помощью меньшего числа параметров и меньшей вычислительной мощности, чем более сложные операции. Кроме того, E-Net использует уменьшение размерности, чтобы уменьшить количество признаков в промежуточных слоях, что позволяет уменьшить количество вычислений.</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1206000"/>
            <a:ext cx="9070920" cy="129528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0" lang="en-US" sz="3600" spc="-1" strike="noStrike">
                <a:solidFill>
                  <a:srgbClr val="000000"/>
                </a:solidFill>
                <a:latin typeface="Arial"/>
              </a:rPr>
              <a:t>Семантическая сегментация изображений</a:t>
            </a:r>
            <a:endParaRPr b="0" lang="en-US" sz="3600" spc="-1" strike="noStrike">
              <a:solidFill>
                <a:srgbClr val="000000"/>
              </a:solidFill>
              <a:latin typeface="Arial"/>
            </a:endParaRPr>
          </a:p>
        </p:txBody>
      </p:sp>
      <p:sp>
        <p:nvSpPr>
          <p:cNvPr id="126" name=""/>
          <p:cNvSpPr/>
          <p:nvPr/>
        </p:nvSpPr>
        <p:spPr>
          <a:xfrm>
            <a:off x="685800" y="2885760"/>
            <a:ext cx="8229240" cy="1457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Семантическая сегментация изображений - это процесс выделения объектов на изображении и присвоения им семантического значения. Существует несколько подходов к семантической сегментации изображений:</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810000"/>
            <a:ext cx="9070920" cy="12952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CNN подход</a:t>
            </a:r>
            <a:endParaRPr b="0" lang="en-US" sz="4400" spc="-1" strike="noStrike">
              <a:solidFill>
                <a:srgbClr val="000000"/>
              </a:solidFill>
              <a:latin typeface="Arial"/>
            </a:endParaRPr>
          </a:p>
        </p:txBody>
      </p:sp>
      <p:sp>
        <p:nvSpPr>
          <p:cNvPr id="128" name=""/>
          <p:cNvSpPr/>
          <p:nvPr/>
        </p:nvSpPr>
        <p:spPr>
          <a:xfrm>
            <a:off x="1143000" y="2376720"/>
            <a:ext cx="7772040" cy="3200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Подход на основе сверточных нейронных сетей (CNN): этот подход использует глубокие нейронные сети, которые обучаются на большом количестве размеченных изображений. CNN состоит из нескольких слоев, каждый из которых извлекает более абстрактные признаки из изображения, постепенно увеличивая глубину и ширину поля зрения. После этого используется блок декодирования, который позволяет привести выходные данные к исходным размерам изображения. Его мы и рассмотрим.</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1170000"/>
            <a:ext cx="9070920" cy="129528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0" lang="en-US" sz="2600" spc="-1" strike="noStrike">
                <a:solidFill>
                  <a:srgbClr val="000000"/>
                </a:solidFill>
                <a:latin typeface="Arial"/>
              </a:rPr>
              <a:t>Региональные сверточные нейронные сети (R-CNN)</a:t>
            </a:r>
            <a:endParaRPr b="0" lang="en-US" sz="2600" spc="-1" strike="noStrike">
              <a:solidFill>
                <a:srgbClr val="000000"/>
              </a:solidFill>
              <a:latin typeface="Arial"/>
            </a:endParaRPr>
          </a:p>
        </p:txBody>
      </p:sp>
      <p:sp>
        <p:nvSpPr>
          <p:cNvPr id="130" name=""/>
          <p:cNvSpPr/>
          <p:nvPr/>
        </p:nvSpPr>
        <p:spPr>
          <a:xfrm>
            <a:off x="927000" y="2765160"/>
            <a:ext cx="7457400" cy="122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Региональные сверточные нейронные сети (R-CNN) - это класс алгоритмов компьютерного зрения, которые позволяют выделять объекты на изображениях и классифицировать их.</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1098000"/>
            <a:ext cx="9070920" cy="129528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0" lang="en-US" sz="3200" spc="-1" strike="noStrike">
                <a:solidFill>
                  <a:srgbClr val="000000"/>
                </a:solidFill>
                <a:latin typeface="Arial"/>
              </a:rPr>
              <a:t>Подход на основе алгоритмов кластеризации</a:t>
            </a:r>
            <a:endParaRPr b="0" lang="en-US" sz="3200" spc="-1" strike="noStrike">
              <a:solidFill>
                <a:srgbClr val="000000"/>
              </a:solidFill>
              <a:latin typeface="Arial"/>
            </a:endParaRPr>
          </a:p>
        </p:txBody>
      </p:sp>
      <p:sp>
        <p:nvSpPr>
          <p:cNvPr id="132" name=""/>
          <p:cNvSpPr/>
          <p:nvPr/>
        </p:nvSpPr>
        <p:spPr>
          <a:xfrm>
            <a:off x="914400" y="2447640"/>
            <a:ext cx="7772040" cy="178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Подход на основе алгоритмов кластеризации: этот подход использует алгоритмы кластеризации, чтобы разбить изображение на сегменты, которые могут быть присвоены семантическому значению.</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1206000"/>
            <a:ext cx="9070920" cy="1295280"/>
          </a:xfrm>
          <a:prstGeom prst="rect">
            <a:avLst/>
          </a:prstGeom>
          <a:noFill/>
          <a:ln w="0">
            <a:noFill/>
          </a:ln>
        </p:spPr>
        <p:txBody>
          <a:bodyPr lIns="0" rIns="0" tIns="0" bIns="0" anchor="ctr">
            <a:noAutofit/>
          </a:bodyPr>
          <a:p>
            <a:pPr indent="0" algn="ctr">
              <a:lnSpc>
                <a:spcPct val="100000"/>
              </a:lnSpc>
              <a:buNone/>
              <a:tabLst>
                <a:tab algn="l" pos="0"/>
              </a:tabLst>
            </a:pPr>
            <a:r>
              <a:rPr b="0" lang="en-US" sz="3200" spc="-1" strike="noStrike">
                <a:solidFill>
                  <a:srgbClr val="000000"/>
                </a:solidFill>
                <a:latin typeface="Arial"/>
              </a:rPr>
              <a:t>Свёртка в Deep Learning простыми словами</a:t>
            </a:r>
            <a:endParaRPr b="0" lang="en-US" sz="3200" spc="-1" strike="noStrike">
              <a:solidFill>
                <a:srgbClr val="000000"/>
              </a:solidFill>
              <a:latin typeface="Arial"/>
            </a:endParaRPr>
          </a:p>
        </p:txBody>
      </p:sp>
      <p:sp>
        <p:nvSpPr>
          <p:cNvPr id="134" name=""/>
          <p:cNvSpPr/>
          <p:nvPr/>
        </p:nvSpPr>
        <p:spPr>
          <a:xfrm>
            <a:off x="918360" y="2672280"/>
            <a:ext cx="8453880" cy="235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Вы можете представить себе свёртку как «смешивание» информации. Представьте два ведра, наполненных какой-либо информацией, которые выливаются в один большой контейнер и затем перемешиваются определённым способом. Каждое ведро с информацией имеет своё собственное правило, которое описывает, как информация из одного ведра смешивается с другим. Свёртка — это упорядоченная процедура смешивания двух источников информации.</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 descr=""/>
          <p:cNvPicPr/>
          <p:nvPr/>
        </p:nvPicPr>
        <p:blipFill>
          <a:blip r:embed="rId1"/>
          <a:stretch/>
        </p:blipFill>
        <p:spPr>
          <a:xfrm>
            <a:off x="1314720" y="1371600"/>
            <a:ext cx="7143120" cy="3361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685800" y="1313280"/>
            <a:ext cx="8000640" cy="4086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 descr=""/>
          <p:cNvPicPr/>
          <p:nvPr/>
        </p:nvPicPr>
        <p:blipFill>
          <a:blip r:embed="rId1"/>
          <a:stretch/>
        </p:blipFill>
        <p:spPr>
          <a:xfrm>
            <a:off x="1600200" y="649080"/>
            <a:ext cx="5486040" cy="4608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TotalTime>
  <Application>LibreOffice/7.4.5.1$Linux_X86_64 LibreOffice_project/40$Build-1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2023-03-28T22:22:54Z</dcterms:created>
  <dc:creator/>
  <dc:description/>
  <dc:language>en-US</dc:language>
  <cp:lastModifiedBy/>
  <dcterms:modified xsi:type="dcterms:W3CDTF">2023-03-29T14:28:26Z</dcterms:modified>
  <cp:revision>28</cp:revision>
  <dc:subject/>
  <dc:title>Blueprint Plans</dc:title>
</cp:coreProperties>
</file>

<file path=docProps/custom.xml><?xml version="1.0" encoding="utf-8"?>
<Properties xmlns="http://schemas.openxmlformats.org/officeDocument/2006/custom-properties" xmlns:vt="http://schemas.openxmlformats.org/officeDocument/2006/docPropsVTypes"/>
</file>