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254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chemeClr val="accent3"/>
              </a:solidFill>
              <a:prstDash val="solid"/>
              <a:round/>
            </a:ln>
          </a:left>
          <a:right>
            <a:ln w="12700" cap="flat">
              <a:solidFill>
                <a:schemeClr val="accent3"/>
              </a:solidFill>
              <a:prstDash val="solid"/>
              <a:round/>
            </a:ln>
          </a:right>
          <a:top>
            <a:ln w="12700" cap="flat">
              <a:solidFill>
                <a:schemeClr val="accent3"/>
              </a:solidFill>
              <a:prstDash val="solid"/>
              <a:round/>
            </a:ln>
          </a:top>
          <a:bottom>
            <a:ln w="12700" cap="flat">
              <a:solidFill>
                <a:schemeClr val="accent3"/>
              </a:solidFill>
              <a:prstDash val="solid"/>
              <a:round/>
            </a:ln>
          </a:bottom>
          <a:insideH>
            <a:ln w="12700" cap="flat">
              <a:solidFill>
                <a:schemeClr val="accent3"/>
              </a:solidFill>
              <a:prstDash val="solid"/>
              <a:round/>
            </a:ln>
          </a:insideH>
          <a:insideV>
            <a:ln w="12700" cap="flat">
              <a:solidFill>
                <a:schemeClr val="accent3"/>
              </a:solidFill>
              <a:prstDash val="solid"/>
              <a:round/>
            </a:ln>
          </a:insideV>
        </a:tcBdr>
        <a:fill>
          <a:solidFill>
            <a:srgbClr val="F0F0F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4"/>
    <p:restoredTop sz="96966"/>
  </p:normalViewPr>
  <p:slideViewPr>
    <p:cSldViewPr snapToGrid="0">
      <p:cViewPr varScale="1">
        <p:scale>
          <a:sx n="122" d="100"/>
          <a:sy n="122" d="100"/>
        </p:scale>
        <p:origin x="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3" name="Shape 1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1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9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73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unix/unix-vi-editor.htm" TargetMode="External"/><Relationship Id="rId2" Type="http://schemas.openxmlformats.org/officeDocument/2006/relationships/hyperlink" Target="https://www.tecmint.com/learn-nano-text-editor-in-linux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COMP3511</a:t>
            </a:r>
          </a:p>
        </p:txBody>
      </p:sp>
      <p:sp>
        <p:nvSpPr>
          <p:cNvPr id="9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rPr dirty="0"/>
              <a:t>Lab 01: Introduction to the Lab Environment</a:t>
            </a:r>
          </a:p>
          <a:p>
            <a:r>
              <a:rPr lang="en-US" dirty="0"/>
              <a:t>Yue DENG </a:t>
            </a:r>
            <a:r>
              <a:rPr dirty="0"/>
              <a:t>(</a:t>
            </a:r>
            <a:r>
              <a:rPr lang="en-US" dirty="0" err="1"/>
              <a:t>ydengbi</a:t>
            </a:r>
            <a:r>
              <a:rPr dirty="0" err="1"/>
              <a:t>@cse.ust.hk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</a:t>
            </a:r>
          </a:p>
        </p:txBody>
      </p:sp>
      <p:sp>
        <p:nvSpPr>
          <p:cNvPr id="13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 piece of software that provides text interaction with the computer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Linux uses </a:t>
            </a:r>
            <a:r>
              <a:rPr dirty="0">
                <a:solidFill>
                  <a:srgbClr val="FF0000"/>
                </a:solidFill>
              </a:rPr>
              <a:t>bash</a:t>
            </a:r>
            <a:r>
              <a:rPr dirty="0"/>
              <a:t> as the default shell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There are other shells, e.g. </a:t>
            </a:r>
            <a:r>
              <a:rPr dirty="0" err="1"/>
              <a:t>sh</a:t>
            </a:r>
            <a:r>
              <a:rPr dirty="0"/>
              <a:t>, </a:t>
            </a:r>
            <a:r>
              <a:rPr dirty="0" err="1"/>
              <a:t>csh</a:t>
            </a:r>
            <a:r>
              <a:rPr dirty="0"/>
              <a:t>, </a:t>
            </a:r>
            <a:r>
              <a:rPr dirty="0" err="1"/>
              <a:t>zsh</a:t>
            </a:r>
            <a:r>
              <a:rPr dirty="0"/>
              <a:t>, ……</a:t>
            </a:r>
          </a:p>
          <a:p>
            <a:pPr marL="685800" lvl="1" indent="-228600">
              <a:spcBef>
                <a:spcPts val="500"/>
              </a:spcBef>
              <a:defRPr sz="2400">
                <a:solidFill>
                  <a:srgbClr val="FF0000"/>
                </a:solidFill>
              </a:defRPr>
            </a:pPr>
            <a:r>
              <a:rPr dirty="0" err="1"/>
              <a:t>csh</a:t>
            </a:r>
            <a:r>
              <a:rPr dirty="0">
                <a:solidFill>
                  <a:srgbClr val="000000"/>
                </a:solidFill>
              </a:rPr>
              <a:t> is the default shell in Lab 2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You can customize the shell by editing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~/.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cshrc_user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dirty="0"/>
              <a:t>Users tell the computer what to do with commands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Shell commands are programs that do specific tasks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Commands may or may not give text feedback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Some commands accept arguments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 vs Terminal</a:t>
            </a:r>
          </a:p>
        </p:txBody>
      </p:sp>
      <p:sp>
        <p:nvSpPr>
          <p:cNvPr id="13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400"/>
            </a:pPr>
            <a:r>
              <a:t>The </a:t>
            </a:r>
            <a:r>
              <a:rPr b="1"/>
              <a:t>terminal</a:t>
            </a:r>
            <a:r>
              <a:t> is the GUI window that you see on the screen. It takes commands and shows output. (input and output module)</a:t>
            </a:r>
          </a:p>
          <a:p>
            <a:pPr>
              <a:defRPr sz="2400"/>
            </a:pPr>
            <a:r>
              <a:t>The </a:t>
            </a:r>
            <a:r>
              <a:rPr b="1"/>
              <a:t>shell</a:t>
            </a:r>
            <a:r>
              <a:t> is the software that interprets and executes the various commands that we type in the </a:t>
            </a:r>
            <a:r>
              <a:rPr b="1"/>
              <a:t>terminal</a:t>
            </a:r>
            <a:r>
              <a:t>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Interaction with Linux OS </a:t>
            </a:r>
          </a:p>
        </p:txBody>
      </p:sp>
      <p:sp>
        <p:nvSpPr>
          <p:cNvPr id="138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 Commands</a:t>
            </a:r>
          </a:p>
          <a:p>
            <a:endParaRPr/>
          </a:p>
          <a:p>
            <a:r>
              <a:t>Directory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List/Change directory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Create, Rename, Move, Remove</a:t>
            </a:r>
          </a:p>
          <a:p>
            <a:r>
              <a:t>File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Check file contents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Create, Rename, Edit, Move, Remove</a:t>
            </a:r>
          </a:p>
          <a:p>
            <a:r>
              <a:t>Getting Help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Shell Commands</a:t>
            </a:r>
          </a:p>
        </p:txBody>
      </p:sp>
      <p:sp>
        <p:nvSpPr>
          <p:cNvPr id="14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72000"/>
              </a:lnSpc>
              <a:spcBef>
                <a:spcPts val="900"/>
              </a:spcBef>
              <a:defRPr sz="2400"/>
            </a:pPr>
            <a:r>
              <a:t>Example shell commands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</a:t>
            </a:r>
            <a:r>
              <a:t> lists files under a directory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t> changes the working directory to somewhere else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  <a:r>
              <a:t> shows current directory</a:t>
            </a:r>
          </a:p>
          <a:p>
            <a:pPr marL="219455" indent="-219455" defTabSz="877823">
              <a:lnSpc>
                <a:spcPct val="72000"/>
              </a:lnSpc>
              <a:spcBef>
                <a:spcPts val="900"/>
              </a:spcBef>
              <a:defRPr sz="2400"/>
            </a:pPr>
            <a:r>
              <a:t>Clear the output: </a:t>
            </a:r>
            <a:r>
              <a:rPr sz="2112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clear</a:t>
            </a:r>
            <a:endParaRPr sz="2304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19455" indent="-219455" defTabSz="877823">
              <a:lnSpc>
                <a:spcPct val="72000"/>
              </a:lnSpc>
              <a:spcBef>
                <a:spcPts val="900"/>
              </a:spcBef>
              <a:defRPr sz="2400"/>
            </a:pPr>
            <a:r>
              <a:t>Example command arguments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Arguments can be a character or a word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Character arguments can stack together 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–a -l </a:t>
            </a:r>
            <a:r>
              <a:rPr sz="2208"/>
              <a:t>or in short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-al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‘a’ shows hidden files, ‘l’ list detailed information of files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Each command is different, consult the manual or help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 ls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ls --help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Essential Shell Commands</a:t>
            </a:r>
          </a:p>
        </p:txBody>
      </p:sp>
      <p:graphicFrame>
        <p:nvGraphicFramePr>
          <p:cNvPr id="144" name="Content Placeholder 3"/>
          <p:cNvGraphicFramePr/>
          <p:nvPr/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mkdir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rmdir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pwd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echo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whoami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man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info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touch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5" name="TextBox 4"/>
          <p:cNvSpPr txBox="1"/>
          <p:nvPr/>
        </p:nvSpPr>
        <p:spPr>
          <a:xfrm>
            <a:off x="883919" y="3814762"/>
            <a:ext cx="10424161" cy="18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Font typeface="Arial"/>
              <a:buChar char="•"/>
            </a:pPr>
            <a:r>
              <a:t>Use the key &lt;Tab&gt; to auto-complete commands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Use arrow keys (up and down) to find previously used commands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Use argument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--help </a:t>
            </a:r>
            <a:r>
              <a:t>on any command to show their usage</a:t>
            </a:r>
          </a:p>
          <a:p>
            <a:pPr marL="285750" indent="-285750">
              <a:buSzPct val="100000"/>
              <a:buFont typeface="Arial"/>
              <a:buChar char="•"/>
            </a:pPr>
            <a:r>
              <a:t>Use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 (a command) </a:t>
            </a:r>
            <a:r>
              <a:t>to show detailed command description</a:t>
            </a:r>
          </a:p>
          <a:p>
            <a:pPr marL="742950" lvl="1" indent="-285750">
              <a:buSzPct val="100000"/>
              <a:buFont typeface="Arial"/>
              <a:buChar char="•"/>
            </a:pPr>
            <a:r>
              <a:t>E.g.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man less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Directory - Path</a:t>
            </a:r>
          </a:p>
        </p:txBody>
      </p:sp>
      <p:sp>
        <p:nvSpPr>
          <p:cNvPr id="14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</a:t>
            </a:r>
            <a:r>
              <a:rPr b="1"/>
              <a:t>absolute path </a:t>
            </a:r>
            <a:r>
              <a:t>specifies the path of the file starting from the root (/) directory</a:t>
            </a:r>
          </a:p>
          <a:p>
            <a:r>
              <a:t>Relative path using dot(.) and dotdot (..) 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 </a:t>
            </a:r>
            <a:r>
              <a:rPr>
                <a:latin typeface="+mn-lt"/>
                <a:ea typeface="+mn-ea"/>
                <a:cs typeface="+mn-cs"/>
                <a:sym typeface="Calibri"/>
              </a:rPr>
              <a:t> indicates the current directory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..    indicates the directory in the upper level</a:t>
            </a:r>
          </a:p>
          <a:p>
            <a:r>
              <a:t>Example: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../test.txt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It means the file </a:t>
            </a:r>
            <a:r>
              <a:rPr u="sng">
                <a:solidFill>
                  <a:srgbClr val="FF0000"/>
                </a:solidFill>
              </a:rPr>
              <a:t>text.txt</a:t>
            </a:r>
            <a:r>
              <a:t> located in the upper level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Related commands</a:t>
            </a:r>
          </a:p>
        </p:txBody>
      </p:sp>
      <p:sp>
        <p:nvSpPr>
          <p:cNvPr id="15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pwd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Print the absolution path of the current path</a:t>
            </a:r>
          </a:p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List out the content in the current working directory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Examples: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–l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List out the detailed information about the current directory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–lh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List out the detailed information, with a human readable format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ls /home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List out the content of the home directory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Related commands</a:t>
            </a:r>
          </a:p>
        </p:txBody>
      </p:sp>
      <p:sp>
        <p:nvSpPr>
          <p:cNvPr id="15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Change directory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Examples: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..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Change the current directory to the upper level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.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Change the current directory to the current directory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Nothing will happen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/etc/init.d/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Change the current directory to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/etc/init.d/</a:t>
            </a:r>
          </a:p>
          <a:p>
            <a:pPr marL="1143000" lvl="2" indent="-228600">
              <a:spcBef>
                <a:spcPts val="500"/>
              </a:spcBef>
              <a:defRPr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cd ~</a:t>
            </a:r>
          </a:p>
          <a:p>
            <a:pPr marL="1600200" lvl="3" indent="-228600">
              <a:spcBef>
                <a:spcPts val="500"/>
              </a:spcBef>
              <a:defRPr sz="1800"/>
            </a:pPr>
            <a:r>
              <a:t>Change the current directory back to your </a:t>
            </a:r>
            <a:r>
              <a:rPr b="1"/>
              <a:t>home directory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Directory management</a:t>
            </a:r>
          </a:p>
        </p:txBody>
      </p:sp>
      <p:sp>
        <p:nvSpPr>
          <p:cNvPr id="160" name="Content Placeholder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Creating directories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mkdir &lt;arg1&gt; &lt;arg2&gt; … &lt;argn&gt;</a:t>
            </a:r>
          </a:p>
          <a:p>
            <a:r>
              <a:t>Renaming and moving directories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mv &lt;source&gt; &lt;destination&gt;</a:t>
            </a:r>
          </a:p>
          <a:p>
            <a:r>
              <a:t>Copying directories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cp -r &lt;source&gt; &lt;destination&gt;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Directory management</a:t>
            </a:r>
          </a:p>
        </p:txBody>
      </p:sp>
      <p:sp>
        <p:nvSpPr>
          <p:cNvPr id="164" name="Content Placeholder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</a:pPr>
            <a:r>
              <a:t>Creating directories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mkdir &lt;arg1&gt; &lt;arg2&gt; … &lt;argn&gt;</a:t>
            </a:r>
          </a:p>
          <a:p>
            <a:pPr>
              <a:lnSpc>
                <a:spcPct val="81000"/>
              </a:lnSpc>
            </a:pPr>
            <a:r>
              <a:t>Renaming and moving directories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mv &lt;source&gt; &lt;destination&gt;</a:t>
            </a:r>
          </a:p>
          <a:p>
            <a:pPr>
              <a:lnSpc>
                <a:spcPct val="81000"/>
              </a:lnSpc>
            </a:pPr>
            <a:r>
              <a:t>Copying directories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cp -r &lt;source&gt; &lt;destination&gt;</a:t>
            </a:r>
          </a:p>
          <a:p>
            <a:pPr>
              <a:lnSpc>
                <a:spcPct val="81000"/>
              </a:lnSpc>
            </a:pPr>
            <a:r>
              <a:t>Remove directories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rmdir &lt;dir1&gt; &lt;dir2&gt; … &lt;dirN&gt;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All directories must be empty</a:t>
            </a:r>
          </a:p>
          <a:p>
            <a:pPr marL="685800" lvl="1" indent="-228600">
              <a:lnSpc>
                <a:spcPct val="81000"/>
              </a:lnSpc>
              <a:spcBef>
                <a:spcPts val="500"/>
              </a:spcBef>
              <a:defRPr sz="2400"/>
            </a:pPr>
            <a:r>
              <a:t>If not empty: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rm –r &lt;dir1&gt; &lt;dir2&gt; … &lt;dirN&gt;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 Tutorial</a:t>
            </a:r>
          </a:p>
        </p:txBody>
      </p:sp>
      <p:sp>
        <p:nvSpPr>
          <p:cNvPr id="9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Short introduction to Linux</a:t>
            </a:r>
          </a:p>
          <a:p>
            <a:r>
              <a:t>How to login your lab environment</a:t>
            </a:r>
          </a:p>
          <a:p>
            <a:r>
              <a:t>How to use your lab environment (with demo)</a:t>
            </a:r>
          </a:p>
          <a:p>
            <a:endParaRPr/>
          </a:p>
          <a:p>
            <a:pPr marL="0" indent="0">
              <a:buSzTx/>
              <a:buNone/>
            </a:pPr>
            <a:r>
              <a:t>After this tutorial you should be able to:</a:t>
            </a:r>
          </a:p>
          <a:p>
            <a:r>
              <a:t>Login/logout lab server</a:t>
            </a:r>
          </a:p>
          <a:p>
            <a:r>
              <a:t>Interact with OS in lab server: change directory, list directory files, create files, edit files, save files, delete files……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File management</a:t>
            </a:r>
          </a:p>
        </p:txBody>
      </p:sp>
      <p:sp>
        <p:nvSpPr>
          <p:cNvPr id="168" name="Content Placeholder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Create an empty file or update its timestamp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touch &lt;file&gt;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It will be useful if you would like to change the last modified date of a file for some reasons</a:t>
            </a:r>
          </a:p>
          <a:p>
            <a:r>
              <a:t>Remove files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rm &lt;file1&gt; &lt;file2&gt; … &lt;fileN&gt;</a:t>
            </a:r>
          </a:p>
          <a:p>
            <a:r>
              <a:t>Remove ALL files recursively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rm * -rf  </a:t>
            </a:r>
          </a:p>
          <a:p>
            <a:pPr marL="685800" lvl="1" indent="-228600">
              <a:spcBef>
                <a:spcPts val="500"/>
              </a:spcBef>
              <a:defRPr sz="2400" u="sng">
                <a:solidFill>
                  <a:srgbClr val="FF0000"/>
                </a:solidFill>
              </a:defRPr>
            </a:pPr>
            <a:r>
              <a:t>Don’t do this if you are root user and in the root directory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View a text file</a:t>
            </a:r>
          </a:p>
        </p:txBody>
      </p:sp>
      <p:sp>
        <p:nvSpPr>
          <p:cNvPr id="17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There are 3 commands to view a text file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cat &lt;filename&gt;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more &lt;filename&gt;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less &lt;filename&gt;</a:t>
            </a:r>
          </a:p>
          <a:p>
            <a:r>
              <a:t>There are 2 commonly used command-line editors (nano and vim)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nano &lt;filename&gt;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vim &lt;filename&gt;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標題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Command line editors</a:t>
            </a:r>
            <a:br>
              <a:rPr dirty="0"/>
            </a:br>
            <a:r>
              <a:rPr dirty="0"/>
              <a:t> (nano/vi</a:t>
            </a:r>
            <a:r>
              <a:rPr lang="en-HK" dirty="0"/>
              <a:t>m</a:t>
            </a:r>
            <a:r>
              <a:rPr dirty="0"/>
              <a:t>)</a:t>
            </a:r>
          </a:p>
        </p:txBody>
      </p:sp>
      <p:sp>
        <p:nvSpPr>
          <p:cNvPr id="176" name="內容版面配置區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19455" indent="-219455" defTabSz="877823">
              <a:lnSpc>
                <a:spcPct val="72000"/>
              </a:lnSpc>
              <a:spcBef>
                <a:spcPts val="900"/>
              </a:spcBef>
              <a:defRPr sz="2400"/>
            </a:pPr>
            <a:r>
              <a:t>nano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Commands: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Arrow keys: Navigate the editor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Ctrl+X: exit nano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Ctrl+O: write output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Ctrl+K: (multiple times), each time it cut one line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Ctrl+U: Paste the copied lines from Ctrl+K</a:t>
            </a:r>
          </a:p>
          <a:p>
            <a:pPr marL="219455" indent="-219455" defTabSz="877823">
              <a:lnSpc>
                <a:spcPct val="72000"/>
              </a:lnSpc>
              <a:spcBef>
                <a:spcPts val="900"/>
              </a:spcBef>
              <a:defRPr sz="2400"/>
            </a:pPr>
            <a:r>
              <a:t>vim</a:t>
            </a:r>
          </a:p>
          <a:p>
            <a:pPr marL="658368" lvl="1" indent="-219455" defTabSz="877823">
              <a:lnSpc>
                <a:spcPct val="72000"/>
              </a:lnSpc>
              <a:spcBef>
                <a:spcPts val="400"/>
              </a:spcBef>
              <a:defRPr sz="2112"/>
            </a:pPr>
            <a:r>
              <a:t>Commands: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ESC+i: Enter insert mode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ESC+dd: delete a line of text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ESC+4y: copy 4 lines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ESC+p: paste lines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ESC+wq!: exit and save</a:t>
            </a:r>
          </a:p>
          <a:p>
            <a:pPr marL="1097280" lvl="2" indent="-219455" defTabSz="877823">
              <a:lnSpc>
                <a:spcPct val="72000"/>
              </a:lnSpc>
              <a:spcBef>
                <a:spcPts val="400"/>
              </a:spcBef>
              <a:defRPr sz="1727"/>
            </a:pPr>
            <a:r>
              <a:t>ESC+q!: exit but not save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Tutorials of using Nano/Vi</a:t>
            </a:r>
          </a:p>
        </p:txBody>
      </p:sp>
      <p:sp>
        <p:nvSpPr>
          <p:cNvPr id="179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There are many good online tutorials for nano/vi: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Nano: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/>
              </a:rPr>
              <a:t>https://www.tecmint.com/learn-nano-text-editor-in-linux/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Vi: </a:t>
            </a:r>
            <a:r>
              <a:rPr u="sng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https://www.tutorialspoint.com/unix/unix-vi-editor.htm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Editing in Terminal with vim</a:t>
            </a:r>
          </a:p>
        </p:txBody>
      </p:sp>
      <p:sp>
        <p:nvSpPr>
          <p:cNvPr id="18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lvl="1" indent="-228600">
              <a:spcBef>
                <a:spcPts val="500"/>
              </a:spcBef>
              <a:defRPr sz="2400"/>
            </a:pPr>
            <a:r>
              <a:t>vim is a powerful tool for text editing in Unix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To edit or create a file, use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vim &lt;filename&gt;</a:t>
            </a:r>
          </a:p>
          <a:p>
            <a:r>
              <a:t>Now create a new file: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vim main.c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When you first enter vim, you are in command mode, where every key serves as a command, not an input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vim have different modes: command mode, input mode, visual mode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&lt;Esc&gt; will lead vim back to command mode</a:t>
            </a:r>
          </a:p>
          <a:p>
            <a:r>
              <a:t>Press &lt;i&gt; to enter input mode, write the following Hello World for C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Editing in Terminal with VI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68680">
              <a:lnSpc>
                <a:spcPct val="72000"/>
              </a:lnSpc>
              <a:spcBef>
                <a:spcPts val="900"/>
              </a:spcBef>
              <a:buSzTx/>
              <a:buNone/>
              <a:defRPr sz="15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#include &lt;stdio.h&gt;</a:t>
            </a:r>
            <a:endParaRPr sz="2375"/>
          </a:p>
          <a:p>
            <a:pPr marL="0" indent="0" defTabSz="868680">
              <a:lnSpc>
                <a:spcPct val="72000"/>
              </a:lnSpc>
              <a:spcBef>
                <a:spcPts val="900"/>
              </a:spcBef>
              <a:buSzTx/>
              <a:buNone/>
              <a:defRPr sz="15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int main(){</a:t>
            </a:r>
            <a:endParaRPr sz="2375"/>
          </a:p>
          <a:p>
            <a:pPr marL="0" indent="0" defTabSz="868680">
              <a:lnSpc>
                <a:spcPct val="72000"/>
              </a:lnSpc>
              <a:spcBef>
                <a:spcPts val="900"/>
              </a:spcBef>
              <a:buSzTx/>
              <a:buNone/>
              <a:defRPr sz="15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printf("Hello, World!\n");</a:t>
            </a:r>
            <a:endParaRPr sz="2375"/>
          </a:p>
          <a:p>
            <a:pPr marL="0" indent="0" defTabSz="868680">
              <a:lnSpc>
                <a:spcPct val="72000"/>
              </a:lnSpc>
              <a:spcBef>
                <a:spcPts val="900"/>
              </a:spcBef>
              <a:buSzTx/>
              <a:buNone/>
              <a:defRPr sz="15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 return 0;</a:t>
            </a:r>
            <a:endParaRPr sz="2375"/>
          </a:p>
          <a:p>
            <a:pPr marL="0" indent="0" defTabSz="868680">
              <a:lnSpc>
                <a:spcPct val="72000"/>
              </a:lnSpc>
              <a:spcBef>
                <a:spcPts val="900"/>
              </a:spcBef>
              <a:buSzTx/>
              <a:buNone/>
              <a:defRPr sz="152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</a:t>
            </a:r>
            <a:endParaRPr sz="2375"/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After you finished, press &lt;Esc&gt; to go back to command mode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Press :w to save your file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Press :q to quit VI 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Alternatively, you can use :wq to finish both action</a:t>
            </a:r>
          </a:p>
          <a:p>
            <a:pPr marL="217170" indent="-217170" defTabSz="868680">
              <a:lnSpc>
                <a:spcPct val="72000"/>
              </a:lnSpc>
              <a:spcBef>
                <a:spcPts val="900"/>
              </a:spcBef>
              <a:defRPr sz="2375"/>
            </a:pPr>
            <a:r>
              <a:t>Back in the Terminal, 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Use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gcc main.c</a:t>
            </a:r>
            <a:r>
              <a:t> to compile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Use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./a.out </a:t>
            </a:r>
            <a:r>
              <a:t>to run the Hello World</a:t>
            </a:r>
          </a:p>
          <a:p>
            <a:pPr marL="651509" lvl="1" indent="-217170" defTabSz="868680">
              <a:lnSpc>
                <a:spcPct val="72000"/>
              </a:lnSpc>
              <a:spcBef>
                <a:spcPts val="400"/>
              </a:spcBef>
              <a:defRPr sz="2090"/>
            </a:pPr>
            <a:r>
              <a:t>In this example,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./ </a:t>
            </a:r>
            <a:r>
              <a:t>refers to the current working directory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Editing within vim</a:t>
            </a:r>
          </a:p>
        </p:txBody>
      </p:sp>
      <p:sp>
        <p:nvSpPr>
          <p:cNvPr id="18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in command mode, these commands will enter input mode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&lt;i&gt; inserts at the current position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&lt;a&gt; inserts one character after current position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&lt;o&gt; inserts at a newline after current line</a:t>
            </a:r>
          </a:p>
          <a:p>
            <a:r>
              <a:t>Replace mode: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&lt;r&gt; replace the current character with the next you enter, will not change mode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&lt;insert&gt; enters replace mode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Editing within vim</a:t>
            </a:r>
          </a:p>
        </p:txBody>
      </p:sp>
      <p:sp>
        <p:nvSpPr>
          <p:cNvPr id="19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When in command mode,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&lt;yy&gt; copies one line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&lt;dd&gt; cuts one line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&lt;10yy&gt; copies 10 lines, &lt;10dd&gt; cuts 10 lines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Linux File System</a:t>
            </a:r>
          </a:p>
        </p:txBody>
      </p:sp>
      <p:sp>
        <p:nvSpPr>
          <p:cNvPr id="19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Hierarchical structure from the root directory /</a:t>
            </a:r>
          </a:p>
          <a:p>
            <a:r>
              <a:t>Your user folder (home) has alias of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~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</a:t>
            </a:r>
            <a:r>
              <a:t>or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cd ~ </a:t>
            </a:r>
            <a:r>
              <a:t>go back to home directory</a:t>
            </a:r>
          </a:p>
          <a:p>
            <a:pPr marL="0" lvl="1" indent="457200">
              <a:spcBef>
                <a:spcPts val="500"/>
              </a:spcBef>
              <a:buSzTx/>
              <a:buNone/>
              <a:defRPr sz="2400"/>
            </a:pPr>
            <a:endParaRPr/>
          </a:p>
          <a:p>
            <a:r>
              <a:t>Your shell records a working directory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The directory you are at right now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Your working directory is always home when you launch the shell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You can show your current working directory with </a:t>
            </a:r>
            <a:r>
              <a:rPr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pwd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标题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Try something!</a:t>
            </a:r>
          </a:p>
        </p:txBody>
      </p:sp>
      <p:sp>
        <p:nvSpPr>
          <p:cNvPr id="199" name="内容占位符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Login your account.</a:t>
            </a:r>
          </a:p>
          <a:p>
            <a:r>
              <a:t>In your home folder: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Create directory named “intro”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Change to “intro” directory as working directory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Create a file named “helloworld” using vim or nano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Write the file with contents: “hello world”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Save the file and exit editor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View the contents of file using cat, more, or less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Remove the intro directory</a:t>
            </a:r>
          </a:p>
          <a:p>
            <a:r>
              <a:t>Logout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Lab Environment</a:t>
            </a:r>
          </a:p>
        </p:txBody>
      </p:sp>
      <p:sp>
        <p:nvSpPr>
          <p:cNvPr id="101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Linux environment (contrast to Windows and MacOS you are familiar with) </a:t>
            </a:r>
          </a:p>
          <a:p>
            <a:r>
              <a:t>Accessed remotely via SSH in terminal</a:t>
            </a:r>
          </a:p>
          <a:p>
            <a:endParaRPr/>
          </a:p>
          <a:p>
            <a:pPr marL="0" indent="0">
              <a:buSzTx/>
              <a:buNone/>
            </a:pPr>
            <a:endParaRPr/>
          </a:p>
          <a:p>
            <a:pPr>
              <a:defRPr>
                <a:solidFill>
                  <a:srgbClr val="FF0000"/>
                </a:solidFill>
              </a:defRPr>
            </a:pPr>
            <a:endParaRPr/>
          </a:p>
          <a:p>
            <a:pPr>
              <a:defRPr>
                <a:solidFill>
                  <a:srgbClr val="FF0000"/>
                </a:solidFill>
              </a:defRPr>
            </a:pPr>
            <a:r>
              <a:t>Beware! Don’t store large files on your lab environment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标题 1"/>
          <p:cNvSpPr txBox="1">
            <a:spLocks noGrp="1"/>
          </p:cNvSpPr>
          <p:nvPr>
            <p:ph type="title"/>
          </p:nvPr>
        </p:nvSpPr>
        <p:spPr>
          <a:xfrm>
            <a:off x="713958" y="2750516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Thanks!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图片 6" descr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324" y="1387846"/>
            <a:ext cx="4298238" cy="187134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Getting Started (in Windows)</a:t>
            </a:r>
          </a:p>
        </p:txBody>
      </p:sp>
      <p:sp>
        <p:nvSpPr>
          <p:cNvPr id="105" name="Content Placeholder 3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Use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SSH(Secure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SHell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client)</a:t>
            </a:r>
            <a:r>
              <a:rPr dirty="0"/>
              <a:t>or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 Putty(</a:t>
            </a:r>
            <a:r>
              <a:rPr sz="2000" dirty="0">
                <a:latin typeface="Courier New"/>
                <a:ea typeface="Courier New"/>
                <a:cs typeface="Courier New"/>
                <a:sym typeface="Courier New"/>
              </a:rPr>
              <a:t>https://</a:t>
            </a:r>
            <a:r>
              <a:rPr sz="2000" dirty="0" err="1">
                <a:latin typeface="Courier New"/>
                <a:ea typeface="Courier New"/>
                <a:cs typeface="Courier New"/>
                <a:sym typeface="Courier New"/>
              </a:rPr>
              <a:t>www.putty.org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Host Name (address):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csl2wkXX.cse.ust.hk </a:t>
            </a:r>
            <a:r>
              <a:rPr dirty="0"/>
              <a:t>(where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XX=01..40</a:t>
            </a:r>
            <a:r>
              <a:rPr dirty="0"/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ITSC username (e.g.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cspeter</a:t>
            </a:r>
            <a:r>
              <a:rPr dirty="0"/>
              <a:t>)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rPr dirty="0"/>
              <a:t>Port Number: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dirty="0"/>
              <a:t> </a:t>
            </a:r>
          </a:p>
          <a:p>
            <a:r>
              <a:rPr dirty="0"/>
              <a:t>Save config</a:t>
            </a:r>
          </a:p>
        </p:txBody>
      </p:sp>
      <p:pic>
        <p:nvPicPr>
          <p:cNvPr id="107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553" y="4001294"/>
            <a:ext cx="4826405" cy="2082689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9"/>
          <p:cNvSpPr txBox="1"/>
          <p:nvPr/>
        </p:nvSpPr>
        <p:spPr>
          <a:xfrm>
            <a:off x="7598251" y="608633"/>
            <a:ext cx="2634344" cy="926813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Enter a machine name (csl2wk</a:t>
            </a:r>
            <a:r>
              <a:rPr b="1"/>
              <a:t>XX</a:t>
            </a:r>
            <a:r>
              <a:t>.cse.ust.hk, where </a:t>
            </a:r>
            <a:r>
              <a:rPr b="1"/>
              <a:t>XX</a:t>
            </a:r>
            <a:r>
              <a:t>=01-40)</a:t>
            </a:r>
          </a:p>
        </p:txBody>
      </p:sp>
      <p:sp>
        <p:nvSpPr>
          <p:cNvPr id="109" name="Curved Connector 10"/>
          <p:cNvSpPr/>
          <p:nvPr/>
        </p:nvSpPr>
        <p:spPr>
          <a:xfrm rot="5400000">
            <a:off x="8211463" y="1548227"/>
            <a:ext cx="720227" cy="6876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TextBox 12"/>
          <p:cNvSpPr txBox="1"/>
          <p:nvPr/>
        </p:nvSpPr>
        <p:spPr>
          <a:xfrm>
            <a:off x="6451553" y="3400231"/>
            <a:ext cx="2634344" cy="342614"/>
          </a:xfrm>
          <a:prstGeom prst="rect">
            <a:avLst/>
          </a:prstGeom>
          <a:ln>
            <a:solidFill>
              <a:srgbClr val="FF0000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r>
              <a:t>Enter your ITSC username</a:t>
            </a:r>
          </a:p>
        </p:txBody>
      </p:sp>
      <p:sp>
        <p:nvSpPr>
          <p:cNvPr id="111" name="Curved Connector 13"/>
          <p:cNvSpPr/>
          <p:nvPr/>
        </p:nvSpPr>
        <p:spPr>
          <a:xfrm rot="16200000" flipV="1">
            <a:off x="6995661" y="2627165"/>
            <a:ext cx="865754" cy="6803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5400" y="0"/>
                  <a:pt x="10800" y="5400"/>
                  <a:pt x="10800" y="10800"/>
                </a:cubicBezTo>
                <a:cubicBezTo>
                  <a:pt x="10800" y="16200"/>
                  <a:pt x="16200" y="21600"/>
                  <a:pt x="21600" y="21600"/>
                </a:cubicBezTo>
              </a:path>
            </a:pathLst>
          </a:custGeom>
          <a:ln w="38100">
            <a:solidFill>
              <a:srgbClr val="FF0000"/>
            </a:solidFill>
            <a:miter/>
            <a:tailEnd type="triangle"/>
          </a:ln>
        </p:spPr>
        <p:txBody>
          <a:bodyPr lIns="45719" rIns="45719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Getting Started (in Mac/Linux)</a:t>
            </a:r>
          </a:p>
        </p:txBody>
      </p:sp>
      <p:sp>
        <p:nvSpPr>
          <p:cNvPr id="114" name="Content Placeholder 2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699234" cy="435133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dirty="0"/>
              <a:t>In Mac, open </a:t>
            </a:r>
            <a:r>
              <a:rPr dirty="0">
                <a:latin typeface="Courier New"/>
                <a:ea typeface="Courier New"/>
                <a:cs typeface="Courier New"/>
                <a:sym typeface="Courier New"/>
              </a:rPr>
              <a:t>Terminal</a:t>
            </a:r>
            <a:r>
              <a:rPr dirty="0"/>
              <a:t> and then type in the </a:t>
            </a:r>
            <a:r>
              <a:rPr dirty="0" err="1">
                <a:latin typeface="Courier New"/>
                <a:ea typeface="Courier New"/>
                <a:cs typeface="Courier New"/>
                <a:sym typeface="Courier New"/>
              </a:rPr>
              <a:t>ssh</a:t>
            </a:r>
            <a:r>
              <a:rPr dirty="0"/>
              <a:t> command</a:t>
            </a: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 err="1"/>
              <a:t>ssh</a:t>
            </a:r>
            <a:r>
              <a:rPr dirty="0"/>
              <a:t> [Your </a:t>
            </a:r>
            <a:r>
              <a:rPr dirty="0">
                <a:solidFill>
                  <a:srgbClr val="FF0000"/>
                </a:solidFill>
              </a:rPr>
              <a:t>ITSC</a:t>
            </a:r>
            <a:r>
              <a:rPr dirty="0"/>
              <a:t> username]@csl2wkXX.cse.ust.hk 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(where </a:t>
            </a:r>
            <a:r>
              <a:rPr dirty="0"/>
              <a:t>XX=01..40</a:t>
            </a:r>
            <a:r>
              <a:rPr dirty="0">
                <a:latin typeface="+mn-lt"/>
                <a:ea typeface="+mn-ea"/>
                <a:cs typeface="+mn-cs"/>
                <a:sym typeface="Calibri"/>
              </a:rPr>
              <a:t>)</a:t>
            </a:r>
            <a:endParaRPr lang="en-US" dirty="0">
              <a:latin typeface="+mn-lt"/>
              <a:ea typeface="+mn-ea"/>
              <a:cs typeface="+mn-cs"/>
              <a:sym typeface="Calibri"/>
            </a:endParaRPr>
          </a:p>
          <a:p>
            <a:pPr marL="685800" lvl="1" indent="-228600">
              <a:spcBef>
                <a:spcPts val="500"/>
              </a:spcBef>
              <a:defRPr sz="240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lang="en-HK" dirty="0"/>
              <a:t>Password is your </a:t>
            </a:r>
            <a:r>
              <a:rPr lang="en-HK" dirty="0">
                <a:solidFill>
                  <a:srgbClr val="FF0000"/>
                </a:solidFill>
              </a:rPr>
              <a:t>CSD</a:t>
            </a:r>
            <a:r>
              <a:rPr lang="en-HK" dirty="0"/>
              <a:t> password (https://</a:t>
            </a:r>
            <a:r>
              <a:rPr lang="en-HK" dirty="0" err="1"/>
              <a:t>cssystem.cse.ust.hk</a:t>
            </a:r>
            <a:r>
              <a:rPr lang="en-HK" dirty="0"/>
              <a:t>/</a:t>
            </a:r>
            <a:r>
              <a:rPr lang="en-HK" dirty="0" err="1"/>
              <a:t>UGuides</a:t>
            </a:r>
            <a:r>
              <a:rPr lang="en-HK" dirty="0"/>
              <a:t>/</a:t>
            </a:r>
            <a:r>
              <a:rPr lang="en-HK" dirty="0" err="1"/>
              <a:t>hkust_only</a:t>
            </a:r>
            <a:r>
              <a:rPr lang="en-HK" dirty="0"/>
              <a:t>/</a:t>
            </a:r>
            <a:r>
              <a:rPr lang="en-HK" dirty="0" err="1"/>
              <a:t>activation.html</a:t>
            </a:r>
            <a:r>
              <a:rPr lang="en-HK" dirty="0"/>
              <a:t>) </a:t>
            </a:r>
            <a:endParaRPr dirty="0">
              <a:latin typeface="+mn-lt"/>
              <a:ea typeface="+mn-ea"/>
              <a:cs typeface="+mn-cs"/>
              <a:sym typeface="Calibri"/>
            </a:endParaRPr>
          </a:p>
          <a:p>
            <a:r>
              <a:rPr dirty="0"/>
              <a:t>In Linux, there should be a similar terminal software (e.g. </a:t>
            </a:r>
            <a:r>
              <a:rPr dirty="0" err="1"/>
              <a:t>Konsole</a:t>
            </a:r>
            <a:r>
              <a:rPr dirty="0"/>
              <a:t>, GNOME terminal)</a:t>
            </a:r>
          </a:p>
        </p:txBody>
      </p:sp>
      <p:pic>
        <p:nvPicPr>
          <p:cNvPr id="115" name="Content Placeholder 5" descr="Content Placeholder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39" y="3581101"/>
            <a:ext cx="4617307" cy="2623146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749" y="1190060"/>
            <a:ext cx="3523897" cy="22389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标题 1"/>
          <p:cNvSpPr txBox="1">
            <a:spLocks noGrp="1"/>
          </p:cNvSpPr>
          <p:nvPr>
            <p:ph type="title"/>
          </p:nvPr>
        </p:nvSpPr>
        <p:spPr>
          <a:xfrm>
            <a:off x="713958" y="2750516"/>
            <a:ext cx="10515601" cy="1325564"/>
          </a:xfrm>
          <a:prstGeom prst="rect">
            <a:avLst/>
          </a:prstGeom>
        </p:spPr>
        <p:txBody>
          <a:bodyPr/>
          <a:lstStyle>
            <a:lvl1pPr algn="ctr">
              <a:defRPr sz="6000"/>
            </a:lvl1pPr>
          </a:lstStyle>
          <a:p>
            <a:r>
              <a:t>Try login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is Linux? </a:t>
            </a:r>
          </a:p>
        </p:txBody>
      </p:sp>
      <p:sp>
        <p:nvSpPr>
          <p:cNvPr id="122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An UNIX-like operating system</a:t>
            </a:r>
          </a:p>
          <a:p>
            <a:r>
              <a:t>Open-source, easy to customize</a:t>
            </a:r>
          </a:p>
          <a:p>
            <a:r>
              <a:t>A popular choice of programmers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The shell, although difficult to learn at the beginning, has proven to be productive and convenient for programmers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Closer environment to the servers where applications are hosted on</a:t>
            </a:r>
          </a:p>
          <a:p>
            <a:r>
              <a:t>A popular choice for servers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Even Microsoft Azure is based on Linux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Why learn Linux?</a:t>
            </a:r>
          </a:p>
        </p:txBody>
      </p:sp>
      <p:sp>
        <p:nvSpPr>
          <p:cNvPr id="12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 manage a server for your application</a:t>
            </a:r>
          </a:p>
          <a:p>
            <a:r>
              <a:t>To use powerful tools like </a:t>
            </a:r>
            <a:r>
              <a:rPr>
                <a:solidFill>
                  <a:srgbClr val="FF0000"/>
                </a:solidFill>
              </a:rPr>
              <a:t>Kali Linux </a:t>
            </a:r>
            <a:r>
              <a:t>for cyber security studies</a:t>
            </a:r>
          </a:p>
          <a:p>
            <a:r>
              <a:t>To use cloud computing services</a:t>
            </a:r>
          </a:p>
          <a:p>
            <a:r>
              <a:t>To use containers (Docker, Kubernetes)</a:t>
            </a:r>
          </a:p>
          <a:p>
            <a:endParaRPr/>
          </a:p>
          <a:p>
            <a:r>
              <a:t>For this course: Linux offers simple and uniform lab environment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Terminal</a:t>
            </a:r>
          </a:p>
        </p:txBody>
      </p:sp>
      <p:sp>
        <p:nvSpPr>
          <p:cNvPr id="128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piece of hardware that allows you to interact with the computer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The monitor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The keyboard</a:t>
            </a:r>
          </a:p>
          <a:p>
            <a:r>
              <a:t>A computer was connected to multiple terminals for sharing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Computers were expensive</a:t>
            </a:r>
          </a:p>
          <a:p>
            <a:r>
              <a:t>Now terminal refers to the Text UI program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A virtual terminal</a:t>
            </a:r>
          </a:p>
          <a:p>
            <a:pPr marL="685800" lvl="1" indent="-228600">
              <a:spcBef>
                <a:spcPts val="500"/>
              </a:spcBef>
              <a:defRPr sz="2400"/>
            </a:pPr>
            <a:r>
              <a:t>Emulating text I/O of early terminals</a:t>
            </a:r>
          </a:p>
        </p:txBody>
      </p:sp>
      <p:pic>
        <p:nvPicPr>
          <p:cNvPr id="129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831" y="3773697"/>
            <a:ext cx="3134896" cy="27342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1748</Words>
  <Application>Microsoft Macintosh PowerPoint</Application>
  <PresentationFormat>Widescreen</PresentationFormat>
  <Paragraphs>259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Office Theme</vt:lpstr>
      <vt:lpstr>COMP3511</vt:lpstr>
      <vt:lpstr>Lab Tutorial</vt:lpstr>
      <vt:lpstr>Lab Environment</vt:lpstr>
      <vt:lpstr>Getting Started (in Windows)</vt:lpstr>
      <vt:lpstr>Getting Started (in Mac/Linux)</vt:lpstr>
      <vt:lpstr>Try login</vt:lpstr>
      <vt:lpstr>What is Linux? </vt:lpstr>
      <vt:lpstr>Why learn Linux?</vt:lpstr>
      <vt:lpstr>The Terminal</vt:lpstr>
      <vt:lpstr>Shell</vt:lpstr>
      <vt:lpstr>Shell vs Terminal</vt:lpstr>
      <vt:lpstr>Interaction with Linux OS </vt:lpstr>
      <vt:lpstr>Shell Commands</vt:lpstr>
      <vt:lpstr>Essential Shell Commands</vt:lpstr>
      <vt:lpstr>Directory - Path</vt:lpstr>
      <vt:lpstr>Related commands</vt:lpstr>
      <vt:lpstr>Related commands</vt:lpstr>
      <vt:lpstr>Directory management</vt:lpstr>
      <vt:lpstr>Directory management</vt:lpstr>
      <vt:lpstr>File management</vt:lpstr>
      <vt:lpstr>View a text file</vt:lpstr>
      <vt:lpstr>Command line editors  (nano/vim)</vt:lpstr>
      <vt:lpstr>Tutorials of using Nano/Vi</vt:lpstr>
      <vt:lpstr>Text Editing in Terminal with vim</vt:lpstr>
      <vt:lpstr>Text Editing in Terminal with VI</vt:lpstr>
      <vt:lpstr>Editing within vim</vt:lpstr>
      <vt:lpstr>Editing within vim</vt:lpstr>
      <vt:lpstr>Linux File System</vt:lpstr>
      <vt:lpstr>Try something!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COMP3511</dc:title>
  <cp:lastModifiedBy>DENG Yue</cp:lastModifiedBy>
  <cp:revision>3</cp:revision>
  <dcterms:modified xsi:type="dcterms:W3CDTF">2024-02-03T02:51:51Z</dcterms:modified>
</cp:coreProperties>
</file>