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8"/>
  </p:notesMasterIdLst>
  <p:handoutMasterIdLst>
    <p:handoutMasterId r:id="rId29"/>
  </p:handoutMasterIdLst>
  <p:sldIdLst>
    <p:sldId id="331" r:id="rId2"/>
    <p:sldId id="332" r:id="rId3"/>
    <p:sldId id="334" r:id="rId4"/>
    <p:sldId id="560" r:id="rId5"/>
    <p:sldId id="419" r:id="rId6"/>
    <p:sldId id="390" r:id="rId7"/>
    <p:sldId id="347" r:id="rId8"/>
    <p:sldId id="563" r:id="rId9"/>
    <p:sldId id="555" r:id="rId10"/>
    <p:sldId id="556" r:id="rId11"/>
    <p:sldId id="265" r:id="rId12"/>
    <p:sldId id="558" r:id="rId13"/>
    <p:sldId id="573" r:id="rId14"/>
    <p:sldId id="572" r:id="rId15"/>
    <p:sldId id="559" r:id="rId16"/>
    <p:sldId id="574" r:id="rId17"/>
    <p:sldId id="577" r:id="rId18"/>
    <p:sldId id="578" r:id="rId19"/>
    <p:sldId id="579" r:id="rId20"/>
    <p:sldId id="580" r:id="rId21"/>
    <p:sldId id="581" r:id="rId22"/>
    <p:sldId id="582" r:id="rId23"/>
    <p:sldId id="583" r:id="rId24"/>
    <p:sldId id="575" r:id="rId25"/>
    <p:sldId id="576" r:id="rId26"/>
    <p:sldId id="584" r:id="rId2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0" autoAdjust="0"/>
    <p:restoredTop sz="94626"/>
  </p:normalViewPr>
  <p:slideViewPr>
    <p:cSldViewPr snapToGrid="0">
      <p:cViewPr varScale="1">
        <p:scale>
          <a:sx n="121" d="100"/>
          <a:sy n="121" d="100"/>
        </p:scale>
        <p:origin x="1856" y="16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603"/>
    </p:cViewPr>
  </p:sorterViewPr>
  <p:notesViewPr>
    <p:cSldViewPr snapToGrid="0">
      <p:cViewPr varScale="1">
        <p:scale>
          <a:sx n="73" d="100"/>
          <a:sy n="73" d="100"/>
        </p:scale>
        <p:origin x="-162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6E851D5-62D9-E5D5-D8F0-B4CA487DE787}"/>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a:extLst>
              <a:ext uri="{FF2B5EF4-FFF2-40B4-BE49-F238E27FC236}">
                <a16:creationId xmlns:a16="http://schemas.microsoft.com/office/drawing/2014/main" id="{60C0F855-D773-3F10-575B-8C27D75E9CDF}"/>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a:extLst>
              <a:ext uri="{FF2B5EF4-FFF2-40B4-BE49-F238E27FC236}">
                <a16:creationId xmlns:a16="http://schemas.microsoft.com/office/drawing/2014/main" id="{1E40E822-4ABA-6B59-116B-7489E750E0D1}"/>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a:extLst>
              <a:ext uri="{FF2B5EF4-FFF2-40B4-BE49-F238E27FC236}">
                <a16:creationId xmlns:a16="http://schemas.microsoft.com/office/drawing/2014/main" id="{A2C4909E-9410-1EA0-8BD8-6346992788CC}"/>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defRPr>
            </a:lvl1pPr>
          </a:lstStyle>
          <a:p>
            <a:pPr>
              <a:defRPr/>
            </a:pPr>
            <a:fld id="{621CF2CF-7A01-374F-93BB-194AD4BE9B7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C35A0C-72C9-5669-92D8-6D993654D9B9}"/>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a:extLst>
              <a:ext uri="{FF2B5EF4-FFF2-40B4-BE49-F238E27FC236}">
                <a16:creationId xmlns:a16="http://schemas.microsoft.com/office/drawing/2014/main" id="{C8CEC0E3-948B-11FD-4302-917FDD9A1976}"/>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87EA1323-97B7-1746-0F31-923C0FD35AF5}"/>
              </a:ext>
            </a:extLst>
          </p:cNvPr>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3BF17618-DDD7-F29A-63E0-867B5AAD4D06}"/>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63142265-F727-7A5F-7F9D-4CAC4210FB05}"/>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a:extLst>
              <a:ext uri="{FF2B5EF4-FFF2-40B4-BE49-F238E27FC236}">
                <a16:creationId xmlns:a16="http://schemas.microsoft.com/office/drawing/2014/main" id="{404677A0-3A27-6F37-712B-C3A1DE4AD68C}"/>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defRPr>
            </a:lvl1pPr>
          </a:lstStyle>
          <a:p>
            <a:pPr>
              <a:defRPr/>
            </a:pPr>
            <a:fld id="{CCB75E71-795B-CD4B-AFF6-CCFB7D783A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29E2054-2453-868D-F759-3349A557FD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E2A1A3-8608-DB4E-BABE-24C9643A63D7}" type="slidenum">
              <a:rPr lang="en-US" altLang="en-US" smtClean="0">
                <a:latin typeface="Helvetica" pitchFamily="2" charset="0"/>
              </a:rPr>
              <a:pPr/>
              <a:t>1</a:t>
            </a:fld>
            <a:endParaRPr lang="en-US" altLang="en-US">
              <a:latin typeface="Helvetica" pitchFamily="2" charset="0"/>
            </a:endParaRPr>
          </a:p>
        </p:txBody>
      </p:sp>
      <p:sp>
        <p:nvSpPr>
          <p:cNvPr id="6146" name="Rectangle 2">
            <a:extLst>
              <a:ext uri="{FF2B5EF4-FFF2-40B4-BE49-F238E27FC236}">
                <a16:creationId xmlns:a16="http://schemas.microsoft.com/office/drawing/2014/main" id="{E12320CF-3840-D205-F246-563B51FB4AEB}"/>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7F64C5DA-C0AB-F5E8-87B0-ED2867022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393E07C-C4B0-F66E-B40D-3181F8994C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A2F4AA4-7764-1C40-90C0-8AF3CCF89928}" type="slidenum">
              <a:rPr lang="en-US" altLang="en-US" smtClean="0">
                <a:latin typeface="Helvetica" pitchFamily="2" charset="0"/>
              </a:rPr>
              <a:pPr/>
              <a:t>2</a:t>
            </a:fld>
            <a:endParaRPr lang="en-US" altLang="en-US">
              <a:latin typeface="Helvetica" pitchFamily="2" charset="0"/>
            </a:endParaRPr>
          </a:p>
        </p:txBody>
      </p:sp>
      <p:sp>
        <p:nvSpPr>
          <p:cNvPr id="8194" name="Rectangle 2">
            <a:extLst>
              <a:ext uri="{FF2B5EF4-FFF2-40B4-BE49-F238E27FC236}">
                <a16:creationId xmlns:a16="http://schemas.microsoft.com/office/drawing/2014/main" id="{41D3FC55-D1C0-D0C6-61CF-D0DCAC62F6AF}"/>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F43F10B-0DF5-C65E-3F28-C70E06E508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17B55973-BB87-6BF2-68DE-3A2FC5325DD9}"/>
              </a:ext>
            </a:extLst>
          </p:cNvPr>
          <p:cNvSpPr>
            <a:spLocks noGrp="1" noRot="1" noChangeAspect="1" noChangeArrowheads="1" noTextEdit="1"/>
          </p:cNvSpPr>
          <p:nvPr>
            <p:ph type="sldImg"/>
          </p:nvPr>
        </p:nvSpPr>
        <p:spPr>
          <a:ln/>
        </p:spPr>
      </p:sp>
      <p:sp>
        <p:nvSpPr>
          <p:cNvPr id="14338" name="Rectangle 3">
            <a:extLst>
              <a:ext uri="{FF2B5EF4-FFF2-40B4-BE49-F238E27FC236}">
                <a16:creationId xmlns:a16="http://schemas.microsoft.com/office/drawing/2014/main" id="{219F5420-34B8-5F26-0E3A-4DF73C7196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4E83ED7-3374-0ACF-36A2-C115DCE241EE}"/>
              </a:ext>
            </a:extLst>
          </p:cNvPr>
          <p:cNvSpPr>
            <a:spLocks noGrp="1" noRot="1" noChangeAspect="1" noChangeArrowheads="1" noTextEdit="1"/>
          </p:cNvSpPr>
          <p:nvPr>
            <p:ph type="sldImg"/>
          </p:nvPr>
        </p:nvSpPr>
        <p:spPr>
          <a:ln/>
        </p:spPr>
      </p:sp>
      <p:sp>
        <p:nvSpPr>
          <p:cNvPr id="17410" name="Rectangle 3">
            <a:extLst>
              <a:ext uri="{FF2B5EF4-FFF2-40B4-BE49-F238E27FC236}">
                <a16:creationId xmlns:a16="http://schemas.microsoft.com/office/drawing/2014/main" id="{A53D00ED-3DAE-87F5-EA40-A03C11DFEC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BF6C393-48A5-B7CF-6BA3-2857724033B6}"/>
              </a:ext>
            </a:extLst>
          </p:cNvPr>
          <p:cNvSpPr>
            <a:spLocks noGrp="1" noRot="1" noChangeAspect="1" noChangeArrowheads="1" noTextEdit="1"/>
          </p:cNvSpPr>
          <p:nvPr>
            <p:ph type="sldImg"/>
          </p:nvPr>
        </p:nvSpPr>
        <p:spPr>
          <a:ln/>
        </p:spPr>
      </p:sp>
      <p:sp>
        <p:nvSpPr>
          <p:cNvPr id="19458" name="Rectangle 3">
            <a:extLst>
              <a:ext uri="{FF2B5EF4-FFF2-40B4-BE49-F238E27FC236}">
                <a16:creationId xmlns:a16="http://schemas.microsoft.com/office/drawing/2014/main" id="{85F96093-FB80-2D18-EFE9-B1BFE65EE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7D522E79-1601-4FB1-B3C2-A19A4ED7A279}"/>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761DD907-4BA9-D884-5477-7E8E29301A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3E124C78-3558-4418-7543-7206E61A472F}"/>
              </a:ext>
            </a:extLst>
          </p:cNvPr>
          <p:cNvSpPr>
            <a:spLocks noGrp="1" noRot="1" noChangeAspect="1" noChangeArrowheads="1" noTextEdit="1"/>
          </p:cNvSpPr>
          <p:nvPr>
            <p:ph type="sldImg"/>
          </p:nvPr>
        </p:nvSpPr>
        <p:spPr>
          <a:ln/>
        </p:spPr>
      </p:sp>
      <p:sp>
        <p:nvSpPr>
          <p:cNvPr id="23554" name="Rectangle 3">
            <a:extLst>
              <a:ext uri="{FF2B5EF4-FFF2-40B4-BE49-F238E27FC236}">
                <a16:creationId xmlns:a16="http://schemas.microsoft.com/office/drawing/2014/main" id="{3BFAC4A1-8931-1B62-AC45-96D6D3ACF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8333665-A52C-93A5-25EC-819ED7A6CDAA}"/>
              </a:ext>
            </a:extLst>
          </p:cNvPr>
          <p:cNvSpPr>
            <a:spLocks noGrp="1" noRot="1" noChangeAspect="1" noChangeArrowheads="1" noTextEdit="1"/>
          </p:cNvSpPr>
          <p:nvPr>
            <p:ph type="sldImg"/>
          </p:nvPr>
        </p:nvSpPr>
        <p:spPr>
          <a:ln/>
        </p:spPr>
      </p:sp>
      <p:sp>
        <p:nvSpPr>
          <p:cNvPr id="25602" name="Rectangle 3">
            <a:extLst>
              <a:ext uri="{FF2B5EF4-FFF2-40B4-BE49-F238E27FC236}">
                <a16:creationId xmlns:a16="http://schemas.microsoft.com/office/drawing/2014/main" id="{E80930D5-30FF-F2EB-FA93-EC2A22FB46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70EE546-1E06-8F84-BC4F-23693C760F84}"/>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6CDBC25B-B88E-A7A1-DB85-2F50FBE18D63}"/>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4" name="Rectangle 5">
              <a:extLst>
                <a:ext uri="{FF2B5EF4-FFF2-40B4-BE49-F238E27FC236}">
                  <a16:creationId xmlns:a16="http://schemas.microsoft.com/office/drawing/2014/main" id="{6C4C1485-2AA7-A9CD-D8AB-29D680D1868B}"/>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6">
              <a:extLst>
                <a:ext uri="{FF2B5EF4-FFF2-40B4-BE49-F238E27FC236}">
                  <a16:creationId xmlns:a16="http://schemas.microsoft.com/office/drawing/2014/main" id="{B1B9EC39-A44D-0289-5CE5-5B39D5120627}"/>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pic>
        <p:nvPicPr>
          <p:cNvPr id="6" name="Picture 9" descr="dino_4">
            <a:extLst>
              <a:ext uri="{FF2B5EF4-FFF2-40B4-BE49-F238E27FC236}">
                <a16:creationId xmlns:a16="http://schemas.microsoft.com/office/drawing/2014/main" id="{1B67FD86-466A-9E71-C4B3-1D20B4956837}"/>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10">
            <a:extLst>
              <a:ext uri="{FF2B5EF4-FFF2-40B4-BE49-F238E27FC236}">
                <a16:creationId xmlns:a16="http://schemas.microsoft.com/office/drawing/2014/main" id="{E5EB9074-A3E2-CAF6-C03A-016DCB92813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10180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600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628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54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94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341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163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82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44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803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688C5354-FB38-1E0A-E28E-3AFB5D2E76A7}"/>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B1B7D358-0205-3F2F-91DF-7AF9942749DB}"/>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7D04633F-CD75-A346-3052-45D18C73FCF0}"/>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C6460D1F-0328-E898-5008-E1E1BC907351}"/>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C8AB205E-2B03-EABE-17E3-1E2958D9EB60}"/>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1" name="Rectangle 7">
            <a:extLst>
              <a:ext uri="{FF2B5EF4-FFF2-40B4-BE49-F238E27FC236}">
                <a16:creationId xmlns:a16="http://schemas.microsoft.com/office/drawing/2014/main" id="{6F052B46-9183-FCA7-7C5D-C206D573B3A9}"/>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A8FCE255-AEAB-3096-02E2-E9D8433F8ACF}"/>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pic>
        <p:nvPicPr>
          <p:cNvPr id="1033" name="Picture 12" descr="dino_6">
            <a:extLst>
              <a:ext uri="{FF2B5EF4-FFF2-40B4-BE49-F238E27FC236}">
                <a16:creationId xmlns:a16="http://schemas.microsoft.com/office/drawing/2014/main" id="{C8FFB0FC-5B92-6557-DF0E-1AD9C37AC759}"/>
              </a:ext>
            </a:extLst>
          </p:cNvPr>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72" r:id="rId2"/>
    <p:sldLayoutId id="2147484673" r:id="rId3"/>
    <p:sldLayoutId id="2147484674" r:id="rId4"/>
    <p:sldLayoutId id="2147484675" r:id="rId5"/>
    <p:sldLayoutId id="2147484676" r:id="rId6"/>
    <p:sldLayoutId id="2147484677" r:id="rId7"/>
    <p:sldLayoutId id="2147484678" r:id="rId8"/>
    <p:sldLayoutId id="2147484679" r:id="rId9"/>
    <p:sldLayoutId id="2147484680" r:id="rId10"/>
    <p:sldLayoutId id="2147484681"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ages.cs.wisc.edu/~remzi/OSTEP/cpu-ap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pages.cs.wisc.edu/~remzi/OSTEP/cpu-api.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1886D992-0691-D8AA-807A-1A93231883F9}"/>
              </a:ext>
            </a:extLst>
          </p:cNvPr>
          <p:cNvSpPr>
            <a:spLocks noGrp="1" noChangeArrowheads="1"/>
          </p:cNvSpPr>
          <p:nvPr>
            <p:ph type="ctrTitle"/>
          </p:nvPr>
        </p:nvSpPr>
        <p:spPr>
          <a:xfrm>
            <a:off x="685800" y="782638"/>
            <a:ext cx="7772400" cy="2127250"/>
          </a:xfrm>
        </p:spPr>
        <p:txBody>
          <a:bodyPr/>
          <a:lstStyle/>
          <a:p>
            <a:pPr eaLnBrk="1" hangingPunct="1"/>
            <a:r>
              <a:rPr lang="en-US" altLang="zh-CN" sz="4000" dirty="0"/>
              <a:t>Spring </a:t>
            </a:r>
            <a:r>
              <a:rPr lang="en-US" altLang="en-US" sz="4000" dirty="0"/>
              <a:t>2024 COMP 3511</a:t>
            </a:r>
            <a:br>
              <a:rPr lang="en-US" altLang="en-US" sz="4000" dirty="0"/>
            </a:br>
            <a:r>
              <a:rPr lang="en-US" altLang="en-US" sz="4000" dirty="0"/>
              <a:t>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E026A1D-EBF0-BA95-F37B-9BACAEFFD51B}"/>
              </a:ext>
            </a:extLst>
          </p:cNvPr>
          <p:cNvSpPr>
            <a:spLocks noGrp="1" noChangeArrowheads="1"/>
          </p:cNvSpPr>
          <p:nvPr>
            <p:ph type="title"/>
          </p:nvPr>
        </p:nvSpPr>
        <p:spPr>
          <a:xfrm>
            <a:off x="922338" y="271463"/>
            <a:ext cx="7616825" cy="512762"/>
          </a:xfrm>
        </p:spPr>
        <p:txBody>
          <a:bodyPr/>
          <a:lstStyle/>
          <a:p>
            <a:pPr eaLnBrk="1" hangingPunct="1"/>
            <a:r>
              <a:rPr lang="en-US" altLang="en-US"/>
              <a:t>Process Creation with Error Handling</a:t>
            </a:r>
          </a:p>
        </p:txBody>
      </p:sp>
      <p:sp>
        <p:nvSpPr>
          <p:cNvPr id="22530" name="Rectangle 3">
            <a:extLst>
              <a:ext uri="{FF2B5EF4-FFF2-40B4-BE49-F238E27FC236}">
                <a16:creationId xmlns:a16="http://schemas.microsoft.com/office/drawing/2014/main" id="{85C1EA8B-2FF5-D00D-440B-63F0284C0ACA}"/>
              </a:ext>
            </a:extLst>
          </p:cNvPr>
          <p:cNvSpPr>
            <a:spLocks noGrp="1" noChangeArrowheads="1"/>
          </p:cNvSpPr>
          <p:nvPr>
            <p:ph type="body" idx="1"/>
          </p:nvPr>
        </p:nvSpPr>
        <p:spPr>
          <a:xfrm>
            <a:off x="457200" y="946150"/>
            <a:ext cx="8081963" cy="5138738"/>
          </a:xfrm>
        </p:spPr>
        <p:txBody>
          <a:bodyPr/>
          <a:lstStyle/>
          <a:p>
            <a:r>
              <a:rPr lang="en-US" altLang="en-US">
                <a:hlinkClick r:id="rId3"/>
              </a:rPr>
              <a:t>http://pages.cs.wisc.edu/~remzi/OSTEP/cpu-api.pdf</a:t>
            </a:r>
            <a:endParaRPr lang="en-US" altLang="en-US"/>
          </a:p>
          <a:p>
            <a:r>
              <a:rPr lang="en-US" altLang="en-US"/>
              <a:t>Figure 5.1 (p1.c) the simple fork example (with error handling)</a:t>
            </a:r>
          </a:p>
        </p:txBody>
      </p:sp>
      <p:pic>
        <p:nvPicPr>
          <p:cNvPr id="22531" name="Picture 2" descr="A screenshot of a cell phone&#10;&#10;Description automatically generated">
            <a:extLst>
              <a:ext uri="{FF2B5EF4-FFF2-40B4-BE49-F238E27FC236}">
                <a16:creationId xmlns:a16="http://schemas.microsoft.com/office/drawing/2014/main" id="{BE6CC43D-F46D-8022-3E21-8255FD9900F0}"/>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81063" y="2244725"/>
            <a:ext cx="73723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A48AC59-D383-0E5B-3B31-2CA5A28DCBF4}"/>
              </a:ext>
            </a:extLst>
          </p:cNvPr>
          <p:cNvSpPr>
            <a:spLocks noGrp="1" noChangeArrowheads="1"/>
          </p:cNvSpPr>
          <p:nvPr>
            <p:ph type="title"/>
          </p:nvPr>
        </p:nvSpPr>
        <p:spPr>
          <a:xfrm>
            <a:off x="922338" y="271463"/>
            <a:ext cx="7616825" cy="512762"/>
          </a:xfrm>
        </p:spPr>
        <p:txBody>
          <a:bodyPr/>
          <a:lstStyle/>
          <a:p>
            <a:pPr eaLnBrk="1" hangingPunct="1"/>
            <a:r>
              <a:rPr lang="en-US" altLang="en-US"/>
              <a:t>Concurrent Execution</a:t>
            </a:r>
          </a:p>
        </p:txBody>
      </p:sp>
      <p:sp>
        <p:nvSpPr>
          <p:cNvPr id="24578" name="Rectangle 3">
            <a:extLst>
              <a:ext uri="{FF2B5EF4-FFF2-40B4-BE49-F238E27FC236}">
                <a16:creationId xmlns:a16="http://schemas.microsoft.com/office/drawing/2014/main" id="{A9A932CD-6237-456F-485B-3905F4DAE895}"/>
              </a:ext>
            </a:extLst>
          </p:cNvPr>
          <p:cNvSpPr>
            <a:spLocks noGrp="1" noChangeArrowheads="1"/>
          </p:cNvSpPr>
          <p:nvPr>
            <p:ph type="body" idx="1"/>
          </p:nvPr>
        </p:nvSpPr>
        <p:spPr>
          <a:xfrm>
            <a:off x="457200" y="946150"/>
            <a:ext cx="8229600" cy="2327275"/>
          </a:xfrm>
        </p:spPr>
        <p:txBody>
          <a:bodyPr/>
          <a:lstStyle/>
          <a:p>
            <a:r>
              <a:rPr lang="en-US" altLang="en-US" b="1">
                <a:solidFill>
                  <a:srgbClr val="000000"/>
                </a:solidFill>
                <a:latin typeface="Courier New" panose="02070309020205020404" pitchFamily="49" charset="0"/>
                <a:cs typeface="Courier New" panose="02070309020205020404" pitchFamily="49" charset="0"/>
              </a:rPr>
              <a:t>fork()</a:t>
            </a:r>
            <a:r>
              <a:rPr lang="en-US" altLang="en-US">
                <a:solidFill>
                  <a:srgbClr val="000000"/>
                </a:solidFill>
              </a:rPr>
              <a:t> </a:t>
            </a:r>
            <a:r>
              <a:rPr lang="en-US" altLang="en-US"/>
              <a:t>creates a new process, which </a:t>
            </a:r>
            <a:r>
              <a:rPr lang="en-US" altLang="en-US">
                <a:solidFill>
                  <a:srgbClr val="FF0000"/>
                </a:solidFill>
              </a:rPr>
              <a:t>duplicates entire address space</a:t>
            </a:r>
            <a:r>
              <a:rPr lang="en-US" altLang="en-US"/>
              <a:t> of the parent, but with its own process ID and state</a:t>
            </a:r>
          </a:p>
          <a:p>
            <a:r>
              <a:rPr lang="en-HK" altLang="en-US"/>
              <a:t>Both processes continue execution at </a:t>
            </a:r>
            <a:r>
              <a:rPr lang="en-US" altLang="en-US">
                <a:solidFill>
                  <a:srgbClr val="3366FF"/>
                </a:solidFill>
              </a:rPr>
              <a:t>the next instruction </a:t>
            </a:r>
            <a:r>
              <a:rPr lang="en-HK" altLang="en-US"/>
              <a:t>after </a:t>
            </a:r>
            <a:r>
              <a:rPr lang="en-US" altLang="en-US" b="1">
                <a:solidFill>
                  <a:srgbClr val="000000"/>
                </a:solidFill>
                <a:latin typeface="Courier New" panose="02070309020205020404" pitchFamily="49" charset="0"/>
                <a:cs typeface="Courier New" panose="02070309020205020404" pitchFamily="49" charset="0"/>
              </a:rPr>
              <a:t>fork()</a:t>
            </a:r>
            <a:endParaRPr lang="en-US" altLang="en-US"/>
          </a:p>
          <a:p>
            <a:r>
              <a:rPr lang="en-US" altLang="en-US" b="1">
                <a:solidFill>
                  <a:srgbClr val="000000"/>
                </a:solidFill>
                <a:latin typeface="Courier New" panose="02070309020205020404" pitchFamily="49" charset="0"/>
                <a:cs typeface="Courier New" panose="02070309020205020404" pitchFamily="49" charset="0"/>
              </a:rPr>
              <a:t>exec()</a:t>
            </a:r>
            <a:r>
              <a:rPr lang="en-US" altLang="en-US"/>
              <a:t> system call can be used after a </a:t>
            </a:r>
            <a:r>
              <a:rPr lang="en-US" altLang="en-US" b="1">
                <a:solidFill>
                  <a:srgbClr val="000000"/>
                </a:solidFill>
                <a:latin typeface="Courier New" panose="02070309020205020404" pitchFamily="49" charset="0"/>
                <a:cs typeface="Courier New" panose="02070309020205020404" pitchFamily="49" charset="0"/>
              </a:rPr>
              <a:t>fork()</a:t>
            </a:r>
            <a:r>
              <a:rPr lang="en-US" altLang="en-US"/>
              <a:t> to </a:t>
            </a:r>
            <a:r>
              <a:rPr lang="en-US" altLang="en-US">
                <a:solidFill>
                  <a:srgbClr val="FF0000"/>
                </a:solidFill>
              </a:rPr>
              <a:t>replace</a:t>
            </a:r>
            <a:r>
              <a:rPr lang="en-US" altLang="en-US"/>
              <a:t> the process</a:t>
            </a:r>
            <a:r>
              <a:rPr lang="en-HK" altLang="en-US"/>
              <a:t>’</a:t>
            </a:r>
            <a:r>
              <a:rPr lang="en-HK" altLang="ja-JP"/>
              <a:t>s</a:t>
            </a:r>
            <a:r>
              <a:rPr lang="en-US" altLang="ja-JP"/>
              <a:t> memory space with a new program (load a new program to execute)</a:t>
            </a:r>
          </a:p>
          <a:p>
            <a:r>
              <a:rPr lang="en-HK" altLang="en-US"/>
              <a:t>Parent process can call </a:t>
            </a:r>
            <a:r>
              <a:rPr lang="en-HK" altLang="en-US" b="1">
                <a:latin typeface="Courier New" panose="02070309020205020404" pitchFamily="49" charset="0"/>
                <a:cs typeface="Courier New" panose="02070309020205020404" pitchFamily="49" charset="0"/>
              </a:rPr>
              <a:t>wait()</a:t>
            </a:r>
            <a:r>
              <a:rPr lang="en-HK" altLang="en-US"/>
              <a:t> system call to wait for a child to finish</a:t>
            </a:r>
          </a:p>
          <a:p>
            <a:pPr lvl="1"/>
            <a:endParaRPr lang="en-US" altLang="en-US" sz="1600"/>
          </a:p>
        </p:txBody>
      </p:sp>
      <p:pic>
        <p:nvPicPr>
          <p:cNvPr id="24579" name="Picture 4" descr="3">
            <a:extLst>
              <a:ext uri="{FF2B5EF4-FFF2-40B4-BE49-F238E27FC236}">
                <a16:creationId xmlns:a16="http://schemas.microsoft.com/office/drawing/2014/main" id="{CC0D21EB-9FF7-EC84-6495-F6282928FC9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04850" y="3937000"/>
            <a:ext cx="744537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7E45292-C022-9768-4082-D90F5958D7E9}"/>
              </a:ext>
            </a:extLst>
          </p:cNvPr>
          <p:cNvSpPr>
            <a:spLocks noGrp="1" noChangeArrowheads="1"/>
          </p:cNvSpPr>
          <p:nvPr>
            <p:ph type="title"/>
          </p:nvPr>
        </p:nvSpPr>
        <p:spPr>
          <a:xfrm>
            <a:off x="457200" y="176213"/>
            <a:ext cx="8229600" cy="576262"/>
          </a:xfrm>
        </p:spPr>
        <p:txBody>
          <a:bodyPr/>
          <a:lstStyle/>
          <a:p>
            <a:r>
              <a:rPr lang="en-US" altLang="en-US">
                <a:latin typeface="Courier New" panose="02070309020205020404" pitchFamily="49" charset="0"/>
                <a:cs typeface="Courier New" panose="02070309020205020404" pitchFamily="49" charset="0"/>
              </a:rPr>
              <a:t>fork()</a:t>
            </a:r>
            <a:r>
              <a:rPr lang="en-US" altLang="en-US"/>
              <a:t> Example with Error Handling</a:t>
            </a:r>
          </a:p>
        </p:txBody>
      </p:sp>
      <p:sp>
        <p:nvSpPr>
          <p:cNvPr id="26626" name="Content Placeholder 2">
            <a:extLst>
              <a:ext uri="{FF2B5EF4-FFF2-40B4-BE49-F238E27FC236}">
                <a16:creationId xmlns:a16="http://schemas.microsoft.com/office/drawing/2014/main" id="{A321B74F-E08A-5A1A-84CB-0B15247F4234}"/>
              </a:ext>
            </a:extLst>
          </p:cNvPr>
          <p:cNvSpPr>
            <a:spLocks noGrp="1" noChangeArrowheads="1"/>
          </p:cNvSpPr>
          <p:nvPr>
            <p:ph idx="1"/>
          </p:nvPr>
        </p:nvSpPr>
        <p:spPr>
          <a:xfrm>
            <a:off x="457200" y="957263"/>
            <a:ext cx="7997825" cy="4805362"/>
          </a:xfrm>
        </p:spPr>
        <p:txBody>
          <a:bodyPr/>
          <a:lstStyle/>
          <a:p>
            <a:r>
              <a:rPr lang="en-HK" altLang="en-US">
                <a:hlinkClick r:id="rId2"/>
              </a:rPr>
              <a:t>http://pages.cs.wisc.edu/~remzi/OSTEP/cpu-api.pdf</a:t>
            </a:r>
            <a:endParaRPr lang="en-HK" altLang="en-US"/>
          </a:p>
          <a:p>
            <a:r>
              <a:rPr lang="en-HK" altLang="en-US"/>
              <a:t>Figure 5.3 (p3.c), example with </a:t>
            </a:r>
            <a:r>
              <a:rPr lang="en-HK" altLang="en-US">
                <a:latin typeface="Courier New" panose="02070309020205020404" pitchFamily="49" charset="0"/>
                <a:cs typeface="Courier New" panose="02070309020205020404" pitchFamily="49" charset="0"/>
              </a:rPr>
              <a:t>fork(), wait() and exec*()… </a:t>
            </a:r>
          </a:p>
          <a:p>
            <a:pPr lvl="1"/>
            <a:r>
              <a:rPr lang="en-HK" altLang="en-US"/>
              <a:t>In the child process, this example demonstrates the usage of execvp to run a command to count number of words in a text file (i.e. p3.c) </a:t>
            </a:r>
          </a:p>
          <a:p>
            <a:pPr lvl="1"/>
            <a:r>
              <a:rPr lang="en-HK" altLang="en-US"/>
              <a:t>Note: exec*() are special functions. They will never return!</a:t>
            </a:r>
            <a:endParaRPr lang="en-US" altLang="en-US"/>
          </a:p>
        </p:txBody>
      </p:sp>
      <p:pic>
        <p:nvPicPr>
          <p:cNvPr id="26627" name="Picture 2" descr="A screenshot of a cell phone&#10;&#10;Description automatically generated">
            <a:extLst>
              <a:ext uri="{FF2B5EF4-FFF2-40B4-BE49-F238E27FC236}">
                <a16:creationId xmlns:a16="http://schemas.microsoft.com/office/drawing/2014/main" id="{8A221DFA-1F6C-DBE9-3E7A-A9FCCCB6AAB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501775" y="2871788"/>
            <a:ext cx="59753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9584FBBB-8B93-71E5-7CB9-11374D685737}"/>
              </a:ext>
            </a:extLst>
          </p:cNvPr>
          <p:cNvSpPr>
            <a:spLocks noGrp="1" noChangeArrowheads="1"/>
          </p:cNvSpPr>
          <p:nvPr>
            <p:ph type="title"/>
          </p:nvPr>
        </p:nvSpPr>
        <p:spPr>
          <a:xfrm>
            <a:off x="457200" y="176213"/>
            <a:ext cx="8229600" cy="576262"/>
          </a:xfrm>
        </p:spPr>
        <p:txBody>
          <a:bodyPr/>
          <a:lstStyle/>
          <a:p>
            <a:r>
              <a:rPr lang="en-US" altLang="en-US">
                <a:latin typeface="Courier New" panose="02070309020205020404" pitchFamily="49" charset="0"/>
                <a:cs typeface="Courier New" panose="02070309020205020404" pitchFamily="49" charset="0"/>
              </a:rPr>
              <a:t>fork()</a:t>
            </a:r>
            <a:r>
              <a:rPr lang="en-US" altLang="en-US"/>
              <a:t> Example 1</a:t>
            </a:r>
          </a:p>
        </p:txBody>
      </p:sp>
      <p:sp>
        <p:nvSpPr>
          <p:cNvPr id="27650" name="Content Placeholder 2">
            <a:extLst>
              <a:ext uri="{FF2B5EF4-FFF2-40B4-BE49-F238E27FC236}">
                <a16:creationId xmlns:a16="http://schemas.microsoft.com/office/drawing/2014/main" id="{1A2ED887-9E32-BC61-00A3-1F3B4CB2013D}"/>
              </a:ext>
            </a:extLst>
          </p:cNvPr>
          <p:cNvSpPr>
            <a:spLocks noGrp="1" noChangeArrowheads="1"/>
          </p:cNvSpPr>
          <p:nvPr>
            <p:ph idx="1"/>
          </p:nvPr>
        </p:nvSpPr>
        <p:spPr>
          <a:xfrm>
            <a:off x="457200" y="957263"/>
            <a:ext cx="8032750" cy="5410200"/>
          </a:xfrm>
        </p:spPr>
        <p:txBody>
          <a:bodyPr/>
          <a:lstStyle/>
          <a:p>
            <a:r>
              <a:rPr lang="en-US" altLang="en-US"/>
              <a:t>Assume that necessary header files are included</a:t>
            </a:r>
          </a:p>
          <a:p>
            <a:r>
              <a:rPr lang="en-US" altLang="en-US"/>
              <a:t>Consider the following code segments, what is the total number of processes? Please elaborate</a:t>
            </a:r>
          </a:p>
        </p:txBody>
      </p:sp>
      <p:sp>
        <p:nvSpPr>
          <p:cNvPr id="3" name="TextBox 2">
            <a:extLst>
              <a:ext uri="{FF2B5EF4-FFF2-40B4-BE49-F238E27FC236}">
                <a16:creationId xmlns:a16="http://schemas.microsoft.com/office/drawing/2014/main" id="{7CA59685-48D7-B795-63C8-C2AD0F016342}"/>
              </a:ext>
            </a:extLst>
          </p:cNvPr>
          <p:cNvSpPr txBox="1"/>
          <p:nvPr/>
        </p:nvSpPr>
        <p:spPr>
          <a:xfrm>
            <a:off x="792163" y="2047875"/>
            <a:ext cx="3408362" cy="1536700"/>
          </a:xfrm>
          <a:prstGeom prst="rect">
            <a:avLst/>
          </a:prstGeom>
          <a:ln w="12700">
            <a:noFill/>
          </a:ln>
        </p:spPr>
        <p:style>
          <a:lnRef idx="2">
            <a:schemeClr val="dk1"/>
          </a:lnRef>
          <a:fillRef idx="1">
            <a:schemeClr val="lt1"/>
          </a:fillRef>
          <a:effectRef idx="0">
            <a:schemeClr val="dk1"/>
          </a:effectRef>
          <a:fontRef idx="minor">
            <a:schemeClr val="dk1"/>
          </a:fontRef>
        </p:style>
        <p:txBody>
          <a:bodyPr>
            <a:spAutoFit/>
          </a:bodyPr>
          <a:lstStyle/>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int main() {</a:t>
            </a: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int </a:t>
            </a:r>
            <a:r>
              <a:rPr lang="en-US" dirty="0" err="1">
                <a:uFill>
                  <a:solidFill>
                    <a:srgbClr val="000000"/>
                  </a:solidFill>
                </a:uFill>
                <a:latin typeface="Courier New" panose="02070309020205020404" pitchFamily="49" charset="0"/>
                <a:cs typeface="Courier New" panose="02070309020205020404" pitchFamily="49" charset="0"/>
              </a:rPr>
              <a:t>i</a:t>
            </a:r>
            <a:r>
              <a:rPr lang="en-US" dirty="0">
                <a:uFill>
                  <a:solidFill>
                    <a:srgbClr val="000000"/>
                  </a:solidFill>
                </a:uFill>
                <a:latin typeface="Courier New" panose="02070309020205020404" pitchFamily="49" charset="0"/>
                <a:cs typeface="Courier New" panose="02070309020205020404" pitchFamily="49" charset="0"/>
              </a:rPr>
              <a:t>=0;</a:t>
            </a: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for (</a:t>
            </a:r>
            <a:r>
              <a:rPr lang="en-US" dirty="0" err="1">
                <a:uFill>
                  <a:solidFill>
                    <a:srgbClr val="000000"/>
                  </a:solidFill>
                </a:uFill>
                <a:latin typeface="Courier New" panose="02070309020205020404" pitchFamily="49" charset="0"/>
                <a:cs typeface="Courier New" panose="02070309020205020404" pitchFamily="49" charset="0"/>
              </a:rPr>
              <a:t>i</a:t>
            </a:r>
            <a:r>
              <a:rPr lang="en-US" dirty="0">
                <a:uFill>
                  <a:solidFill>
                    <a:srgbClr val="000000"/>
                  </a:solidFill>
                </a:uFill>
                <a:latin typeface="Courier New" panose="02070309020205020404" pitchFamily="49" charset="0"/>
                <a:cs typeface="Courier New" panose="02070309020205020404" pitchFamily="49" charset="0"/>
              </a:rPr>
              <a:t>=0;i&lt;3;i++)</a:t>
            </a: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fork();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return 0;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defRPr/>
            </a:pPr>
            <a:r>
              <a:rPr lang="en-US" dirty="0">
                <a:latin typeface="Courier New" panose="02070309020205020404" pitchFamily="49" charset="0"/>
                <a:cs typeface="Courier New" panose="02070309020205020404" pitchFamily="49" charset="0"/>
              </a:rPr>
              <a:t>}</a:t>
            </a:r>
          </a:p>
        </p:txBody>
      </p:sp>
      <p:sp>
        <p:nvSpPr>
          <p:cNvPr id="5" name="TextBox 1">
            <a:extLst>
              <a:ext uri="{FF2B5EF4-FFF2-40B4-BE49-F238E27FC236}">
                <a16:creationId xmlns:a16="http://schemas.microsoft.com/office/drawing/2014/main" id="{A81F0FEF-8ED6-2F68-D143-6A654B4CD763}"/>
              </a:ext>
            </a:extLst>
          </p:cNvPr>
          <p:cNvSpPr txBox="1">
            <a:spLocks noChangeArrowheads="1"/>
          </p:cNvSpPr>
          <p:nvPr/>
        </p:nvSpPr>
        <p:spPr bwMode="auto">
          <a:xfrm>
            <a:off x="4264025" y="3722688"/>
            <a:ext cx="34178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Answer:</a:t>
            </a:r>
          </a:p>
          <a:p>
            <a:pPr>
              <a:spcBef>
                <a:spcPct val="0"/>
              </a:spcBef>
              <a:buClrTx/>
              <a:buSzTx/>
              <a:buFontTx/>
              <a:buNone/>
            </a:pPr>
            <a:endParaRPr kumimoji="0" lang="en-US" altLang="en-US">
              <a:solidFill>
                <a:srgbClr val="FF0000"/>
              </a:solidFill>
              <a:latin typeface="Verdana" panose="020B0604030504040204" pitchFamily="34" charset="0"/>
            </a:endParaRPr>
          </a:p>
          <a:p>
            <a:pPr>
              <a:spcBef>
                <a:spcPct val="0"/>
              </a:spcBef>
              <a:buClrTx/>
              <a:buSzTx/>
              <a:buFontTx/>
              <a:buNone/>
            </a:pPr>
            <a:r>
              <a:rPr kumimoji="0" lang="en-US" altLang="en-US" b="1">
                <a:solidFill>
                  <a:srgbClr val="FF0000"/>
                </a:solidFill>
                <a:latin typeface="Verdana" panose="020B0604030504040204" pitchFamily="34" charset="0"/>
              </a:rPr>
              <a:t>8 processes</a:t>
            </a:r>
            <a:endParaRPr kumimoji="0" lang="en-US" altLang="en-US">
              <a:solidFill>
                <a:srgbClr val="FF0000"/>
              </a:solidFill>
              <a:latin typeface="Verdana" panose="020B0604030504040204" pitchFamily="34" charset="0"/>
            </a:endParaRPr>
          </a:p>
          <a:p>
            <a:pPr>
              <a:spcBef>
                <a:spcPct val="0"/>
              </a:spcBef>
              <a:buClrTx/>
              <a:buSzTx/>
              <a:buFontTx/>
              <a:buNone/>
            </a:pPr>
            <a:endParaRPr kumimoji="0" lang="en-US" altLang="en-US">
              <a:solidFill>
                <a:srgbClr val="FF0000"/>
              </a:solidFill>
              <a:latin typeface="Verdana" panose="020B0604030504040204" pitchFamily="34" charset="0"/>
            </a:endParaRPr>
          </a:p>
          <a:p>
            <a:pPr>
              <a:spcBef>
                <a:spcPct val="0"/>
              </a:spcBef>
              <a:buClrTx/>
              <a:buSzTx/>
              <a:buFontTx/>
              <a:buNone/>
            </a:pPr>
            <a:r>
              <a:rPr kumimoji="0" lang="en-US" altLang="en-US">
                <a:solidFill>
                  <a:srgbClr val="FF0000"/>
                </a:solidFill>
                <a:latin typeface="Verdana" panose="020B0604030504040204" pitchFamily="34" charset="0"/>
              </a:rPr>
              <a:t>There are 2 processes after each fork() and we have 3 consecutive fork(), so the answer is 2</a:t>
            </a:r>
            <a:r>
              <a:rPr kumimoji="0" lang="en-US" altLang="en-US" baseline="30000">
                <a:solidFill>
                  <a:srgbClr val="FF0000"/>
                </a:solidFill>
                <a:latin typeface="Verdana" panose="020B0604030504040204" pitchFamily="34" charset="0"/>
              </a:rPr>
              <a:t>3</a:t>
            </a:r>
            <a:r>
              <a:rPr kumimoji="0" lang="en-US" altLang="en-US">
                <a:solidFill>
                  <a:srgbClr val="FF0000"/>
                </a:solidFill>
                <a:latin typeface="Verdana" panose="020B0604030504040204" pitchFamily="34" charset="0"/>
              </a:rPr>
              <a:t> = 8</a:t>
            </a:r>
          </a:p>
        </p:txBody>
      </p:sp>
      <p:sp>
        <p:nvSpPr>
          <p:cNvPr id="6" name="TextBox 5">
            <a:extLst>
              <a:ext uri="{FF2B5EF4-FFF2-40B4-BE49-F238E27FC236}">
                <a16:creationId xmlns:a16="http://schemas.microsoft.com/office/drawing/2014/main" id="{7B50EF83-E4A7-1244-C148-4019BA9F8AE8}"/>
              </a:ext>
            </a:extLst>
          </p:cNvPr>
          <p:cNvSpPr txBox="1"/>
          <p:nvPr/>
        </p:nvSpPr>
        <p:spPr>
          <a:xfrm>
            <a:off x="4646613" y="2082800"/>
            <a:ext cx="2651125" cy="1536700"/>
          </a:xfrm>
          <a:prstGeom prst="rect">
            <a:avLst/>
          </a:prstGeom>
          <a:ln w="12700">
            <a:noFill/>
          </a:ln>
        </p:spPr>
        <p:style>
          <a:lnRef idx="2">
            <a:schemeClr val="dk1"/>
          </a:lnRef>
          <a:fillRef idx="1">
            <a:schemeClr val="lt1"/>
          </a:fillRef>
          <a:effectRef idx="0">
            <a:schemeClr val="dk1"/>
          </a:effectRef>
          <a:fontRef idx="minor">
            <a:schemeClr val="dk1"/>
          </a:fontRef>
        </p:style>
        <p:txBody>
          <a:bodyPr>
            <a:spAutoFit/>
          </a:bodyPr>
          <a:lstStyle/>
          <a:p>
            <a:pPr>
              <a:lnSpc>
                <a:spcPts val="700"/>
              </a:lnSpc>
              <a:spcAft>
                <a:spcPts val="1000"/>
              </a:spcAft>
              <a:defRPr/>
            </a:pPr>
            <a:r>
              <a:rPr lang="en-US" dirty="0">
                <a:solidFill>
                  <a:srgbClr val="FF0000"/>
                </a:solidFill>
                <a:uFill>
                  <a:solidFill>
                    <a:srgbClr val="000000"/>
                  </a:solidFill>
                </a:uFill>
                <a:latin typeface="Courier New" panose="02070309020205020404" pitchFamily="49" charset="0"/>
                <a:cs typeface="Courier New" panose="02070309020205020404" pitchFamily="49" charset="0"/>
              </a:rPr>
              <a:t> </a:t>
            </a:r>
            <a:endParaRPr lang="en-HK" dirty="0">
              <a:solidFill>
                <a:srgbClr val="FF0000"/>
              </a:solidFill>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solidFill>
                  <a:srgbClr val="FF0000"/>
                </a:solidFill>
                <a:uFill>
                  <a:solidFill>
                    <a:srgbClr val="000000"/>
                  </a:solidFill>
                </a:uFill>
                <a:latin typeface="Courier New" panose="02070309020205020404" pitchFamily="49" charset="0"/>
                <a:cs typeface="Courier New" panose="02070309020205020404" pitchFamily="49" charset="0"/>
              </a:rPr>
              <a:t>int main() {</a:t>
            </a:r>
          </a:p>
          <a:p>
            <a:pPr>
              <a:lnSpc>
                <a:spcPts val="700"/>
              </a:lnSpc>
              <a:spcAft>
                <a:spcPts val="1000"/>
              </a:spcAft>
              <a:defRPr/>
            </a:pPr>
            <a:r>
              <a:rPr lang="en-US" dirty="0">
                <a:solidFill>
                  <a:srgbClr val="FF0000"/>
                </a:solidFill>
                <a:uFill>
                  <a:solidFill>
                    <a:srgbClr val="000000"/>
                  </a:solidFill>
                </a:uFill>
                <a:latin typeface="Courier New" panose="02070309020205020404" pitchFamily="49" charset="0"/>
                <a:cs typeface="Courier New" panose="02070309020205020404" pitchFamily="49" charset="0"/>
              </a:rPr>
              <a:t>    fork();</a:t>
            </a:r>
          </a:p>
          <a:p>
            <a:pPr>
              <a:lnSpc>
                <a:spcPts val="700"/>
              </a:lnSpc>
              <a:spcAft>
                <a:spcPts val="1000"/>
              </a:spcAft>
              <a:defRPr/>
            </a:pPr>
            <a:r>
              <a:rPr lang="en-US" dirty="0">
                <a:solidFill>
                  <a:srgbClr val="FF0000"/>
                </a:solidFill>
                <a:uFill>
                  <a:solidFill>
                    <a:srgbClr val="000000"/>
                  </a:solidFill>
                </a:uFill>
                <a:latin typeface="Courier New" panose="02070309020205020404" pitchFamily="49" charset="0"/>
                <a:cs typeface="Courier New" panose="02070309020205020404" pitchFamily="49" charset="0"/>
              </a:rPr>
              <a:t>    fork();</a:t>
            </a:r>
          </a:p>
          <a:p>
            <a:pPr>
              <a:lnSpc>
                <a:spcPts val="700"/>
              </a:lnSpc>
              <a:spcAft>
                <a:spcPts val="1000"/>
              </a:spcAft>
              <a:defRPr/>
            </a:pPr>
            <a:r>
              <a:rPr lang="en-US" dirty="0">
                <a:solidFill>
                  <a:srgbClr val="FF0000"/>
                </a:solidFill>
                <a:uFill>
                  <a:solidFill>
                    <a:srgbClr val="000000"/>
                  </a:solidFill>
                </a:uFill>
                <a:latin typeface="Courier New" panose="02070309020205020404" pitchFamily="49" charset="0"/>
                <a:cs typeface="Courier New" panose="02070309020205020404" pitchFamily="49" charset="0"/>
              </a:rPr>
              <a:t>    fork();</a:t>
            </a:r>
            <a:endParaRPr lang="en-HK" dirty="0">
              <a:solidFill>
                <a:srgbClr val="FF0000"/>
              </a:solidFill>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solidFill>
                  <a:srgbClr val="FF0000"/>
                </a:solidFill>
                <a:uFill>
                  <a:solidFill>
                    <a:srgbClr val="000000"/>
                  </a:solidFill>
                </a:uFill>
                <a:latin typeface="Courier New" panose="02070309020205020404" pitchFamily="49" charset="0"/>
                <a:cs typeface="Courier New" panose="02070309020205020404" pitchFamily="49" charset="0"/>
              </a:rPr>
              <a:t>    return 0; </a:t>
            </a:r>
            <a:endParaRPr lang="en-HK" dirty="0">
              <a:solidFill>
                <a:srgbClr val="FF0000"/>
              </a:solidFill>
              <a:uFill>
                <a:solidFill>
                  <a:srgbClr val="000000"/>
                </a:solidFill>
              </a:uFill>
              <a:latin typeface="Courier New" panose="02070309020205020404" pitchFamily="49" charset="0"/>
              <a:cs typeface="Courier New" panose="02070309020205020404" pitchFamily="49" charset="0"/>
            </a:endParaRPr>
          </a:p>
          <a:p>
            <a:pPr>
              <a:lnSpc>
                <a:spcPts val="700"/>
              </a:lnSpc>
              <a:defRPr/>
            </a:pPr>
            <a:r>
              <a:rPr lang="en-US" dirty="0">
                <a:solidFill>
                  <a:srgbClr val="FF0000"/>
                </a:solidFill>
                <a:latin typeface="Courier New" panose="02070309020205020404" pitchFamily="49" charset="0"/>
                <a:cs typeface="Courier New" panose="02070309020205020404" pitchFamily="49" charset="0"/>
              </a:rPr>
              <a:t>}</a:t>
            </a:r>
          </a:p>
        </p:txBody>
      </p:sp>
      <p:cxnSp>
        <p:nvCxnSpPr>
          <p:cNvPr id="4" name="Straight Arrow Connector 3">
            <a:extLst>
              <a:ext uri="{FF2B5EF4-FFF2-40B4-BE49-F238E27FC236}">
                <a16:creationId xmlns:a16="http://schemas.microsoft.com/office/drawing/2014/main" id="{BC3FFBA2-5FA4-3B52-ABC7-2C1605701739}"/>
              </a:ext>
            </a:extLst>
          </p:cNvPr>
          <p:cNvCxnSpPr>
            <a:cxnSpLocks/>
          </p:cNvCxnSpPr>
          <p:nvPr/>
        </p:nvCxnSpPr>
        <p:spPr bwMode="auto">
          <a:xfrm flipH="1">
            <a:off x="3287713" y="3184525"/>
            <a:ext cx="1385887" cy="0"/>
          </a:xfrm>
          <a:prstGeom prst="straightConnector1">
            <a:avLst/>
          </a:prstGeom>
          <a:noFill/>
          <a:ln w="9525"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 name="TextBox 6">
            <a:extLst>
              <a:ext uri="{FF2B5EF4-FFF2-40B4-BE49-F238E27FC236}">
                <a16:creationId xmlns:a16="http://schemas.microsoft.com/office/drawing/2014/main" id="{2ACD1C19-00C5-0079-45E6-B2906779A97B}"/>
              </a:ext>
            </a:extLst>
          </p:cNvPr>
          <p:cNvSpPr txBox="1">
            <a:spLocks noChangeArrowheads="1"/>
          </p:cNvSpPr>
          <p:nvPr/>
        </p:nvSpPr>
        <p:spPr bwMode="auto">
          <a:xfrm>
            <a:off x="3287713" y="2816225"/>
            <a:ext cx="1385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equivalent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80A8117-1348-A5D4-DD6A-024AB4DBE3D4}"/>
              </a:ext>
            </a:extLst>
          </p:cNvPr>
          <p:cNvSpPr>
            <a:spLocks noGrp="1" noChangeArrowheads="1"/>
          </p:cNvSpPr>
          <p:nvPr>
            <p:ph type="title"/>
          </p:nvPr>
        </p:nvSpPr>
        <p:spPr/>
        <p:txBody>
          <a:bodyPr/>
          <a:lstStyle/>
          <a:p>
            <a:r>
              <a:rPr lang="en-US" altLang="en-US">
                <a:latin typeface="Courier New" panose="02070309020205020404" pitchFamily="49" charset="0"/>
                <a:cs typeface="Courier New" panose="02070309020205020404" pitchFamily="49" charset="0"/>
              </a:rPr>
              <a:t>fork() </a:t>
            </a:r>
            <a:r>
              <a:rPr lang="en-US" altLang="en-US"/>
              <a:t>Example 2</a:t>
            </a:r>
          </a:p>
        </p:txBody>
      </p:sp>
      <p:sp>
        <p:nvSpPr>
          <p:cNvPr id="28674" name="Content Placeholder 2">
            <a:extLst>
              <a:ext uri="{FF2B5EF4-FFF2-40B4-BE49-F238E27FC236}">
                <a16:creationId xmlns:a16="http://schemas.microsoft.com/office/drawing/2014/main" id="{2DC35C4C-3304-2DE5-5377-8EAE1CC9E6EC}"/>
              </a:ext>
            </a:extLst>
          </p:cNvPr>
          <p:cNvSpPr>
            <a:spLocks noGrp="1" noChangeArrowheads="1"/>
          </p:cNvSpPr>
          <p:nvPr>
            <p:ph idx="1"/>
          </p:nvPr>
        </p:nvSpPr>
        <p:spPr>
          <a:xfrm>
            <a:off x="544513" y="984250"/>
            <a:ext cx="8229600" cy="4530725"/>
          </a:xfrm>
        </p:spPr>
        <p:txBody>
          <a:bodyPr/>
          <a:lstStyle/>
          <a:p>
            <a:r>
              <a:rPr lang="en-US" altLang="en-US"/>
              <a:t>Assume that necessary header files are included</a:t>
            </a:r>
          </a:p>
          <a:p>
            <a:r>
              <a:rPr lang="en-US" altLang="en-US"/>
              <a:t>Consider the following code segments, what is the total number of processes? Please elaborate </a:t>
            </a:r>
          </a:p>
        </p:txBody>
      </p:sp>
      <p:sp>
        <p:nvSpPr>
          <p:cNvPr id="28675" name="TextBox 3">
            <a:extLst>
              <a:ext uri="{FF2B5EF4-FFF2-40B4-BE49-F238E27FC236}">
                <a16:creationId xmlns:a16="http://schemas.microsoft.com/office/drawing/2014/main" id="{46C5E150-F010-956D-1809-7D6E054D8C7F}"/>
              </a:ext>
            </a:extLst>
          </p:cNvPr>
          <p:cNvSpPr txBox="1">
            <a:spLocks noChangeArrowheads="1"/>
          </p:cNvSpPr>
          <p:nvPr/>
        </p:nvSpPr>
        <p:spPr bwMode="auto">
          <a:xfrm>
            <a:off x="477838" y="2370138"/>
            <a:ext cx="41814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HK" altLang="en-US">
                <a:latin typeface="Courier New" panose="02070309020205020404" pitchFamily="49" charset="0"/>
                <a:cs typeface="Courier New" panose="02070309020205020404" pitchFamily="49" charset="0"/>
              </a:rPr>
              <a:t>int main()  {  </a:t>
            </a:r>
          </a:p>
          <a:p>
            <a:pPr>
              <a:spcBef>
                <a:spcPct val="0"/>
              </a:spcBef>
              <a:buClrTx/>
              <a:buSzTx/>
              <a:buFontTx/>
              <a:buNone/>
            </a:pPr>
            <a:r>
              <a:rPr kumimoji="0" lang="en-HK" altLang="en-US">
                <a:latin typeface="Courier New" panose="02070309020205020404" pitchFamily="49" charset="0"/>
                <a:cs typeface="Courier New" panose="02070309020205020404" pitchFamily="49" charset="0"/>
              </a:rPr>
              <a:t>    int i,j;</a:t>
            </a:r>
          </a:p>
          <a:p>
            <a:pPr>
              <a:spcBef>
                <a:spcPct val="0"/>
              </a:spcBef>
              <a:buClrTx/>
              <a:buSzTx/>
              <a:buFontTx/>
              <a:buNone/>
            </a:pPr>
            <a:r>
              <a:rPr kumimoji="0" lang="en-HK" altLang="en-US">
                <a:latin typeface="Courier New" panose="02070309020205020404" pitchFamily="49" charset="0"/>
                <a:cs typeface="Courier New" panose="02070309020205020404" pitchFamily="49" charset="0"/>
              </a:rPr>
              <a:t>    for (i=0; i&lt;2; i++) {</a:t>
            </a:r>
          </a:p>
          <a:p>
            <a:pPr>
              <a:spcBef>
                <a:spcPct val="0"/>
              </a:spcBef>
              <a:buClrTx/>
              <a:buSzTx/>
              <a:buFontTx/>
              <a:buNone/>
            </a:pPr>
            <a:r>
              <a:rPr kumimoji="0" lang="en-HK" altLang="en-US">
                <a:latin typeface="Courier New" panose="02070309020205020404" pitchFamily="49" charset="0"/>
                <a:cs typeface="Courier New" panose="02070309020205020404" pitchFamily="49" charset="0"/>
              </a:rPr>
              <a:t>        fork();</a:t>
            </a:r>
          </a:p>
          <a:p>
            <a:pPr>
              <a:spcBef>
                <a:spcPct val="0"/>
              </a:spcBef>
              <a:buClrTx/>
              <a:buSzTx/>
              <a:buFontTx/>
              <a:buNone/>
            </a:pPr>
            <a:r>
              <a:rPr kumimoji="0" lang="en-HK" altLang="en-US">
                <a:latin typeface="Courier New" panose="02070309020205020404" pitchFamily="49" charset="0"/>
                <a:cs typeface="Courier New" panose="02070309020205020404" pitchFamily="49" charset="0"/>
              </a:rPr>
              <a:t>        for (j=0; j&lt;3; j++)</a:t>
            </a:r>
          </a:p>
          <a:p>
            <a:pPr>
              <a:spcBef>
                <a:spcPct val="0"/>
              </a:spcBef>
              <a:buClrTx/>
              <a:buSzTx/>
              <a:buFontTx/>
              <a:buNone/>
            </a:pPr>
            <a:r>
              <a:rPr kumimoji="0" lang="en-HK" altLang="en-US">
                <a:latin typeface="Courier New" panose="02070309020205020404" pitchFamily="49" charset="0"/>
                <a:cs typeface="Courier New" panose="02070309020205020404" pitchFamily="49" charset="0"/>
              </a:rPr>
              <a:t>            if (!fork()) {</a:t>
            </a:r>
          </a:p>
          <a:p>
            <a:pPr>
              <a:spcBef>
                <a:spcPct val="0"/>
              </a:spcBef>
              <a:buClrTx/>
              <a:buSzTx/>
              <a:buFontTx/>
              <a:buNone/>
            </a:pPr>
            <a:r>
              <a:rPr kumimoji="0" lang="en-HK" altLang="en-US">
                <a:latin typeface="Courier New" panose="02070309020205020404" pitchFamily="49" charset="0"/>
                <a:cs typeface="Courier New" panose="02070309020205020404" pitchFamily="49" charset="0"/>
              </a:rPr>
              <a:t>                </a:t>
            </a:r>
            <a:r>
              <a:rPr kumimoji="0" lang="en-US" altLang="en-US">
                <a:latin typeface="Courier New" panose="02070309020205020404" pitchFamily="49" charset="0"/>
                <a:cs typeface="Courier New" panose="02070309020205020404" pitchFamily="49" charset="0"/>
              </a:rPr>
              <a:t>// do nothing</a:t>
            </a:r>
            <a:endParaRPr kumimoji="0" lang="en-HK" altLang="en-US">
              <a:latin typeface="Courier New" panose="02070309020205020404" pitchFamily="49" charset="0"/>
              <a:cs typeface="Courier New" panose="02070309020205020404" pitchFamily="49" charset="0"/>
            </a:endParaRPr>
          </a:p>
          <a:p>
            <a:pPr>
              <a:spcBef>
                <a:spcPct val="0"/>
              </a:spcBef>
              <a:buClrTx/>
              <a:buSzTx/>
              <a:buFontTx/>
              <a:buNone/>
            </a:pPr>
            <a:r>
              <a:rPr kumimoji="0" lang="zh-CN" altLang="en-US">
                <a:latin typeface="Courier New" panose="02070309020205020404" pitchFamily="49" charset="0"/>
                <a:cs typeface="Courier New" panose="02070309020205020404" pitchFamily="49" charset="0"/>
              </a:rPr>
              <a:t>            </a:t>
            </a:r>
            <a:r>
              <a:rPr kumimoji="0" lang="en-US" altLang="zh-CN">
                <a:latin typeface="Courier New" panose="02070309020205020404" pitchFamily="49" charset="0"/>
                <a:cs typeface="Courier New" panose="02070309020205020404" pitchFamily="49" charset="0"/>
              </a:rPr>
              <a:t>}</a:t>
            </a:r>
            <a:endParaRPr kumimoji="0" lang="en-HK" altLang="en-US">
              <a:latin typeface="Courier New" panose="02070309020205020404" pitchFamily="49" charset="0"/>
              <a:cs typeface="Courier New" panose="02070309020205020404" pitchFamily="49" charset="0"/>
            </a:endParaRPr>
          </a:p>
          <a:p>
            <a:pPr>
              <a:spcBef>
                <a:spcPct val="0"/>
              </a:spcBef>
              <a:buClrTx/>
              <a:buSzTx/>
              <a:buFontTx/>
              <a:buNone/>
            </a:pPr>
            <a:r>
              <a:rPr kumimoji="0" lang="zh-CN" altLang="en-US">
                <a:latin typeface="Courier New" panose="02070309020205020404" pitchFamily="49" charset="0"/>
                <a:cs typeface="Courier New" panose="02070309020205020404" pitchFamily="49" charset="0"/>
              </a:rPr>
              <a:t>    </a:t>
            </a:r>
            <a:r>
              <a:rPr kumimoji="0" lang="en-US" altLang="zh-CN">
                <a:latin typeface="Courier New" panose="02070309020205020404" pitchFamily="49" charset="0"/>
                <a:cs typeface="Courier New" panose="02070309020205020404" pitchFamily="49" charset="0"/>
              </a:rPr>
              <a:t>}</a:t>
            </a:r>
            <a:endParaRPr kumimoji="0" lang="en-HK" altLang="en-US">
              <a:latin typeface="Courier New" panose="02070309020205020404" pitchFamily="49" charset="0"/>
              <a:cs typeface="Courier New" panose="02070309020205020404" pitchFamily="49" charset="0"/>
            </a:endParaRPr>
          </a:p>
          <a:p>
            <a:pPr>
              <a:spcBef>
                <a:spcPct val="0"/>
              </a:spcBef>
              <a:buClrTx/>
              <a:buSzTx/>
              <a:buFontTx/>
              <a:buNone/>
            </a:pPr>
            <a:r>
              <a:rPr kumimoji="0" lang="zh-CN" altLang="en-US">
                <a:latin typeface="Courier New" panose="02070309020205020404" pitchFamily="49" charset="0"/>
                <a:cs typeface="Courier New" panose="02070309020205020404" pitchFamily="49" charset="0"/>
              </a:rPr>
              <a:t>    </a:t>
            </a:r>
            <a:r>
              <a:rPr kumimoji="0" lang="en-US" altLang="zh-CN">
                <a:latin typeface="Courier New" panose="02070309020205020404" pitchFamily="49" charset="0"/>
                <a:cs typeface="Courier New" panose="02070309020205020404" pitchFamily="49" charset="0"/>
              </a:rPr>
              <a:t>return 0;</a:t>
            </a:r>
            <a:endParaRPr kumimoji="0" lang="en-HK" altLang="en-US">
              <a:latin typeface="Courier New" panose="02070309020205020404" pitchFamily="49" charset="0"/>
              <a:cs typeface="Courier New" panose="02070309020205020404" pitchFamily="49" charset="0"/>
            </a:endParaRPr>
          </a:p>
          <a:p>
            <a:pPr>
              <a:spcBef>
                <a:spcPct val="0"/>
              </a:spcBef>
              <a:buClrTx/>
              <a:buSzTx/>
              <a:buFontTx/>
              <a:buNone/>
            </a:pPr>
            <a:r>
              <a:rPr kumimoji="0" lang="en-US" altLang="zh-CN">
                <a:latin typeface="Courier New" panose="02070309020205020404" pitchFamily="49" charset="0"/>
                <a:cs typeface="Courier New" panose="02070309020205020404" pitchFamily="49" charset="0"/>
              </a:rPr>
              <a:t>}</a:t>
            </a:r>
            <a:endParaRPr kumimoji="0" lang="en-US" altLang="en-US">
              <a:latin typeface="Courier New" panose="02070309020205020404" pitchFamily="49" charset="0"/>
              <a:cs typeface="Courier New" panose="02070309020205020404" pitchFamily="49" charset="0"/>
            </a:endParaRPr>
          </a:p>
        </p:txBody>
      </p:sp>
      <p:sp>
        <p:nvSpPr>
          <p:cNvPr id="5" name="TextBox 1">
            <a:extLst>
              <a:ext uri="{FF2B5EF4-FFF2-40B4-BE49-F238E27FC236}">
                <a16:creationId xmlns:a16="http://schemas.microsoft.com/office/drawing/2014/main" id="{F30FDE46-4748-E688-CF27-CC336FE850CA}"/>
              </a:ext>
            </a:extLst>
          </p:cNvPr>
          <p:cNvSpPr txBox="1">
            <a:spLocks noChangeArrowheads="1"/>
          </p:cNvSpPr>
          <p:nvPr/>
        </p:nvSpPr>
        <p:spPr bwMode="auto">
          <a:xfrm>
            <a:off x="5181600" y="1570038"/>
            <a:ext cx="3417888"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solidFill>
                <a:srgbClr val="FF0000"/>
              </a:solidFill>
              <a:latin typeface="Verdana" panose="020B0604030504040204" pitchFamily="34" charset="0"/>
            </a:endParaRPr>
          </a:p>
          <a:p>
            <a:pPr>
              <a:spcBef>
                <a:spcPct val="0"/>
              </a:spcBef>
              <a:buClrTx/>
              <a:buSzTx/>
              <a:buFontTx/>
              <a:buNone/>
            </a:pPr>
            <a:r>
              <a:rPr kumimoji="0" lang="en-US" altLang="en-US" b="1">
                <a:solidFill>
                  <a:srgbClr val="FF0000"/>
                </a:solidFill>
                <a:latin typeface="Verdana" panose="020B0604030504040204" pitchFamily="34" charset="0"/>
              </a:rPr>
              <a:t>256 processes</a:t>
            </a:r>
          </a:p>
          <a:p>
            <a:pPr>
              <a:spcBef>
                <a:spcPct val="0"/>
              </a:spcBef>
              <a:buClrTx/>
              <a:buSzTx/>
              <a:buFontTx/>
              <a:buNone/>
            </a:pPr>
            <a:endParaRPr kumimoji="0" lang="en-US" altLang="en-US" b="1">
              <a:solidFill>
                <a:srgbClr val="FF0000"/>
              </a:solidFill>
              <a:latin typeface="Verdana" panose="020B0604030504040204" pitchFamily="34" charset="0"/>
            </a:endParaRPr>
          </a:p>
          <a:p>
            <a:pPr>
              <a:spcBef>
                <a:spcPct val="0"/>
              </a:spcBef>
              <a:buClrTx/>
              <a:buSzTx/>
              <a:buFont typeface="Monotype Sorts" pitchFamily="2" charset="2"/>
              <a:buNone/>
            </a:pPr>
            <a:r>
              <a:rPr lang="en-HK" altLang="en-US">
                <a:solidFill>
                  <a:srgbClr val="FF0000"/>
                </a:solidFill>
              </a:rPr>
              <a:t>Each fork() will create 2 processes, and we have 8 consecutive fork() function calls, thus the total number of processes is 2</a:t>
            </a:r>
            <a:r>
              <a:rPr lang="en-HK" altLang="en-US" baseline="30000">
                <a:solidFill>
                  <a:srgbClr val="FF0000"/>
                </a:solidFill>
              </a:rPr>
              <a:t>8</a:t>
            </a:r>
            <a:r>
              <a:rPr lang="en-HK" altLang="en-US">
                <a:solidFill>
                  <a:srgbClr val="FF0000"/>
                </a:solidFill>
              </a:rPr>
              <a:t> = 256</a:t>
            </a:r>
          </a:p>
          <a:p>
            <a:pPr>
              <a:spcBef>
                <a:spcPct val="0"/>
              </a:spcBef>
              <a:buClrTx/>
              <a:buSzTx/>
              <a:buFontTx/>
              <a:buNone/>
            </a:pPr>
            <a:endParaRPr kumimoji="0" lang="en-US" altLang="en-US">
              <a:solidFill>
                <a:srgbClr val="FF0000"/>
              </a:solidFill>
              <a:latin typeface="Verdana" panose="020B0604030504040204" pitchFamily="34" charset="0"/>
            </a:endParaRPr>
          </a:p>
        </p:txBody>
      </p:sp>
      <p:sp>
        <p:nvSpPr>
          <p:cNvPr id="7" name="TextBox 6">
            <a:extLst>
              <a:ext uri="{FF2B5EF4-FFF2-40B4-BE49-F238E27FC236}">
                <a16:creationId xmlns:a16="http://schemas.microsoft.com/office/drawing/2014/main" id="{2BA1A2EC-C7CA-4A64-AD4F-D47749B00619}"/>
              </a:ext>
            </a:extLst>
          </p:cNvPr>
          <p:cNvSpPr txBox="1">
            <a:spLocks noChangeArrowheads="1"/>
          </p:cNvSpPr>
          <p:nvPr/>
        </p:nvSpPr>
        <p:spPr bwMode="auto">
          <a:xfrm>
            <a:off x="5111750" y="4025900"/>
            <a:ext cx="32115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int main()  </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fork();</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if (!fork()); // do nothing</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if (!fork()); // do nothing</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if (!fork()); // do nothing</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fork();</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if (!fork()); // do nothing</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if (!fork()); // do nothing</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en-HK" altLang="en-US" sz="1200">
                <a:solidFill>
                  <a:srgbClr val="FF0000"/>
                </a:solidFill>
                <a:latin typeface="Courier New" panose="02070309020205020404" pitchFamily="49" charset="0"/>
                <a:cs typeface="Times New Roman" panose="02020603050405020304" pitchFamily="18" charset="0"/>
              </a:rPr>
              <a:t>    if (!fork()); // do nothing</a:t>
            </a:r>
            <a:endParaRPr kumimoji="0" lang="en-HK" altLang="en-US" sz="1400">
              <a:latin typeface="Times New Roman" panose="02020603050405020304" pitchFamily="18" charset="0"/>
              <a:cs typeface="Times New Roman" panose="02020603050405020304" pitchFamily="18" charset="0"/>
            </a:endParaRPr>
          </a:p>
          <a:p>
            <a:pPr>
              <a:spcBef>
                <a:spcPct val="0"/>
              </a:spcBef>
              <a:buClrTx/>
              <a:buSzTx/>
              <a:buFontTx/>
              <a:buNone/>
            </a:pPr>
            <a:r>
              <a:rPr kumimoji="0" lang="zh-CN" altLang="en-US" sz="1200">
                <a:solidFill>
                  <a:srgbClr val="FF0000"/>
                </a:solidFill>
                <a:latin typeface="Courier New" panose="02070309020205020404" pitchFamily="49" charset="0"/>
                <a:cs typeface="Courier New" panose="02070309020205020404" pitchFamily="49" charset="0"/>
              </a:rPr>
              <a:t>    return 0;</a:t>
            </a:r>
            <a:endParaRPr kumimoji="0" lang="en-HK" altLang="en-US" sz="1400">
              <a:latin typeface="Courier New" panose="02070309020205020404" pitchFamily="49" charset="0"/>
              <a:ea typeface="Times New Roman" panose="02020603050405020304" pitchFamily="18" charset="0"/>
              <a:cs typeface="Courier New" panose="02070309020205020404" pitchFamily="49" charset="0"/>
            </a:endParaRPr>
          </a:p>
          <a:p>
            <a:pPr algn="just">
              <a:spcBef>
                <a:spcPct val="0"/>
              </a:spcBef>
              <a:buClrTx/>
              <a:buSzTx/>
              <a:buFontTx/>
              <a:buNone/>
            </a:pPr>
            <a:r>
              <a:rPr kumimoji="0" lang="zh-CN" altLang="en-US" sz="1200">
                <a:solidFill>
                  <a:srgbClr val="FF0000"/>
                </a:solidFill>
                <a:latin typeface="Courier New" panose="02070309020205020404" pitchFamily="49" charset="0"/>
                <a:cs typeface="Courier New" panose="02070309020205020404" pitchFamily="49" charset="0"/>
              </a:rPr>
              <a:t>}</a:t>
            </a:r>
            <a:endParaRPr kumimoji="0" lang="en-HK" altLang="en-US" sz="1400">
              <a:latin typeface="Courier New" panose="02070309020205020404" pitchFamily="49"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E98C75B-0848-D260-F2D5-EC514B483C15}"/>
              </a:ext>
            </a:extLst>
          </p:cNvPr>
          <p:cNvCxnSpPr>
            <a:cxnSpLocks/>
          </p:cNvCxnSpPr>
          <p:nvPr/>
        </p:nvCxnSpPr>
        <p:spPr bwMode="auto">
          <a:xfrm flipH="1">
            <a:off x="3668713" y="4927600"/>
            <a:ext cx="1550987" cy="0"/>
          </a:xfrm>
          <a:prstGeom prst="straightConnector1">
            <a:avLst/>
          </a:prstGeom>
          <a:noFill/>
          <a:ln w="9525"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9" name="TextBox 8">
            <a:extLst>
              <a:ext uri="{FF2B5EF4-FFF2-40B4-BE49-F238E27FC236}">
                <a16:creationId xmlns:a16="http://schemas.microsoft.com/office/drawing/2014/main" id="{AB2D1CE2-A00C-489A-E8F3-D3DD24199BB9}"/>
              </a:ext>
            </a:extLst>
          </p:cNvPr>
          <p:cNvSpPr txBox="1">
            <a:spLocks noChangeArrowheads="1"/>
          </p:cNvSpPr>
          <p:nvPr/>
        </p:nvSpPr>
        <p:spPr bwMode="auto">
          <a:xfrm>
            <a:off x="3684588" y="4968875"/>
            <a:ext cx="1385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equivalent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DC32B11-7F92-A0FC-6F48-9417443DCC26}"/>
              </a:ext>
            </a:extLst>
          </p:cNvPr>
          <p:cNvSpPr>
            <a:spLocks noGrp="1" noChangeArrowheads="1"/>
          </p:cNvSpPr>
          <p:nvPr>
            <p:ph type="title"/>
          </p:nvPr>
        </p:nvSpPr>
        <p:spPr>
          <a:xfrm>
            <a:off x="457200" y="176213"/>
            <a:ext cx="8229600" cy="576262"/>
          </a:xfrm>
        </p:spPr>
        <p:txBody>
          <a:bodyPr/>
          <a:lstStyle/>
          <a:p>
            <a:r>
              <a:rPr lang="en-US" altLang="en-US">
                <a:latin typeface="Courier New" panose="02070309020205020404" pitchFamily="49" charset="0"/>
                <a:cs typeface="Courier New" panose="02070309020205020404" pitchFamily="49" charset="0"/>
              </a:rPr>
              <a:t>fork()</a:t>
            </a:r>
            <a:r>
              <a:rPr lang="en-US" altLang="en-US"/>
              <a:t> Example 3</a:t>
            </a:r>
          </a:p>
        </p:txBody>
      </p:sp>
      <p:sp>
        <p:nvSpPr>
          <p:cNvPr id="29698" name="Content Placeholder 2">
            <a:extLst>
              <a:ext uri="{FF2B5EF4-FFF2-40B4-BE49-F238E27FC236}">
                <a16:creationId xmlns:a16="http://schemas.microsoft.com/office/drawing/2014/main" id="{17473BA1-46E3-D75B-21CC-65DB87E4D92C}"/>
              </a:ext>
            </a:extLst>
          </p:cNvPr>
          <p:cNvSpPr>
            <a:spLocks noGrp="1" noChangeArrowheads="1"/>
          </p:cNvSpPr>
          <p:nvPr>
            <p:ph idx="1"/>
          </p:nvPr>
        </p:nvSpPr>
        <p:spPr>
          <a:xfrm>
            <a:off x="457200" y="957263"/>
            <a:ext cx="8032750" cy="5410200"/>
          </a:xfrm>
        </p:spPr>
        <p:txBody>
          <a:bodyPr/>
          <a:lstStyle/>
          <a:p>
            <a:r>
              <a:rPr lang="en-US" altLang="en-US"/>
              <a:t>Assume that necessary header files are included</a:t>
            </a:r>
          </a:p>
          <a:p>
            <a:r>
              <a:rPr lang="en-US" altLang="en-US"/>
              <a:t>Consider the following code segments, what is the total number of processes? Please elaborate (Hint: You can write your answer in terms of x</a:t>
            </a:r>
            <a:r>
              <a:rPr lang="en-US" altLang="en-US" baseline="30000"/>
              <a:t>y</a:t>
            </a:r>
            <a:r>
              <a:rPr lang="en-US" altLang="en-US"/>
              <a:t> processes)</a:t>
            </a:r>
          </a:p>
        </p:txBody>
      </p:sp>
      <p:sp>
        <p:nvSpPr>
          <p:cNvPr id="3" name="TextBox 2">
            <a:extLst>
              <a:ext uri="{FF2B5EF4-FFF2-40B4-BE49-F238E27FC236}">
                <a16:creationId xmlns:a16="http://schemas.microsoft.com/office/drawing/2014/main" id="{635522C5-4B0F-6FC9-4217-AD6F8EE8828F}"/>
              </a:ext>
            </a:extLst>
          </p:cNvPr>
          <p:cNvSpPr txBox="1"/>
          <p:nvPr/>
        </p:nvSpPr>
        <p:spPr>
          <a:xfrm>
            <a:off x="703263" y="2805113"/>
            <a:ext cx="3506787" cy="2927350"/>
          </a:xfrm>
          <a:prstGeom prst="rect">
            <a:avLst/>
          </a:prstGeom>
          <a:ln w="12700">
            <a:noFill/>
          </a:ln>
        </p:spPr>
        <p:style>
          <a:lnRef idx="2">
            <a:schemeClr val="dk1"/>
          </a:lnRef>
          <a:fillRef idx="1">
            <a:schemeClr val="lt1"/>
          </a:fillRef>
          <a:effectRef idx="0">
            <a:schemeClr val="dk1"/>
          </a:effectRef>
          <a:fontRef idx="minor">
            <a:schemeClr val="dk1"/>
          </a:fontRef>
        </p:style>
        <p:txBody>
          <a:bodyPr>
            <a:spAutoFit/>
          </a:bodyPr>
          <a:lstStyle/>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int main() {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int </a:t>
            </a:r>
            <a:r>
              <a:rPr lang="en-US" dirty="0" err="1">
                <a:uFill>
                  <a:solidFill>
                    <a:srgbClr val="000000"/>
                  </a:solidFill>
                </a:uFill>
                <a:latin typeface="Courier New" panose="02070309020205020404" pitchFamily="49" charset="0"/>
                <a:cs typeface="Courier New" panose="02070309020205020404" pitchFamily="49" charset="0"/>
              </a:rPr>
              <a:t>i</a:t>
            </a:r>
            <a:r>
              <a:rPr lang="en-US" dirty="0">
                <a:uFill>
                  <a:solidFill>
                    <a:srgbClr val="000000"/>
                  </a:solidFill>
                </a:uFill>
                <a:latin typeface="Courier New" panose="02070309020205020404" pitchFamily="49" charset="0"/>
                <a:cs typeface="Courier New" panose="02070309020205020404" pitchFamily="49" charset="0"/>
              </a:rPr>
              <a:t>=0;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for(</a:t>
            </a:r>
            <a:r>
              <a:rPr lang="en-US" dirty="0" err="1">
                <a:uFill>
                  <a:solidFill>
                    <a:srgbClr val="000000"/>
                  </a:solidFill>
                </a:uFill>
                <a:latin typeface="Courier New" panose="02070309020205020404" pitchFamily="49" charset="0"/>
                <a:cs typeface="Courier New" panose="02070309020205020404" pitchFamily="49" charset="0"/>
              </a:rPr>
              <a:t>i</a:t>
            </a:r>
            <a:r>
              <a:rPr lang="en-US" dirty="0">
                <a:uFill>
                  <a:solidFill>
                    <a:srgbClr val="000000"/>
                  </a:solidFill>
                </a:uFill>
                <a:latin typeface="Courier New" panose="02070309020205020404" pitchFamily="49" charset="0"/>
                <a:cs typeface="Courier New" panose="02070309020205020404" pitchFamily="49" charset="0"/>
              </a:rPr>
              <a:t>=0; </a:t>
            </a:r>
            <a:r>
              <a:rPr lang="en-US" dirty="0" err="1">
                <a:uFill>
                  <a:solidFill>
                    <a:srgbClr val="000000"/>
                  </a:solidFill>
                </a:uFill>
                <a:latin typeface="Courier New" panose="02070309020205020404" pitchFamily="49" charset="0"/>
                <a:cs typeface="Courier New" panose="02070309020205020404" pitchFamily="49" charset="0"/>
              </a:rPr>
              <a:t>i</a:t>
            </a:r>
            <a:r>
              <a:rPr lang="en-US" dirty="0">
                <a:uFill>
                  <a:solidFill>
                    <a:srgbClr val="000000"/>
                  </a:solidFill>
                </a:uFill>
                <a:latin typeface="Courier New" panose="02070309020205020404" pitchFamily="49" charset="0"/>
                <a:cs typeface="Courier New" panose="02070309020205020404" pitchFamily="49" charset="0"/>
              </a:rPr>
              <a:t>&lt;10; </a:t>
            </a:r>
            <a:r>
              <a:rPr lang="en-US" dirty="0" err="1">
                <a:uFill>
                  <a:solidFill>
                    <a:srgbClr val="000000"/>
                  </a:solidFill>
                </a:uFill>
                <a:latin typeface="Courier New" panose="02070309020205020404" pitchFamily="49" charset="0"/>
                <a:cs typeface="Courier New" panose="02070309020205020404" pitchFamily="49" charset="0"/>
              </a:rPr>
              <a:t>i</a:t>
            </a:r>
            <a:r>
              <a:rPr lang="en-US" dirty="0">
                <a:uFill>
                  <a:solidFill>
                    <a:srgbClr val="000000"/>
                  </a:solidFill>
                </a:uFill>
                <a:latin typeface="Courier New" panose="02070309020205020404" pitchFamily="49" charset="0"/>
                <a:cs typeface="Courier New" panose="02070309020205020404" pitchFamily="49" charset="0"/>
              </a:rPr>
              <a:t>++)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if(fork())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fork();</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fork();</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else</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fork();</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spcAft>
                <a:spcPts val="1000"/>
              </a:spcAft>
              <a:defRPr/>
            </a:pPr>
            <a:r>
              <a:rPr lang="en-US" dirty="0">
                <a:uFill>
                  <a:solidFill>
                    <a:srgbClr val="000000"/>
                  </a:solidFill>
                </a:uFill>
                <a:latin typeface="Courier New" panose="02070309020205020404" pitchFamily="49" charset="0"/>
                <a:cs typeface="Courier New" panose="02070309020205020404" pitchFamily="49" charset="0"/>
              </a:rPr>
              <a:t>   return 0; </a:t>
            </a:r>
            <a:endParaRPr lang="en-HK" dirty="0">
              <a:uFill>
                <a:solidFill>
                  <a:srgbClr val="000000"/>
                </a:solidFill>
              </a:uFill>
              <a:latin typeface="Courier New" panose="02070309020205020404" pitchFamily="49" charset="0"/>
              <a:cs typeface="Courier New" panose="02070309020205020404" pitchFamily="49" charset="0"/>
            </a:endParaRPr>
          </a:p>
          <a:p>
            <a:pPr>
              <a:lnSpc>
                <a:spcPts val="700"/>
              </a:lnSpc>
              <a:defRPr/>
            </a:pPr>
            <a:r>
              <a:rPr lang="en-US" dirty="0">
                <a:latin typeface="Courier New" panose="02070309020205020404" pitchFamily="49" charset="0"/>
                <a:cs typeface="Courier New" panose="02070309020205020404" pitchFamily="49" charset="0"/>
              </a:rPr>
              <a:t>}</a:t>
            </a:r>
          </a:p>
        </p:txBody>
      </p:sp>
      <p:sp>
        <p:nvSpPr>
          <p:cNvPr id="5" name="TextBox 1">
            <a:extLst>
              <a:ext uri="{FF2B5EF4-FFF2-40B4-BE49-F238E27FC236}">
                <a16:creationId xmlns:a16="http://schemas.microsoft.com/office/drawing/2014/main" id="{9EE96CDE-9B2C-EB5E-5C36-ACCAFE127901}"/>
              </a:ext>
            </a:extLst>
          </p:cNvPr>
          <p:cNvSpPr txBox="1">
            <a:spLocks noChangeArrowheads="1"/>
          </p:cNvSpPr>
          <p:nvPr/>
        </p:nvSpPr>
        <p:spPr bwMode="auto">
          <a:xfrm>
            <a:off x="4456113" y="2589213"/>
            <a:ext cx="34178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solidFill>
                <a:srgbClr val="FF0000"/>
              </a:solidFill>
              <a:latin typeface="Verdana" panose="020B0604030504040204" pitchFamily="34" charset="0"/>
            </a:endParaRPr>
          </a:p>
          <a:p>
            <a:pPr>
              <a:spcBef>
                <a:spcPct val="0"/>
              </a:spcBef>
              <a:buClrTx/>
              <a:buSzTx/>
              <a:buFontTx/>
              <a:buNone/>
            </a:pPr>
            <a:r>
              <a:rPr kumimoji="0" lang="en-US" altLang="en-US" b="1">
                <a:solidFill>
                  <a:srgbClr val="FF0000"/>
                </a:solidFill>
                <a:latin typeface="Verdana" panose="020B0604030504040204" pitchFamily="34" charset="0"/>
              </a:rPr>
              <a:t>6</a:t>
            </a:r>
            <a:r>
              <a:rPr kumimoji="0" lang="en-US" altLang="en-US" b="1" baseline="30000">
                <a:solidFill>
                  <a:srgbClr val="FF0000"/>
                </a:solidFill>
                <a:latin typeface="Verdana" panose="020B0604030504040204" pitchFamily="34" charset="0"/>
              </a:rPr>
              <a:t>10 </a:t>
            </a:r>
            <a:r>
              <a:rPr kumimoji="0" lang="en-US" altLang="en-US">
                <a:solidFill>
                  <a:srgbClr val="FF0000"/>
                </a:solidFill>
                <a:latin typeface="Verdana" panose="020B0604030504040204" pitchFamily="34" charset="0"/>
              </a:rPr>
              <a:t>processes </a:t>
            </a:r>
          </a:p>
          <a:p>
            <a:pPr>
              <a:spcBef>
                <a:spcPct val="0"/>
              </a:spcBef>
              <a:buClrTx/>
              <a:buSzTx/>
              <a:buFontTx/>
              <a:buNone/>
            </a:pPr>
            <a:endParaRPr kumimoji="0" lang="en-US" altLang="en-US">
              <a:solidFill>
                <a:srgbClr val="FF0000"/>
              </a:solidFill>
              <a:latin typeface="Verdana" panose="020B0604030504040204" pitchFamily="34" charset="0"/>
            </a:endParaRPr>
          </a:p>
          <a:p>
            <a:pPr>
              <a:spcBef>
                <a:spcPct val="0"/>
              </a:spcBef>
              <a:buClrTx/>
              <a:buSzTx/>
              <a:buFontTx/>
              <a:buNone/>
            </a:pPr>
            <a:r>
              <a:rPr kumimoji="0" lang="en-US" altLang="en-US">
                <a:solidFill>
                  <a:srgbClr val="FF0000"/>
                </a:solidFill>
                <a:latin typeface="Verdana" panose="020B0604030504040204" pitchFamily="34" charset="0"/>
              </a:rPr>
              <a:t>In each loop, there are 6 processes from the initial one. Since there are 10 loops, the program will have 6</a:t>
            </a:r>
            <a:r>
              <a:rPr kumimoji="0" lang="en-US" altLang="en-US" baseline="30000">
                <a:solidFill>
                  <a:srgbClr val="FF0000"/>
                </a:solidFill>
                <a:latin typeface="Verdana" panose="020B0604030504040204" pitchFamily="34" charset="0"/>
              </a:rPr>
              <a:t>10</a:t>
            </a:r>
            <a:r>
              <a:rPr kumimoji="0" lang="en-US" altLang="en-US">
                <a:solidFill>
                  <a:srgbClr val="FF0000"/>
                </a:solidFill>
                <a:latin typeface="Verdana" panose="020B0604030504040204" pitchFamily="34" charset="0"/>
              </a:rPr>
              <a:t> processes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CB2E-CFC5-41E2-CE44-46EB3F369EF7}"/>
              </a:ext>
            </a:extLst>
          </p:cNvPr>
          <p:cNvSpPr>
            <a:spLocks noGrp="1"/>
          </p:cNvSpPr>
          <p:nvPr>
            <p:ph type="title"/>
          </p:nvPr>
        </p:nvSpPr>
        <p:spPr/>
        <p:txBody>
          <a:bodyPr/>
          <a:lstStyle/>
          <a:p>
            <a:r>
              <a:rPr lang="en-GB" dirty="0"/>
              <a:t>Fall 2022 Past Paper</a:t>
            </a:r>
          </a:p>
        </p:txBody>
      </p:sp>
      <p:pic>
        <p:nvPicPr>
          <p:cNvPr id="5" name="Content Placeholder 4" descr="Graphical user interface, text&#10;&#10;Description automatically generated">
            <a:extLst>
              <a:ext uri="{FF2B5EF4-FFF2-40B4-BE49-F238E27FC236}">
                <a16:creationId xmlns:a16="http://schemas.microsoft.com/office/drawing/2014/main" id="{D884EF83-229F-F469-0310-7327C0CDC7C6}"/>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196439" y="981211"/>
            <a:ext cx="6751122" cy="2961644"/>
          </a:xfrm>
        </p:spPr>
      </p:pic>
      <p:pic>
        <p:nvPicPr>
          <p:cNvPr id="7" name="Picture 6" descr="Table&#10;&#10;Description automatically generated">
            <a:extLst>
              <a:ext uri="{FF2B5EF4-FFF2-40B4-BE49-F238E27FC236}">
                <a16:creationId xmlns:a16="http://schemas.microsoft.com/office/drawing/2014/main" id="{6DE831B5-E2CE-C5EC-6EB8-062E59FFCF1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66361" y="3942855"/>
            <a:ext cx="4942201" cy="1816677"/>
          </a:xfrm>
          <a:prstGeom prst="rect">
            <a:avLst/>
          </a:prstGeom>
        </p:spPr>
      </p:pic>
      <p:pic>
        <p:nvPicPr>
          <p:cNvPr id="9" name="Picture 8" descr="Text&#10;&#10;Description automatically generated">
            <a:extLst>
              <a:ext uri="{FF2B5EF4-FFF2-40B4-BE49-F238E27FC236}">
                <a16:creationId xmlns:a16="http://schemas.microsoft.com/office/drawing/2014/main" id="{ABFBB3B1-A62F-DEA2-718D-D28284C8453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20338" y="5759532"/>
            <a:ext cx="6834249" cy="946735"/>
          </a:xfrm>
          <a:prstGeom prst="rect">
            <a:avLst/>
          </a:prstGeom>
        </p:spPr>
      </p:pic>
    </p:spTree>
    <p:extLst>
      <p:ext uri="{BB962C8B-B14F-4D97-AF65-F5344CB8AC3E}">
        <p14:creationId xmlns:p14="http://schemas.microsoft.com/office/powerpoint/2010/main" val="74288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The for-loop can be rewritten like this</a:t>
            </a:r>
          </a:p>
          <a:p>
            <a:r>
              <a:rPr lang="en-GB" dirty="0"/>
              <a:t>You can see 2 consecutive fork() function calls inside a loop of n iteration</a:t>
            </a:r>
          </a:p>
        </p:txBody>
      </p:sp>
      <p:sp>
        <p:nvSpPr>
          <p:cNvPr id="4" name="TextBox 3">
            <a:extLst>
              <a:ext uri="{FF2B5EF4-FFF2-40B4-BE49-F238E27FC236}">
                <a16:creationId xmlns:a16="http://schemas.microsoft.com/office/drawing/2014/main" id="{6FA70C15-AA1A-7C83-7253-0EBF7D689BA6}"/>
              </a:ext>
            </a:extLst>
          </p:cNvPr>
          <p:cNvSpPr txBox="1"/>
          <p:nvPr/>
        </p:nvSpPr>
        <p:spPr>
          <a:xfrm>
            <a:off x="1943487" y="2347893"/>
            <a:ext cx="5423280" cy="3416320"/>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for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 0;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&lt; n;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int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int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366586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When n = 1, the whole program is:</a:t>
            </a:r>
          </a:p>
        </p:txBody>
      </p:sp>
      <p:sp>
        <p:nvSpPr>
          <p:cNvPr id="4" name="TextBox 3">
            <a:extLst>
              <a:ext uri="{FF2B5EF4-FFF2-40B4-BE49-F238E27FC236}">
                <a16:creationId xmlns:a16="http://schemas.microsoft.com/office/drawing/2014/main" id="{6FA70C15-AA1A-7C83-7253-0EBF7D689BA6}"/>
              </a:ext>
            </a:extLst>
          </p:cNvPr>
          <p:cNvSpPr txBox="1"/>
          <p:nvPr/>
        </p:nvSpPr>
        <p:spPr>
          <a:xfrm>
            <a:off x="328444" y="1967881"/>
            <a:ext cx="5423280" cy="2585323"/>
          </a:xfrm>
          <a:prstGeom prst="rect">
            <a:avLst/>
          </a:prstGeom>
          <a:noFill/>
        </p:spPr>
        <p:txBody>
          <a:bodyPr wrap="none" rtlCol="0">
            <a:spAutoFit/>
          </a:bodyPr>
          <a:lstStyle/>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endParaRPr lang="en-GB" dirty="0"/>
          </a:p>
        </p:txBody>
      </p:sp>
      <p:sp>
        <p:nvSpPr>
          <p:cNvPr id="5" name="TextBox 4">
            <a:extLst>
              <a:ext uri="{FF2B5EF4-FFF2-40B4-BE49-F238E27FC236}">
                <a16:creationId xmlns:a16="http://schemas.microsoft.com/office/drawing/2014/main" id="{D8A67CC7-9438-7BE9-FBFA-09842BAA707E}"/>
              </a:ext>
            </a:extLst>
          </p:cNvPr>
          <p:cNvSpPr txBox="1"/>
          <p:nvPr/>
        </p:nvSpPr>
        <p:spPr>
          <a:xfrm>
            <a:off x="5751724" y="1617466"/>
            <a:ext cx="3392276" cy="4401205"/>
          </a:xfrm>
          <a:prstGeom prst="rect">
            <a:avLst/>
          </a:prstGeom>
          <a:noFill/>
        </p:spPr>
        <p:txBody>
          <a:bodyPr wrap="square" rtlCol="0">
            <a:spAutoFit/>
          </a:bodyPr>
          <a:lstStyle/>
          <a:p>
            <a:r>
              <a:rPr lang="en-GB" dirty="0">
                <a:latin typeface="+mn-lt"/>
              </a:rPr>
              <a:t>The number of processes is relatively easy</a:t>
            </a:r>
          </a:p>
          <a:p>
            <a:r>
              <a:rPr lang="en-GB" dirty="0">
                <a:latin typeface="+mn-lt"/>
              </a:rPr>
              <a:t>Count the number (m) of consecutive fork() and the total is 2^m</a:t>
            </a:r>
          </a:p>
          <a:p>
            <a:endParaRPr lang="en-GB" dirty="0">
              <a:latin typeface="+mn-lt"/>
            </a:endParaRPr>
          </a:p>
          <a:p>
            <a:endParaRPr lang="en-GB" dirty="0">
              <a:latin typeface="+mn-lt"/>
            </a:endParaRPr>
          </a:p>
          <a:p>
            <a:r>
              <a:rPr lang="en-GB" dirty="0">
                <a:latin typeface="+mn-lt"/>
              </a:rPr>
              <a:t>When n = 1:</a:t>
            </a:r>
          </a:p>
          <a:p>
            <a:endParaRPr lang="en-GB" dirty="0">
              <a:latin typeface="+mn-lt"/>
            </a:endParaRP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endParaRPr lang="en-GB" dirty="0">
              <a:latin typeface="+mn-lt"/>
            </a:endParaRPr>
          </a:p>
          <a:p>
            <a:r>
              <a:rPr lang="en-GB" dirty="0">
                <a:latin typeface="+mn-lt"/>
              </a:rPr>
              <a:t>The total number of process is:</a:t>
            </a:r>
          </a:p>
          <a:p>
            <a:endParaRPr lang="en-GB" dirty="0">
              <a:latin typeface="+mn-lt"/>
            </a:endParaRPr>
          </a:p>
          <a:p>
            <a:r>
              <a:rPr lang="en-GB" sz="2800" b="1" dirty="0">
                <a:solidFill>
                  <a:srgbClr val="FF0000"/>
                </a:solidFill>
                <a:latin typeface="+mn-lt"/>
              </a:rPr>
              <a:t> 2^2 = 4</a:t>
            </a:r>
          </a:p>
        </p:txBody>
      </p:sp>
    </p:spTree>
    <p:extLst>
      <p:ext uri="{BB962C8B-B14F-4D97-AF65-F5344CB8AC3E}">
        <p14:creationId xmlns:p14="http://schemas.microsoft.com/office/powerpoint/2010/main" val="100453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When n = 2, the whole program is:</a:t>
            </a:r>
          </a:p>
        </p:txBody>
      </p:sp>
      <p:sp>
        <p:nvSpPr>
          <p:cNvPr id="4" name="TextBox 3">
            <a:extLst>
              <a:ext uri="{FF2B5EF4-FFF2-40B4-BE49-F238E27FC236}">
                <a16:creationId xmlns:a16="http://schemas.microsoft.com/office/drawing/2014/main" id="{6FA70C15-AA1A-7C83-7253-0EBF7D689BA6}"/>
              </a:ext>
            </a:extLst>
          </p:cNvPr>
          <p:cNvSpPr txBox="1"/>
          <p:nvPr/>
        </p:nvSpPr>
        <p:spPr>
          <a:xfrm>
            <a:off x="233441" y="1813502"/>
            <a:ext cx="5423280" cy="4524315"/>
          </a:xfrm>
          <a:prstGeom prst="rect">
            <a:avLst/>
          </a:prstGeom>
          <a:noFill/>
        </p:spPr>
        <p:txBody>
          <a:bodyPr wrap="none" rtlCol="0">
            <a:spAutoFit/>
          </a:bodyPr>
          <a:lstStyle/>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endParaRPr lang="en-GB" dirty="0"/>
          </a:p>
        </p:txBody>
      </p:sp>
      <p:sp>
        <p:nvSpPr>
          <p:cNvPr id="5" name="TextBox 4">
            <a:extLst>
              <a:ext uri="{FF2B5EF4-FFF2-40B4-BE49-F238E27FC236}">
                <a16:creationId xmlns:a16="http://schemas.microsoft.com/office/drawing/2014/main" id="{F4548719-3FDD-F6F4-D842-102A6BE60A9E}"/>
              </a:ext>
            </a:extLst>
          </p:cNvPr>
          <p:cNvSpPr txBox="1"/>
          <p:nvPr/>
        </p:nvSpPr>
        <p:spPr>
          <a:xfrm>
            <a:off x="5947542" y="1617466"/>
            <a:ext cx="3196458" cy="3293209"/>
          </a:xfrm>
          <a:prstGeom prst="rect">
            <a:avLst/>
          </a:prstGeom>
          <a:noFill/>
        </p:spPr>
        <p:txBody>
          <a:bodyPr wrap="square" rtlCol="0">
            <a:spAutoFit/>
          </a:bodyPr>
          <a:lstStyle/>
          <a:p>
            <a:r>
              <a:rPr lang="en-GB" dirty="0">
                <a:latin typeface="+mn-lt"/>
              </a:rPr>
              <a:t>When n = 2:</a:t>
            </a:r>
          </a:p>
          <a:p>
            <a:endParaRPr lang="en-GB" dirty="0">
              <a:latin typeface="+mn-lt"/>
            </a:endParaRP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endParaRPr lang="en-GB" dirty="0">
              <a:latin typeface="+mn-lt"/>
            </a:endParaRPr>
          </a:p>
          <a:p>
            <a:r>
              <a:rPr lang="en-GB" dirty="0">
                <a:latin typeface="+mn-lt"/>
              </a:rPr>
              <a:t>So, the total number of process is:</a:t>
            </a:r>
          </a:p>
          <a:p>
            <a:endParaRPr lang="en-GB" dirty="0">
              <a:latin typeface="+mn-lt"/>
            </a:endParaRPr>
          </a:p>
          <a:p>
            <a:r>
              <a:rPr lang="en-GB" sz="2800" b="1" dirty="0">
                <a:solidFill>
                  <a:srgbClr val="FF0000"/>
                </a:solidFill>
                <a:latin typeface="+mn-lt"/>
              </a:rPr>
              <a:t>2^4 = 16</a:t>
            </a:r>
          </a:p>
        </p:txBody>
      </p:sp>
    </p:spTree>
    <p:extLst>
      <p:ext uri="{BB962C8B-B14F-4D97-AF65-F5344CB8AC3E}">
        <p14:creationId xmlns:p14="http://schemas.microsoft.com/office/powerpoint/2010/main" val="28506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6F794A64-38C0-0B09-0C6B-5BA82A8B11D2}"/>
              </a:ext>
            </a:extLst>
          </p:cNvPr>
          <p:cNvSpPr>
            <a:spLocks noGrp="1" noChangeArrowheads="1"/>
          </p:cNvSpPr>
          <p:nvPr>
            <p:ph type="title"/>
          </p:nvPr>
        </p:nvSpPr>
        <p:spPr/>
        <p:txBody>
          <a:bodyPr/>
          <a:lstStyle/>
          <a:p>
            <a:pPr eaLnBrk="1" hangingPunct="1"/>
            <a:r>
              <a:rPr lang="en-US" altLang="en-US"/>
              <a:t>Coverages</a:t>
            </a:r>
          </a:p>
        </p:txBody>
      </p:sp>
      <p:sp>
        <p:nvSpPr>
          <p:cNvPr id="7170" name="Rectangle 3">
            <a:extLst>
              <a:ext uri="{FF2B5EF4-FFF2-40B4-BE49-F238E27FC236}">
                <a16:creationId xmlns:a16="http://schemas.microsoft.com/office/drawing/2014/main" id="{15D12DD2-705F-B69C-2D4F-20E1F8066581}"/>
              </a:ext>
            </a:extLst>
          </p:cNvPr>
          <p:cNvSpPr>
            <a:spLocks noGrp="1" noChangeArrowheads="1"/>
          </p:cNvSpPr>
          <p:nvPr>
            <p:ph type="body" idx="1"/>
          </p:nvPr>
        </p:nvSpPr>
        <p:spPr>
          <a:xfrm>
            <a:off x="457200" y="1025525"/>
            <a:ext cx="7997825" cy="4530725"/>
          </a:xfrm>
        </p:spPr>
        <p:txBody>
          <a:bodyPr/>
          <a:lstStyle/>
          <a:p>
            <a:r>
              <a:rPr lang="en-US" altLang="en-US" dirty="0"/>
              <a:t>Multi-threaded process</a:t>
            </a:r>
            <a:endParaRPr lang="en-US" altLang="zh-CN" dirty="0"/>
          </a:p>
          <a:p>
            <a:r>
              <a:rPr lang="en-US" altLang="zh-CN" dirty="0"/>
              <a:t>fork() examples</a:t>
            </a:r>
          </a:p>
          <a:p>
            <a:pPr>
              <a:buFont typeface="Monotype Sorts" pitchFamily="2" charset="2"/>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When n = 3, the whole program is:</a:t>
            </a:r>
          </a:p>
        </p:txBody>
      </p:sp>
      <p:sp>
        <p:nvSpPr>
          <p:cNvPr id="4" name="TextBox 3">
            <a:extLst>
              <a:ext uri="{FF2B5EF4-FFF2-40B4-BE49-F238E27FC236}">
                <a16:creationId xmlns:a16="http://schemas.microsoft.com/office/drawing/2014/main" id="{6FA70C15-AA1A-7C83-7253-0EBF7D689BA6}"/>
              </a:ext>
            </a:extLst>
          </p:cNvPr>
          <p:cNvSpPr txBox="1"/>
          <p:nvPr/>
        </p:nvSpPr>
        <p:spPr>
          <a:xfrm>
            <a:off x="457200" y="1540369"/>
            <a:ext cx="4265911" cy="5663089"/>
          </a:xfrm>
          <a:prstGeom prst="rect">
            <a:avLst/>
          </a:prstGeom>
          <a:noFill/>
        </p:spPr>
        <p:txBody>
          <a:bodyPr wrap="none" rtlCol="0">
            <a:spAutoFit/>
          </a:bodyPr>
          <a:lstStyle/>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if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printf</a:t>
            </a:r>
            <a:r>
              <a:rPr lang="en-GB" sz="1400" dirty="0">
                <a:latin typeface="Courier New" panose="02070309020205020404" pitchFamily="49" charset="0"/>
                <a:cs typeface="Courier New" panose="02070309020205020404" pitchFamily="49" charset="0"/>
              </a:rPr>
              <a:t>("fork() == fork()!\n");</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fflush</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stdout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if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printf</a:t>
            </a:r>
            <a:r>
              <a:rPr lang="en-GB" sz="1400" dirty="0">
                <a:latin typeface="Courier New" panose="02070309020205020404" pitchFamily="49" charset="0"/>
                <a:cs typeface="Courier New" panose="02070309020205020404" pitchFamily="49" charset="0"/>
              </a:rPr>
              <a:t>("fork() == fork()!\n");</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fflush</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stdout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if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printf</a:t>
            </a:r>
            <a:r>
              <a:rPr lang="en-GB" sz="1400" dirty="0">
                <a:latin typeface="Courier New" panose="02070309020205020404" pitchFamily="49" charset="0"/>
                <a:cs typeface="Courier New" panose="02070309020205020404" pitchFamily="49" charset="0"/>
              </a:rPr>
              <a:t>("fork() == fork()!\n");</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fflush</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stdout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GB" dirty="0"/>
          </a:p>
        </p:txBody>
      </p:sp>
      <p:sp>
        <p:nvSpPr>
          <p:cNvPr id="5" name="TextBox 4">
            <a:extLst>
              <a:ext uri="{FF2B5EF4-FFF2-40B4-BE49-F238E27FC236}">
                <a16:creationId xmlns:a16="http://schemas.microsoft.com/office/drawing/2014/main" id="{0A9ECDE6-614C-7710-3660-B3B89CCD4D0B}"/>
              </a:ext>
            </a:extLst>
          </p:cNvPr>
          <p:cNvSpPr txBox="1"/>
          <p:nvPr/>
        </p:nvSpPr>
        <p:spPr>
          <a:xfrm>
            <a:off x="5490342" y="1759416"/>
            <a:ext cx="3196458" cy="3847207"/>
          </a:xfrm>
          <a:prstGeom prst="rect">
            <a:avLst/>
          </a:prstGeom>
          <a:noFill/>
        </p:spPr>
        <p:txBody>
          <a:bodyPr wrap="square" rtlCol="0">
            <a:spAutoFit/>
          </a:bodyPr>
          <a:lstStyle/>
          <a:p>
            <a:r>
              <a:rPr lang="en-GB" dirty="0">
                <a:latin typeface="+mn-lt"/>
              </a:rPr>
              <a:t>When n = 3:</a:t>
            </a:r>
          </a:p>
          <a:p>
            <a:endParaRPr lang="en-GB" dirty="0">
              <a:latin typeface="+mn-lt"/>
            </a:endParaRP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r>
              <a:rPr lang="en-GB" dirty="0">
                <a:latin typeface="Courier New" panose="02070309020205020404" pitchFamily="49" charset="0"/>
                <a:cs typeface="Courier New" panose="02070309020205020404" pitchFamily="49" charset="0"/>
              </a:rPr>
              <a:t>fork();</a:t>
            </a:r>
          </a:p>
          <a:p>
            <a:endParaRPr lang="en-GB" dirty="0">
              <a:latin typeface="+mn-lt"/>
            </a:endParaRPr>
          </a:p>
          <a:p>
            <a:r>
              <a:rPr lang="en-GB" dirty="0">
                <a:latin typeface="+mn-lt"/>
              </a:rPr>
              <a:t>So, the total number of process is:</a:t>
            </a:r>
          </a:p>
          <a:p>
            <a:endParaRPr lang="en-GB" dirty="0">
              <a:latin typeface="+mn-lt"/>
            </a:endParaRPr>
          </a:p>
          <a:p>
            <a:r>
              <a:rPr lang="en-GB" sz="2800" b="1" dirty="0">
                <a:solidFill>
                  <a:srgbClr val="FF0000"/>
                </a:solidFill>
                <a:latin typeface="+mn-lt"/>
              </a:rPr>
              <a:t>2^6 = 64</a:t>
            </a:r>
          </a:p>
        </p:txBody>
      </p:sp>
    </p:spTree>
    <p:extLst>
      <p:ext uri="{BB962C8B-B14F-4D97-AF65-F5344CB8AC3E}">
        <p14:creationId xmlns:p14="http://schemas.microsoft.com/office/powerpoint/2010/main" val="363299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The number of lines printed on the screen is a little bit tricky</a:t>
            </a:r>
          </a:p>
          <a:p>
            <a:r>
              <a:rPr lang="en-GB" dirty="0"/>
              <a:t>When n = 1, the whole program is:</a:t>
            </a:r>
          </a:p>
        </p:txBody>
      </p:sp>
      <p:sp>
        <p:nvSpPr>
          <p:cNvPr id="4" name="TextBox 3">
            <a:extLst>
              <a:ext uri="{FF2B5EF4-FFF2-40B4-BE49-F238E27FC236}">
                <a16:creationId xmlns:a16="http://schemas.microsoft.com/office/drawing/2014/main" id="{6FA70C15-AA1A-7C83-7253-0EBF7D689BA6}"/>
              </a:ext>
            </a:extLst>
          </p:cNvPr>
          <p:cNvSpPr txBox="1"/>
          <p:nvPr/>
        </p:nvSpPr>
        <p:spPr>
          <a:xfrm>
            <a:off x="316569" y="2336015"/>
            <a:ext cx="6179234" cy="3139321"/>
          </a:xfrm>
          <a:prstGeom prst="rect">
            <a:avLst/>
          </a:prstGeom>
          <a:noFill/>
        </p:spPr>
        <p:txBody>
          <a:bodyPr wrap="square" rtlCol="0">
            <a:spAutoFit/>
          </a:bodyPr>
          <a:lstStyle/>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a:solidFill>
                  <a:srgbClr val="FF0000"/>
                </a:solidFill>
                <a:latin typeface="Courier New" panose="02070309020205020404" pitchFamily="49" charset="0"/>
                <a:cs typeface="Courier New" panose="02070309020205020404" pitchFamily="49" charset="0"/>
              </a:rPr>
              <a:t>// 1 out of 4 processes print this</a:t>
            </a: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endParaRPr lang="en-GB" dirty="0"/>
          </a:p>
        </p:txBody>
      </p:sp>
      <p:sp>
        <p:nvSpPr>
          <p:cNvPr id="7" name="TextBox 6">
            <a:extLst>
              <a:ext uri="{FF2B5EF4-FFF2-40B4-BE49-F238E27FC236}">
                <a16:creationId xmlns:a16="http://schemas.microsoft.com/office/drawing/2014/main" id="{8B5B0D09-2EBD-CB8D-BB0E-250DB1D40924}"/>
              </a:ext>
            </a:extLst>
          </p:cNvPr>
          <p:cNvSpPr txBox="1"/>
          <p:nvPr/>
        </p:nvSpPr>
        <p:spPr>
          <a:xfrm>
            <a:off x="6210405" y="3228663"/>
            <a:ext cx="2825645" cy="1815882"/>
          </a:xfrm>
          <a:prstGeom prst="rect">
            <a:avLst/>
          </a:prstGeom>
          <a:noFill/>
        </p:spPr>
        <p:txBody>
          <a:bodyPr wrap="none" rtlCol="0">
            <a:spAutoFit/>
          </a:bodyPr>
          <a:lstStyle/>
          <a:p>
            <a:r>
              <a:rPr lang="en-GB" dirty="0">
                <a:solidFill>
                  <a:srgbClr val="FF0000"/>
                </a:solidFill>
              </a:rPr>
              <a:t>Total Number of Lines:</a:t>
            </a:r>
          </a:p>
          <a:p>
            <a:endParaRPr lang="en-GB" dirty="0">
              <a:solidFill>
                <a:srgbClr val="FF0000"/>
              </a:solidFill>
            </a:endParaRPr>
          </a:p>
          <a:p>
            <a:pPr algn="ctr"/>
            <a:r>
              <a:rPr lang="en-GB" sz="4000" b="1" dirty="0">
                <a:solidFill>
                  <a:srgbClr val="FF0000"/>
                </a:solidFill>
              </a:rPr>
              <a:t>1</a:t>
            </a:r>
          </a:p>
          <a:p>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149406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It becomes a bit tricky when n = 2</a:t>
            </a:r>
          </a:p>
          <a:p>
            <a:r>
              <a:rPr lang="en-GB" dirty="0"/>
              <a:t>When n = 2, the whole program is:</a:t>
            </a:r>
          </a:p>
        </p:txBody>
      </p:sp>
      <p:sp>
        <p:nvSpPr>
          <p:cNvPr id="4" name="TextBox 3">
            <a:extLst>
              <a:ext uri="{FF2B5EF4-FFF2-40B4-BE49-F238E27FC236}">
                <a16:creationId xmlns:a16="http://schemas.microsoft.com/office/drawing/2014/main" id="{6FA70C15-AA1A-7C83-7253-0EBF7D689BA6}"/>
              </a:ext>
            </a:extLst>
          </p:cNvPr>
          <p:cNvSpPr txBox="1"/>
          <p:nvPr/>
        </p:nvSpPr>
        <p:spPr>
          <a:xfrm>
            <a:off x="233441" y="1813502"/>
            <a:ext cx="6250429" cy="5078313"/>
          </a:xfrm>
          <a:prstGeom prst="rect">
            <a:avLst/>
          </a:prstGeom>
          <a:noFill/>
        </p:spPr>
        <p:txBody>
          <a:bodyPr wrap="none" rtlCol="0">
            <a:spAutoFit/>
          </a:bodyPr>
          <a:lstStyle/>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r>
              <a:rPr lang="en-GB" dirty="0">
                <a:solidFill>
                  <a:srgbClr val="FF0000"/>
                </a:solidFill>
                <a:latin typeface="Courier New" panose="02070309020205020404" pitchFamily="49" charset="0"/>
                <a:cs typeface="Courier New" panose="02070309020205020404" pitchFamily="49" charset="0"/>
              </a:rPr>
              <a:t>    // 1 out of 4 processes print this line</a:t>
            </a: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 fork();</a:t>
            </a:r>
          </a:p>
          <a:p>
            <a:r>
              <a:rPr lang="en-GB" dirty="0">
                <a:latin typeface="Courier New" panose="02070309020205020404" pitchFamily="49" charset="0"/>
                <a:cs typeface="Courier New" panose="02070309020205020404" pitchFamily="49" charset="0"/>
              </a:rPr>
              <a:t>    </a:t>
            </a:r>
            <a:r>
              <a:rPr lang="en-GB" dirty="0">
                <a:solidFill>
                  <a:srgbClr val="FF0000"/>
                </a:solidFill>
                <a:latin typeface="Courier New" panose="02070309020205020404" pitchFamily="49" charset="0"/>
                <a:cs typeface="Courier New" panose="02070309020205020404" pitchFamily="49" charset="0"/>
              </a:rPr>
              <a:t>// 4 out of 16 processes print this line</a:t>
            </a:r>
          </a:p>
          <a:p>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left_fork</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right_fork</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("fork() == fork()!\n");</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fflush</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stdout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p>
          <a:p>
            <a:endParaRPr lang="en-GB" dirty="0">
              <a:latin typeface="Courier New" panose="02070309020205020404" pitchFamily="49" charset="0"/>
              <a:cs typeface="Courier New" panose="02070309020205020404" pitchFamily="49" charset="0"/>
            </a:endParaRPr>
          </a:p>
          <a:p>
            <a:endParaRPr lang="en-GB" dirty="0"/>
          </a:p>
        </p:txBody>
      </p:sp>
      <p:sp>
        <p:nvSpPr>
          <p:cNvPr id="6" name="TextBox 5">
            <a:extLst>
              <a:ext uri="{FF2B5EF4-FFF2-40B4-BE49-F238E27FC236}">
                <a16:creationId xmlns:a16="http://schemas.microsoft.com/office/drawing/2014/main" id="{E5E47ADD-1832-F404-F1C8-03A322A7DD18}"/>
              </a:ext>
            </a:extLst>
          </p:cNvPr>
          <p:cNvSpPr txBox="1"/>
          <p:nvPr/>
        </p:nvSpPr>
        <p:spPr>
          <a:xfrm>
            <a:off x="6210405" y="3228663"/>
            <a:ext cx="2825645" cy="1815882"/>
          </a:xfrm>
          <a:prstGeom prst="rect">
            <a:avLst/>
          </a:prstGeom>
          <a:noFill/>
        </p:spPr>
        <p:txBody>
          <a:bodyPr wrap="none" rtlCol="0">
            <a:spAutoFit/>
          </a:bodyPr>
          <a:lstStyle/>
          <a:p>
            <a:r>
              <a:rPr lang="en-GB" dirty="0">
                <a:solidFill>
                  <a:srgbClr val="FF0000"/>
                </a:solidFill>
              </a:rPr>
              <a:t>Total Number of Lines:</a:t>
            </a:r>
          </a:p>
          <a:p>
            <a:endParaRPr lang="en-GB" dirty="0">
              <a:solidFill>
                <a:srgbClr val="FF0000"/>
              </a:solidFill>
            </a:endParaRPr>
          </a:p>
          <a:p>
            <a:pPr algn="ctr"/>
            <a:r>
              <a:rPr lang="en-GB" sz="4000" b="1" dirty="0">
                <a:solidFill>
                  <a:srgbClr val="FF0000"/>
                </a:solidFill>
              </a:rPr>
              <a:t>1+4</a:t>
            </a:r>
          </a:p>
          <a:p>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455461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AA8-D88F-8604-5A36-60244DB0F928}"/>
              </a:ext>
            </a:extLst>
          </p:cNvPr>
          <p:cNvSpPr>
            <a:spLocks noGrp="1"/>
          </p:cNvSpPr>
          <p:nvPr>
            <p:ph type="title"/>
          </p:nvPr>
        </p:nvSpPr>
        <p:spPr/>
        <p:txBody>
          <a:bodyPr/>
          <a:lstStyle/>
          <a:p>
            <a:r>
              <a:rPr lang="en-GB" dirty="0"/>
              <a:t>Fall 2022 Past Paper</a:t>
            </a:r>
          </a:p>
        </p:txBody>
      </p:sp>
      <p:sp>
        <p:nvSpPr>
          <p:cNvPr id="3" name="Content Placeholder 2">
            <a:extLst>
              <a:ext uri="{FF2B5EF4-FFF2-40B4-BE49-F238E27FC236}">
                <a16:creationId xmlns:a16="http://schemas.microsoft.com/office/drawing/2014/main" id="{55C03FB0-3CA3-1567-C39B-2344451677D7}"/>
              </a:ext>
            </a:extLst>
          </p:cNvPr>
          <p:cNvSpPr>
            <a:spLocks noGrp="1"/>
          </p:cNvSpPr>
          <p:nvPr>
            <p:ph idx="1"/>
          </p:nvPr>
        </p:nvSpPr>
        <p:spPr/>
        <p:txBody>
          <a:bodyPr/>
          <a:lstStyle/>
          <a:p>
            <a:r>
              <a:rPr lang="en-GB" dirty="0"/>
              <a:t>It is even more tricky when n = 3</a:t>
            </a:r>
          </a:p>
          <a:p>
            <a:r>
              <a:rPr lang="en-GB" dirty="0"/>
              <a:t>When n = 3, the whole program is:</a:t>
            </a:r>
          </a:p>
        </p:txBody>
      </p:sp>
      <p:sp>
        <p:nvSpPr>
          <p:cNvPr id="4" name="TextBox 3">
            <a:extLst>
              <a:ext uri="{FF2B5EF4-FFF2-40B4-BE49-F238E27FC236}">
                <a16:creationId xmlns:a16="http://schemas.microsoft.com/office/drawing/2014/main" id="{6FA70C15-AA1A-7C83-7253-0EBF7D689BA6}"/>
              </a:ext>
            </a:extLst>
          </p:cNvPr>
          <p:cNvSpPr txBox="1"/>
          <p:nvPr/>
        </p:nvSpPr>
        <p:spPr>
          <a:xfrm>
            <a:off x="457200" y="1884753"/>
            <a:ext cx="5017720" cy="4832092"/>
          </a:xfrm>
          <a:prstGeom prst="rect">
            <a:avLst/>
          </a:prstGeom>
          <a:noFill/>
        </p:spPr>
        <p:txBody>
          <a:bodyPr wrap="none" rtlCol="0">
            <a:spAutoFit/>
          </a:bodyPr>
          <a:lstStyle/>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 fork();</a:t>
            </a:r>
          </a:p>
          <a:p>
            <a:r>
              <a:rPr lang="en-GB" sz="1400" dirty="0">
                <a:solidFill>
                  <a:srgbClr val="FF0000"/>
                </a:solidFill>
                <a:latin typeface="Courier New" panose="02070309020205020404" pitchFamily="49" charset="0"/>
                <a:cs typeface="Courier New" panose="02070309020205020404" pitchFamily="49" charset="0"/>
              </a:rPr>
              <a:t>    // 1 out of 4 processes print this line</a:t>
            </a:r>
          </a:p>
          <a:p>
            <a:r>
              <a:rPr lang="en-GB" sz="1400" dirty="0">
                <a:latin typeface="Courier New" panose="02070309020205020404" pitchFamily="49" charset="0"/>
                <a:cs typeface="Courier New" panose="02070309020205020404" pitchFamily="49" charset="0"/>
              </a:rPr>
              <a:t>    if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printf</a:t>
            </a:r>
            <a:r>
              <a:rPr lang="en-GB" sz="1400" dirty="0">
                <a:latin typeface="Courier New" panose="02070309020205020404" pitchFamily="49" charset="0"/>
                <a:cs typeface="Courier New" panose="02070309020205020404" pitchFamily="49" charset="0"/>
              </a:rPr>
              <a:t>("fork() == fork()!\n");</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fflush</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stdout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a:solidFill>
                  <a:srgbClr val="FF0000"/>
                </a:solidFill>
                <a:latin typeface="Courier New" panose="02070309020205020404" pitchFamily="49" charset="0"/>
                <a:cs typeface="Courier New" panose="02070309020205020404" pitchFamily="49" charset="0"/>
              </a:rPr>
              <a:t>// 4 out of 16 processes print this line</a:t>
            </a:r>
          </a:p>
          <a:p>
            <a:r>
              <a:rPr lang="en-GB" sz="1400" dirty="0">
                <a:latin typeface="Courier New" panose="02070309020205020404" pitchFamily="49" charset="0"/>
                <a:cs typeface="Courier New" panose="02070309020205020404" pitchFamily="49" charset="0"/>
              </a:rPr>
              <a:t>    if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printf</a:t>
            </a:r>
            <a:r>
              <a:rPr lang="en-GB" sz="1400" dirty="0">
                <a:latin typeface="Courier New" panose="02070309020205020404" pitchFamily="49" charset="0"/>
                <a:cs typeface="Courier New" panose="02070309020205020404" pitchFamily="49" charset="0"/>
              </a:rPr>
              <a:t>("fork() == fork()!\n");</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fflush</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stdout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a:solidFill>
                  <a:srgbClr val="FF0000"/>
                </a:solidFill>
                <a:latin typeface="Courier New" panose="02070309020205020404" pitchFamily="49" charset="0"/>
                <a:cs typeface="Courier New" panose="02070309020205020404" pitchFamily="49" charset="0"/>
              </a:rPr>
              <a:t>// 16 out of 64 processes print this line</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 fork();</a:t>
            </a:r>
          </a:p>
          <a:p>
            <a:r>
              <a:rPr lang="en-GB" sz="1400" dirty="0">
                <a:latin typeface="Courier New" panose="02070309020205020404" pitchFamily="49" charset="0"/>
                <a:cs typeface="Courier New" panose="02070309020205020404" pitchFamily="49" charset="0"/>
              </a:rPr>
              <a:t>    if (</a:t>
            </a:r>
            <a:r>
              <a:rPr lang="en-GB" sz="1400" dirty="0" err="1">
                <a:latin typeface="Courier New" panose="02070309020205020404" pitchFamily="49" charset="0"/>
                <a:cs typeface="Courier New" panose="02070309020205020404" pitchFamily="49" charset="0"/>
              </a:rPr>
              <a:t>left_fork</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right_fork</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printf</a:t>
            </a:r>
            <a:r>
              <a:rPr lang="en-GB" sz="1400" dirty="0">
                <a:latin typeface="Courier New" panose="02070309020205020404" pitchFamily="49" charset="0"/>
                <a:cs typeface="Courier New" panose="02070309020205020404" pitchFamily="49" charset="0"/>
              </a:rPr>
              <a:t>("fork() == fork()!\n");</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fflush</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stdout</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AF388283-79A3-E51E-C134-8D87889244D1}"/>
              </a:ext>
            </a:extLst>
          </p:cNvPr>
          <p:cNvSpPr txBox="1"/>
          <p:nvPr/>
        </p:nvSpPr>
        <p:spPr>
          <a:xfrm>
            <a:off x="6210405" y="3228663"/>
            <a:ext cx="2825645" cy="1815882"/>
          </a:xfrm>
          <a:prstGeom prst="rect">
            <a:avLst/>
          </a:prstGeom>
          <a:noFill/>
        </p:spPr>
        <p:txBody>
          <a:bodyPr wrap="none" rtlCol="0">
            <a:spAutoFit/>
          </a:bodyPr>
          <a:lstStyle/>
          <a:p>
            <a:r>
              <a:rPr lang="en-GB" dirty="0">
                <a:solidFill>
                  <a:srgbClr val="FF0000"/>
                </a:solidFill>
              </a:rPr>
              <a:t>Total Number of Lines:</a:t>
            </a:r>
          </a:p>
          <a:p>
            <a:endParaRPr lang="en-GB" dirty="0">
              <a:solidFill>
                <a:srgbClr val="FF0000"/>
              </a:solidFill>
            </a:endParaRPr>
          </a:p>
          <a:p>
            <a:pPr algn="ctr"/>
            <a:r>
              <a:rPr lang="en-GB" sz="4000" b="1" dirty="0">
                <a:solidFill>
                  <a:srgbClr val="FF0000"/>
                </a:solidFill>
              </a:rPr>
              <a:t>1+4+16</a:t>
            </a:r>
          </a:p>
          <a:p>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2299725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12AD-2D28-726F-91F1-F9850038DD36}"/>
              </a:ext>
            </a:extLst>
          </p:cNvPr>
          <p:cNvSpPr>
            <a:spLocks noGrp="1"/>
          </p:cNvSpPr>
          <p:nvPr>
            <p:ph type="title"/>
          </p:nvPr>
        </p:nvSpPr>
        <p:spPr/>
        <p:txBody>
          <a:bodyPr/>
          <a:lstStyle/>
          <a:p>
            <a:r>
              <a:rPr lang="en-GB" dirty="0"/>
              <a:t>Fall 2022 Past Paper (Part A Answer)</a:t>
            </a:r>
          </a:p>
        </p:txBody>
      </p:sp>
      <p:pic>
        <p:nvPicPr>
          <p:cNvPr id="5" name="Content Placeholder 4" descr="Table&#10;&#10;Description automatically generated">
            <a:extLst>
              <a:ext uri="{FF2B5EF4-FFF2-40B4-BE49-F238E27FC236}">
                <a16:creationId xmlns:a16="http://schemas.microsoft.com/office/drawing/2014/main" id="{0320003B-EE99-E43B-BA28-BF1C231905D7}"/>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457200" y="3942855"/>
            <a:ext cx="7344888" cy="2781681"/>
          </a:xfrm>
        </p:spPr>
      </p:pic>
      <p:pic>
        <p:nvPicPr>
          <p:cNvPr id="6" name="Content Placeholder 4" descr="Graphical user interface, text&#10;&#10;Description automatically generated">
            <a:extLst>
              <a:ext uri="{FF2B5EF4-FFF2-40B4-BE49-F238E27FC236}">
                <a16:creationId xmlns:a16="http://schemas.microsoft.com/office/drawing/2014/main" id="{F8062F70-255D-01BD-C3C7-3EA0DDC375A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196439" y="981211"/>
            <a:ext cx="6751122" cy="296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85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A301-FB48-99F8-E475-C0CA9D44F4F8}"/>
              </a:ext>
            </a:extLst>
          </p:cNvPr>
          <p:cNvSpPr>
            <a:spLocks noGrp="1"/>
          </p:cNvSpPr>
          <p:nvPr>
            <p:ph type="title"/>
          </p:nvPr>
        </p:nvSpPr>
        <p:spPr/>
        <p:txBody>
          <a:bodyPr/>
          <a:lstStyle/>
          <a:p>
            <a:r>
              <a:rPr lang="en-GB" dirty="0"/>
              <a:t>Fall 2022 Past Paper (Part B Answer)</a:t>
            </a:r>
          </a:p>
        </p:txBody>
      </p:sp>
      <p:pic>
        <p:nvPicPr>
          <p:cNvPr id="6" name="Picture 5" descr="Text&#10;&#10;Description automatically generated with medium confidence">
            <a:extLst>
              <a:ext uri="{FF2B5EF4-FFF2-40B4-BE49-F238E27FC236}">
                <a16:creationId xmlns:a16="http://schemas.microsoft.com/office/drawing/2014/main" id="{A27AB464-6A9E-82A2-EEB2-1E03EBBFDF0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997497"/>
            <a:ext cx="7510774" cy="2149464"/>
          </a:xfrm>
          <a:prstGeom prst="rect">
            <a:avLst/>
          </a:prstGeom>
        </p:spPr>
      </p:pic>
      <p:pic>
        <p:nvPicPr>
          <p:cNvPr id="9" name="Picture 8">
            <a:extLst>
              <a:ext uri="{FF2B5EF4-FFF2-40B4-BE49-F238E27FC236}">
                <a16:creationId xmlns:a16="http://schemas.microsoft.com/office/drawing/2014/main" id="{2CE90BEB-C422-474F-645A-9C5F97B8A099}"/>
              </a:ext>
            </a:extLst>
          </p:cNvPr>
          <p:cNvPicPr>
            <a:picLocks noChangeAspect="1"/>
          </p:cNvPicPr>
          <p:nvPr/>
        </p:nvPicPr>
        <p:blipFill>
          <a:blip r:embed="rId3"/>
          <a:stretch>
            <a:fillRect/>
          </a:stretch>
        </p:blipFill>
        <p:spPr>
          <a:xfrm>
            <a:off x="549481" y="3429000"/>
            <a:ext cx="4509407" cy="489593"/>
          </a:xfrm>
          <a:prstGeom prst="rect">
            <a:avLst/>
          </a:prstGeom>
        </p:spPr>
      </p:pic>
      <p:cxnSp>
        <p:nvCxnSpPr>
          <p:cNvPr id="11" name="Straight Connector 10">
            <a:extLst>
              <a:ext uri="{FF2B5EF4-FFF2-40B4-BE49-F238E27FC236}">
                <a16:creationId xmlns:a16="http://schemas.microsoft.com/office/drawing/2014/main" id="{40CB8728-5771-A6B0-42C9-DF4197F7A17E}"/>
              </a:ext>
            </a:extLst>
          </p:cNvPr>
          <p:cNvCxnSpPr/>
          <p:nvPr/>
        </p:nvCxnSpPr>
        <p:spPr bwMode="auto">
          <a:xfrm>
            <a:off x="549481" y="3289465"/>
            <a:ext cx="7585116"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13" name="Picture 12" descr="A picture containing graphical user interface&#10;&#10;Description automatically generated">
            <a:extLst>
              <a:ext uri="{FF2B5EF4-FFF2-40B4-BE49-F238E27FC236}">
                <a16:creationId xmlns:a16="http://schemas.microsoft.com/office/drawing/2014/main" id="{F8684170-8CF1-B951-35AD-823948F3FE5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7200" y="3918593"/>
            <a:ext cx="7016993" cy="2577205"/>
          </a:xfrm>
          <a:prstGeom prst="rect">
            <a:avLst/>
          </a:prstGeom>
        </p:spPr>
      </p:pic>
    </p:spTree>
    <p:extLst>
      <p:ext uri="{BB962C8B-B14F-4D97-AF65-F5344CB8AC3E}">
        <p14:creationId xmlns:p14="http://schemas.microsoft.com/office/powerpoint/2010/main" val="276570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C23-44CE-0DFE-B922-69FCF01A8B04}"/>
              </a:ext>
            </a:extLst>
          </p:cNvPr>
          <p:cNvSpPr>
            <a:spLocks noGrp="1"/>
          </p:cNvSpPr>
          <p:nvPr>
            <p:ph type="title"/>
          </p:nvPr>
        </p:nvSpPr>
        <p:spPr/>
        <p:txBody>
          <a:bodyPr>
            <a:normAutofit fontScale="90000"/>
          </a:bodyPr>
          <a:lstStyle/>
          <a:p>
            <a:r>
              <a:rPr lang="en-GB" dirty="0"/>
              <a:t>Tips: fork() related questions</a:t>
            </a:r>
          </a:p>
        </p:txBody>
      </p:sp>
      <p:sp>
        <p:nvSpPr>
          <p:cNvPr id="3" name="Content Placeholder 2">
            <a:extLst>
              <a:ext uri="{FF2B5EF4-FFF2-40B4-BE49-F238E27FC236}">
                <a16:creationId xmlns:a16="http://schemas.microsoft.com/office/drawing/2014/main" id="{0086AB25-D6AB-3112-DE3A-D193FFB89743}"/>
              </a:ext>
            </a:extLst>
          </p:cNvPr>
          <p:cNvSpPr>
            <a:spLocks noGrp="1"/>
          </p:cNvSpPr>
          <p:nvPr>
            <p:ph idx="1"/>
          </p:nvPr>
        </p:nvSpPr>
        <p:spPr/>
        <p:txBody>
          <a:bodyPr/>
          <a:lstStyle/>
          <a:p>
            <a:r>
              <a:rPr lang="en-GB" dirty="0"/>
              <a:t>General tips</a:t>
            </a:r>
          </a:p>
          <a:p>
            <a:pPr lvl="1"/>
            <a:r>
              <a:rPr lang="en-GB" dirty="0"/>
              <a:t>If you see loops, try to expand the loops to equivalent statements without loops</a:t>
            </a:r>
          </a:p>
          <a:p>
            <a:pPr lvl="1"/>
            <a:r>
              <a:rPr lang="en-GB" dirty="0"/>
              <a:t>If you see nested loops, try to expand the inner loops, and then the outer loops </a:t>
            </a:r>
          </a:p>
          <a:p>
            <a:pPr lvl="1"/>
            <a:r>
              <a:rPr lang="en-GB" dirty="0"/>
              <a:t>If you see fork() inside an if statement: e.g., </a:t>
            </a:r>
            <a:r>
              <a:rPr lang="en-GB" dirty="0">
                <a:latin typeface="Courier New" panose="02070309020205020404" pitchFamily="49" charset="0"/>
                <a:cs typeface="Courier New" panose="02070309020205020404" pitchFamily="49" charset="0"/>
              </a:rPr>
              <a:t>if ( fork() ) </a:t>
            </a:r>
          </a:p>
          <a:p>
            <a:pPr lvl="2"/>
            <a:r>
              <a:rPr lang="en-GB" dirty="0"/>
              <a:t>Think carefully what will happens on the parent (i.e., the original) process, and the child process</a:t>
            </a:r>
          </a:p>
          <a:p>
            <a:r>
              <a:rPr lang="en-GB" dirty="0"/>
              <a:t>For Homework</a:t>
            </a:r>
          </a:p>
          <a:p>
            <a:pPr lvl="1"/>
            <a:r>
              <a:rPr lang="en-GB" dirty="0"/>
              <a:t>You can always write a program to verify your result</a:t>
            </a:r>
          </a:p>
        </p:txBody>
      </p:sp>
    </p:spTree>
    <p:extLst>
      <p:ext uri="{BB962C8B-B14F-4D97-AF65-F5344CB8AC3E}">
        <p14:creationId xmlns:p14="http://schemas.microsoft.com/office/powerpoint/2010/main" val="244119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E450BFC6-E001-0361-43EB-E957A6AE06B7}"/>
              </a:ext>
            </a:extLst>
          </p:cNvPr>
          <p:cNvSpPr>
            <a:spLocks noGrp="1" noChangeArrowheads="1"/>
          </p:cNvSpPr>
          <p:nvPr>
            <p:ph type="title"/>
          </p:nvPr>
        </p:nvSpPr>
        <p:spPr>
          <a:xfrm>
            <a:off x="457200" y="176213"/>
            <a:ext cx="8229600" cy="576262"/>
          </a:xfrm>
        </p:spPr>
        <p:txBody>
          <a:bodyPr/>
          <a:lstStyle/>
          <a:p>
            <a:r>
              <a:rPr lang="en-US" altLang="en-US"/>
              <a:t>Multithreaded Process</a:t>
            </a:r>
          </a:p>
        </p:txBody>
      </p:sp>
      <p:sp>
        <p:nvSpPr>
          <p:cNvPr id="11266" name="Content Placeholder 2">
            <a:extLst>
              <a:ext uri="{FF2B5EF4-FFF2-40B4-BE49-F238E27FC236}">
                <a16:creationId xmlns:a16="http://schemas.microsoft.com/office/drawing/2014/main" id="{227458B4-0229-B41D-B288-C6FED6D9ACB7}"/>
              </a:ext>
            </a:extLst>
          </p:cNvPr>
          <p:cNvSpPr>
            <a:spLocks noGrp="1" noChangeArrowheads="1"/>
          </p:cNvSpPr>
          <p:nvPr>
            <p:ph idx="1"/>
          </p:nvPr>
        </p:nvSpPr>
        <p:spPr>
          <a:xfrm>
            <a:off x="457200" y="893763"/>
            <a:ext cx="7997825" cy="2628900"/>
          </a:xfrm>
        </p:spPr>
        <p:txBody>
          <a:bodyPr/>
          <a:lstStyle/>
          <a:p>
            <a:r>
              <a:rPr lang="en-US" altLang="en-US"/>
              <a:t>Many modern applications are </a:t>
            </a:r>
            <a:r>
              <a:rPr lang="en-US" altLang="en-US">
                <a:solidFill>
                  <a:srgbClr val="FF0000"/>
                </a:solidFill>
              </a:rPr>
              <a:t>multithreaded</a:t>
            </a:r>
            <a:r>
              <a:rPr lang="en-US" altLang="en-US"/>
              <a:t> - </a:t>
            </a:r>
            <a:r>
              <a:rPr lang="en-HK" altLang="en-US"/>
              <a:t>an application may be required to perform several similar tasks – for instance, a web server accepts client requests for retrieving web pages, which may have many (perhaps thousands of) clients concurrently accessing it </a:t>
            </a:r>
          </a:p>
          <a:p>
            <a:r>
              <a:rPr lang="en-HK" altLang="en-US"/>
              <a:t>Creating a separate process to service each request is time-consuming and resource-intensive, and each process essentially performs the same task - It is generally much more efficient to create </a:t>
            </a:r>
            <a:r>
              <a:rPr lang="en-HK" altLang="en-US">
                <a:solidFill>
                  <a:srgbClr val="FF0000"/>
                </a:solidFill>
              </a:rPr>
              <a:t>one process </a:t>
            </a:r>
            <a:r>
              <a:rPr lang="en-HK" altLang="en-US"/>
              <a:t>containing </a:t>
            </a:r>
            <a:r>
              <a:rPr lang="en-HK" altLang="en-US">
                <a:solidFill>
                  <a:srgbClr val="FF0000"/>
                </a:solidFill>
              </a:rPr>
              <a:t>multiple threads</a:t>
            </a:r>
            <a:r>
              <a:rPr lang="en-HK" altLang="en-US"/>
              <a:t>, and each thread listens and serves requests.</a:t>
            </a:r>
            <a:endParaRPr lang="en-US" altLang="en-US"/>
          </a:p>
        </p:txBody>
      </p:sp>
      <p:pic>
        <p:nvPicPr>
          <p:cNvPr id="11267" name="Picture 1">
            <a:extLst>
              <a:ext uri="{FF2B5EF4-FFF2-40B4-BE49-F238E27FC236}">
                <a16:creationId xmlns:a16="http://schemas.microsoft.com/office/drawing/2014/main" id="{68761B6E-C12B-7B66-C9FD-73526E7EE2B1}"/>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62050" y="3971925"/>
            <a:ext cx="6499225"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F9A88019-B4BE-0BA5-FD3B-A66B42D062D8}"/>
              </a:ext>
            </a:extLst>
          </p:cNvPr>
          <p:cNvSpPr>
            <a:spLocks noGrp="1" noChangeArrowheads="1"/>
          </p:cNvSpPr>
          <p:nvPr>
            <p:ph type="title"/>
          </p:nvPr>
        </p:nvSpPr>
        <p:spPr>
          <a:xfrm>
            <a:off x="457200" y="176213"/>
            <a:ext cx="8229600" cy="576262"/>
          </a:xfrm>
        </p:spPr>
        <p:txBody>
          <a:bodyPr/>
          <a:lstStyle/>
          <a:p>
            <a:r>
              <a:rPr lang="en-US" altLang="en-US"/>
              <a:t>Why Multithreaded</a:t>
            </a:r>
          </a:p>
        </p:txBody>
      </p:sp>
      <p:sp>
        <p:nvSpPr>
          <p:cNvPr id="12290" name="Content Placeholder 2">
            <a:extLst>
              <a:ext uri="{FF2B5EF4-FFF2-40B4-BE49-F238E27FC236}">
                <a16:creationId xmlns:a16="http://schemas.microsoft.com/office/drawing/2014/main" id="{62803B0A-E72D-376E-14E9-1DFEAF876991}"/>
              </a:ext>
            </a:extLst>
          </p:cNvPr>
          <p:cNvSpPr>
            <a:spLocks noGrp="1" noChangeArrowheads="1"/>
          </p:cNvSpPr>
          <p:nvPr>
            <p:ph idx="1"/>
          </p:nvPr>
        </p:nvSpPr>
        <p:spPr>
          <a:xfrm>
            <a:off x="457200" y="989013"/>
            <a:ext cx="7907338" cy="5276850"/>
          </a:xfrm>
        </p:spPr>
        <p:txBody>
          <a:bodyPr/>
          <a:lstStyle/>
          <a:p>
            <a:r>
              <a:rPr lang="en-US" altLang="en-US"/>
              <a:t> A single-threaded program or process runs sequentially, performing one operation followed by another</a:t>
            </a:r>
          </a:p>
          <a:p>
            <a:r>
              <a:rPr lang="en-HK" altLang="en-US"/>
              <a:t>There are </a:t>
            </a:r>
            <a:r>
              <a:rPr lang="en-US" altLang="en-US">
                <a:solidFill>
                  <a:srgbClr val="3366FF"/>
                </a:solidFill>
              </a:rPr>
              <a:t>two major reasons </a:t>
            </a:r>
            <a:r>
              <a:rPr lang="en-HK" altLang="en-US"/>
              <a:t>for multi-threaded process</a:t>
            </a:r>
            <a:endParaRPr lang="en-US" altLang="en-US"/>
          </a:p>
          <a:p>
            <a:r>
              <a:rPr lang="en-US" altLang="en-US" b="1">
                <a:solidFill>
                  <a:srgbClr val="FF0000"/>
                </a:solidFill>
              </a:rPr>
              <a:t>Parallelism</a:t>
            </a:r>
            <a:r>
              <a:rPr lang="en-US" altLang="en-US"/>
              <a:t>: to take advantage of multicores or multi-processors - </a:t>
            </a:r>
            <a:r>
              <a:rPr lang="en-HK" altLang="en-US"/>
              <a:t>speed up process execution considerably by using each of the processors to perform a portion of the work</a:t>
            </a:r>
            <a:endParaRPr lang="en-US" altLang="en-US"/>
          </a:p>
          <a:p>
            <a:r>
              <a:rPr lang="en-US" altLang="en-US" b="1">
                <a:solidFill>
                  <a:srgbClr val="FF0000"/>
                </a:solidFill>
              </a:rPr>
              <a:t>Overlap</a:t>
            </a:r>
            <a:r>
              <a:rPr lang="en-US" altLang="en-US"/>
              <a:t> I/O with other activities within a single program</a:t>
            </a:r>
          </a:p>
          <a:p>
            <a:r>
              <a:rPr lang="en-HK" altLang="en-US"/>
              <a:t>It is feasible to create multiple processes instead of a multi-threaded process. However, threads within a process share the address space and thus make it easy to share data naturally.</a:t>
            </a:r>
          </a:p>
          <a:p>
            <a:r>
              <a:rPr lang="en-HK" altLang="en-US"/>
              <a:t>Processes are natural choices for logically separate tasks where little sharing of data structures in memory is needed.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ED2B2BFB-7645-36BE-2735-548AC457CBB2}"/>
              </a:ext>
            </a:extLst>
          </p:cNvPr>
          <p:cNvSpPr>
            <a:spLocks noGrp="1" noChangeArrowheads="1"/>
          </p:cNvSpPr>
          <p:nvPr>
            <p:ph type="title"/>
          </p:nvPr>
        </p:nvSpPr>
        <p:spPr>
          <a:xfrm>
            <a:off x="1041400" y="136525"/>
            <a:ext cx="7645400" cy="576263"/>
          </a:xfrm>
        </p:spPr>
        <p:txBody>
          <a:bodyPr/>
          <a:lstStyle/>
          <a:p>
            <a:pPr eaLnBrk="1" hangingPunct="1"/>
            <a:r>
              <a:rPr lang="en-US" altLang="en-US"/>
              <a:t>Threads within a Process</a:t>
            </a:r>
          </a:p>
        </p:txBody>
      </p:sp>
      <p:sp>
        <p:nvSpPr>
          <p:cNvPr id="31747" name="Rectangle 3">
            <a:extLst>
              <a:ext uri="{FF2B5EF4-FFF2-40B4-BE49-F238E27FC236}">
                <a16:creationId xmlns:a16="http://schemas.microsoft.com/office/drawing/2014/main" id="{E46003CF-2DD9-0883-A569-1CA5250187FD}"/>
              </a:ext>
            </a:extLst>
          </p:cNvPr>
          <p:cNvSpPr>
            <a:spLocks noGrp="1" noChangeArrowheads="1"/>
          </p:cNvSpPr>
          <p:nvPr>
            <p:ph type="body" idx="1"/>
          </p:nvPr>
        </p:nvSpPr>
        <p:spPr>
          <a:xfrm>
            <a:off x="411163" y="963613"/>
            <a:ext cx="8077200" cy="5318125"/>
          </a:xfrm>
        </p:spPr>
        <p:txBody>
          <a:bodyPr/>
          <a:lstStyle/>
          <a:p>
            <a:pPr>
              <a:buFont typeface="Monotype Sorts" pitchFamily="-84" charset="2"/>
              <a:buChar char="n"/>
              <a:defRPr/>
            </a:pPr>
            <a:r>
              <a:rPr lang="en-US" altLang="en-US" dirty="0"/>
              <a:t>If a process has a </a:t>
            </a:r>
            <a:r>
              <a:rPr lang="en-US" altLang="en-US" dirty="0">
                <a:solidFill>
                  <a:srgbClr val="3366FF"/>
                </a:solidFill>
              </a:rPr>
              <a:t>single </a:t>
            </a:r>
            <a:r>
              <a:rPr lang="en-US" altLang="en-US" dirty="0"/>
              <a:t>or</a:t>
            </a:r>
            <a:r>
              <a:rPr lang="en-US" altLang="en-US" dirty="0">
                <a:solidFill>
                  <a:srgbClr val="3366FF"/>
                </a:solidFill>
              </a:rPr>
              <a:t> multiple </a:t>
            </a:r>
            <a:r>
              <a:rPr lang="en-US" altLang="en-US" dirty="0"/>
              <a:t>thread(s) of execution – the </a:t>
            </a:r>
            <a:r>
              <a:rPr lang="en-US" altLang="zh-CN" dirty="0"/>
              <a:t>execution context fully describes the state, i.e., the current activity of the thread</a:t>
            </a:r>
          </a:p>
          <a:p>
            <a:pPr>
              <a:buFont typeface="Monotype Sorts" pitchFamily="-84" charset="2"/>
              <a:buChar char="n"/>
              <a:defRPr/>
            </a:pPr>
            <a:r>
              <a:rPr lang="en-US" altLang="zh-CN" dirty="0"/>
              <a:t>A </a:t>
            </a:r>
            <a:r>
              <a:rPr lang="en-US" altLang="en-US" dirty="0">
                <a:solidFill>
                  <a:srgbClr val="FF0000"/>
                </a:solidFill>
              </a:rPr>
              <a:t>thread</a:t>
            </a:r>
            <a:r>
              <a:rPr lang="en-US" altLang="en-US" dirty="0">
                <a:solidFill>
                  <a:srgbClr val="3366FF"/>
                </a:solidFill>
              </a:rPr>
              <a:t> </a:t>
            </a:r>
            <a:r>
              <a:rPr lang="en-US" altLang="zh-CN" dirty="0"/>
              <a:t>is represented by </a:t>
            </a:r>
          </a:p>
          <a:p>
            <a:pPr lvl="1">
              <a:buFont typeface="Monotype Sorts" pitchFamily="-84" charset="2"/>
              <a:buChar char="l"/>
              <a:defRPr/>
            </a:pPr>
            <a:r>
              <a:rPr lang="en-US" altLang="en-US" dirty="0">
                <a:solidFill>
                  <a:srgbClr val="3366FF"/>
                </a:solidFill>
              </a:rPr>
              <a:t>Program counter, registers, execution flags, </a:t>
            </a:r>
            <a:r>
              <a:rPr lang="en-US" altLang="en-US" dirty="0"/>
              <a:t>and</a:t>
            </a:r>
            <a:r>
              <a:rPr lang="en-US" altLang="en-US" dirty="0">
                <a:solidFill>
                  <a:srgbClr val="3366FF"/>
                </a:solidFill>
              </a:rPr>
              <a:t> stack</a:t>
            </a:r>
          </a:p>
          <a:p>
            <a:pPr marL="685800" lvl="1">
              <a:buFont typeface="Monotype Sorts" pitchFamily="-84" charset="2"/>
              <a:buChar char="l"/>
              <a:defRPr/>
            </a:pPr>
            <a:r>
              <a:rPr lang="en-HK" altLang="zh-CN" dirty="0">
                <a:ea typeface="宋体" panose="02010600030101010101" pitchFamily="2" charset="-122"/>
              </a:rPr>
              <a:t>A thread is executing on a processor (CPU) when it is resident in the processor registers. PC register holds the address of executing instruction in the thread</a:t>
            </a:r>
          </a:p>
          <a:p>
            <a:pPr>
              <a:buFont typeface="Monotype Sorts" pitchFamily="-84" charset="2"/>
              <a:buChar char="n"/>
              <a:defRPr/>
            </a:pPr>
            <a:r>
              <a:rPr lang="en-HK" altLang="en-US" dirty="0"/>
              <a:t>Threads within a process share</a:t>
            </a:r>
            <a:r>
              <a:rPr lang="en-US" altLang="en-US" dirty="0">
                <a:solidFill>
                  <a:srgbClr val="3366FF"/>
                </a:solidFill>
              </a:rPr>
              <a:t> code, data, I/O </a:t>
            </a:r>
            <a:r>
              <a:rPr lang="en-US" altLang="en-US" dirty="0"/>
              <a:t>and</a:t>
            </a:r>
            <a:r>
              <a:rPr lang="en-US" altLang="en-US" dirty="0">
                <a:solidFill>
                  <a:srgbClr val="3366FF"/>
                </a:solidFill>
              </a:rPr>
              <a:t> files</a:t>
            </a:r>
          </a:p>
          <a:p>
            <a:pPr lvl="1">
              <a:buFont typeface="Monotype Sorts" pitchFamily="-84" charset="2"/>
              <a:buChar char="n"/>
              <a:defRPr/>
            </a:pPr>
            <a:r>
              <a:rPr lang="en-HK" altLang="en-US" dirty="0"/>
              <a:t>On multicore systems, multiple threads of a process can run in parallel on different CPU cores</a:t>
            </a:r>
          </a:p>
          <a:p>
            <a:pPr>
              <a:buFont typeface="Monotype Sorts" pitchFamily="-84" charset="2"/>
              <a:buChar char="n"/>
              <a:defRPr/>
            </a:pPr>
            <a:r>
              <a:rPr lang="en-HK" altLang="en-US" dirty="0"/>
              <a:t>Each Thread has a </a:t>
            </a:r>
            <a:r>
              <a:rPr lang="en-HK" altLang="en-US" dirty="0">
                <a:solidFill>
                  <a:srgbClr val="FF0000"/>
                </a:solidFill>
              </a:rPr>
              <a:t>Thread Control Block</a:t>
            </a:r>
            <a:r>
              <a:rPr lang="en-HK" altLang="en-US" dirty="0"/>
              <a:t> (</a:t>
            </a:r>
            <a:r>
              <a:rPr lang="en-HK" altLang="en-US" dirty="0">
                <a:solidFill>
                  <a:srgbClr val="FF0000"/>
                </a:solidFill>
              </a:rPr>
              <a:t>TCB</a:t>
            </a:r>
            <a:r>
              <a:rPr lang="en-HK" altLang="en-US" dirty="0"/>
              <a:t>) containing execution state (CPU registers, program counter, pointer to stack), scheduling info, accounting info, various pointers including the pointer to the process PCB that the thread belongs to </a:t>
            </a:r>
          </a:p>
          <a:p>
            <a:pPr>
              <a:buFont typeface="Monotype Sorts" pitchFamily="-84" charset="2"/>
              <a:buChar char="n"/>
              <a:defRPr/>
            </a:pPr>
            <a:endParaRPr lang="en-US"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DB5725F6-6D78-ADD6-4641-45C05DF763B3}"/>
              </a:ext>
            </a:extLst>
          </p:cNvPr>
          <p:cNvSpPr>
            <a:spLocks noGrp="1" noChangeArrowheads="1"/>
          </p:cNvSpPr>
          <p:nvPr>
            <p:ph type="title"/>
          </p:nvPr>
        </p:nvSpPr>
        <p:spPr/>
        <p:txBody>
          <a:bodyPr/>
          <a:lstStyle/>
          <a:p>
            <a:r>
              <a:rPr lang="en-US" altLang="en-US"/>
              <a:t>Shared vs. Per-Thread State</a:t>
            </a:r>
          </a:p>
        </p:txBody>
      </p:sp>
      <p:pic>
        <p:nvPicPr>
          <p:cNvPr id="15362" name="Picture 2">
            <a:extLst>
              <a:ext uri="{FF2B5EF4-FFF2-40B4-BE49-F238E27FC236}">
                <a16:creationId xmlns:a16="http://schemas.microsoft.com/office/drawing/2014/main" id="{F99FD7FD-5F70-6FB8-1957-8473D882391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73188" y="2052638"/>
            <a:ext cx="63976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7230534-54AF-4870-DF7F-1D01A79031D4}"/>
              </a:ext>
            </a:extLst>
          </p:cNvPr>
          <p:cNvSpPr txBox="1"/>
          <p:nvPr/>
        </p:nvSpPr>
        <p:spPr>
          <a:xfrm>
            <a:off x="1516063" y="1208088"/>
            <a:ext cx="1392237" cy="892175"/>
          </a:xfrm>
          <a:prstGeom prst="rect">
            <a:avLst/>
          </a:prstGeom>
          <a:noFill/>
        </p:spPr>
        <p:txBody>
          <a:bodyPr>
            <a:spAutoFit/>
          </a:bodyPr>
          <a:lstStyle/>
          <a:p>
            <a:pPr algn="ctr">
              <a:defRPr/>
            </a:pPr>
            <a:r>
              <a:rPr lang="en-US" sz="2600" dirty="0">
                <a:solidFill>
                  <a:srgbClr val="0070C0"/>
                </a:solidFill>
                <a:latin typeface="+mn-lt"/>
              </a:rPr>
              <a:t>Shared State</a:t>
            </a:r>
          </a:p>
        </p:txBody>
      </p:sp>
      <p:sp>
        <p:nvSpPr>
          <p:cNvPr id="5" name="TextBox 4">
            <a:extLst>
              <a:ext uri="{FF2B5EF4-FFF2-40B4-BE49-F238E27FC236}">
                <a16:creationId xmlns:a16="http://schemas.microsoft.com/office/drawing/2014/main" id="{99C66F3D-6994-445B-69B1-AD13C8E1AF3F}"/>
              </a:ext>
            </a:extLst>
          </p:cNvPr>
          <p:cNvSpPr txBox="1"/>
          <p:nvPr/>
        </p:nvSpPr>
        <p:spPr>
          <a:xfrm>
            <a:off x="3640138" y="1208088"/>
            <a:ext cx="1863725" cy="892175"/>
          </a:xfrm>
          <a:prstGeom prst="rect">
            <a:avLst/>
          </a:prstGeom>
          <a:noFill/>
        </p:spPr>
        <p:txBody>
          <a:bodyPr>
            <a:spAutoFit/>
          </a:bodyPr>
          <a:lstStyle/>
          <a:p>
            <a:pPr algn="ctr">
              <a:defRPr/>
            </a:pPr>
            <a:r>
              <a:rPr lang="en-US" sz="2600" dirty="0">
                <a:solidFill>
                  <a:srgbClr val="0070C0"/>
                </a:solidFill>
                <a:latin typeface="+mn-lt"/>
              </a:rPr>
              <a:t>Per-Thread State</a:t>
            </a:r>
          </a:p>
        </p:txBody>
      </p:sp>
      <p:sp>
        <p:nvSpPr>
          <p:cNvPr id="6" name="TextBox 5">
            <a:extLst>
              <a:ext uri="{FF2B5EF4-FFF2-40B4-BE49-F238E27FC236}">
                <a16:creationId xmlns:a16="http://schemas.microsoft.com/office/drawing/2014/main" id="{6269651E-015C-6971-7F9B-9F04AB056FB1}"/>
              </a:ext>
            </a:extLst>
          </p:cNvPr>
          <p:cNvSpPr txBox="1"/>
          <p:nvPr/>
        </p:nvSpPr>
        <p:spPr>
          <a:xfrm>
            <a:off x="5986463" y="1160463"/>
            <a:ext cx="1863725" cy="892175"/>
          </a:xfrm>
          <a:prstGeom prst="rect">
            <a:avLst/>
          </a:prstGeom>
          <a:noFill/>
        </p:spPr>
        <p:txBody>
          <a:bodyPr>
            <a:spAutoFit/>
          </a:bodyPr>
          <a:lstStyle/>
          <a:p>
            <a:pPr algn="ctr">
              <a:defRPr/>
            </a:pPr>
            <a:r>
              <a:rPr lang="en-US" sz="2600" dirty="0">
                <a:solidFill>
                  <a:srgbClr val="0070C0"/>
                </a:solidFill>
                <a:latin typeface="+mn-lt"/>
              </a:rPr>
              <a:t>Per-Thread State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5069D48F-DB16-FCA3-68E0-3F9CFB85DEB0}"/>
              </a:ext>
            </a:extLst>
          </p:cNvPr>
          <p:cNvSpPr>
            <a:spLocks noGrp="1" noChangeArrowheads="1"/>
          </p:cNvSpPr>
          <p:nvPr>
            <p:ph type="title"/>
          </p:nvPr>
        </p:nvSpPr>
        <p:spPr>
          <a:xfrm>
            <a:off x="457200" y="188913"/>
            <a:ext cx="8229600" cy="576262"/>
          </a:xfrm>
        </p:spPr>
        <p:txBody>
          <a:bodyPr/>
          <a:lstStyle/>
          <a:p>
            <a:pPr eaLnBrk="1" hangingPunct="1"/>
            <a:r>
              <a:rPr lang="en-US" altLang="en-US"/>
              <a:t>Thread Address Space</a:t>
            </a:r>
          </a:p>
        </p:txBody>
      </p:sp>
      <p:sp>
        <p:nvSpPr>
          <p:cNvPr id="16386" name="Content Placeholder 2">
            <a:extLst>
              <a:ext uri="{FF2B5EF4-FFF2-40B4-BE49-F238E27FC236}">
                <a16:creationId xmlns:a16="http://schemas.microsoft.com/office/drawing/2014/main" id="{3E22B3CE-23C5-DEA3-DF25-12777F49C092}"/>
              </a:ext>
            </a:extLst>
          </p:cNvPr>
          <p:cNvSpPr>
            <a:spLocks noGrp="1" noChangeArrowheads="1"/>
          </p:cNvSpPr>
          <p:nvPr>
            <p:ph idx="1"/>
          </p:nvPr>
        </p:nvSpPr>
        <p:spPr>
          <a:xfrm>
            <a:off x="457200" y="966788"/>
            <a:ext cx="8059738" cy="1782762"/>
          </a:xfrm>
        </p:spPr>
        <p:txBody>
          <a:bodyPr/>
          <a:lstStyle/>
          <a:p>
            <a:r>
              <a:rPr lang="en-US" altLang="en-US"/>
              <a:t>Single-threaded and multi-threaded address spaces</a:t>
            </a:r>
            <a:endParaRPr lang="fr-FR" altLang="en-US"/>
          </a:p>
          <a:p>
            <a:endParaRPr lang="en-US" altLang="en-US"/>
          </a:p>
        </p:txBody>
      </p:sp>
      <p:pic>
        <p:nvPicPr>
          <p:cNvPr id="16387" name="Picture 6">
            <a:extLst>
              <a:ext uri="{FF2B5EF4-FFF2-40B4-BE49-F238E27FC236}">
                <a16:creationId xmlns:a16="http://schemas.microsoft.com/office/drawing/2014/main" id="{2A083CC9-7D70-3940-3A06-94AABA4A08D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93788" y="1517650"/>
            <a:ext cx="6956425"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1">
            <a:extLst>
              <a:ext uri="{FF2B5EF4-FFF2-40B4-BE49-F238E27FC236}">
                <a16:creationId xmlns:a16="http://schemas.microsoft.com/office/drawing/2014/main" id="{CC44A1A7-3638-BB7F-E41C-70C4491C6DB0}"/>
              </a:ext>
            </a:extLst>
          </p:cNvPr>
          <p:cNvSpPr txBox="1">
            <a:spLocks noChangeArrowheads="1"/>
          </p:cNvSpPr>
          <p:nvPr/>
        </p:nvSpPr>
        <p:spPr bwMode="auto">
          <a:xfrm>
            <a:off x="1727200" y="5891213"/>
            <a:ext cx="4860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en-US" sz="1200">
                <a:latin typeface="Verdana" panose="020B0604030504040204" pitchFamily="34" charset="0"/>
              </a:rPr>
              <a:t>Here, we assume the virtual memory address space is 16KB</a:t>
            </a:r>
          </a:p>
          <a:p>
            <a:pPr>
              <a:spcBef>
                <a:spcPct val="0"/>
              </a:spcBef>
              <a:buClrTx/>
              <a:buSzTx/>
              <a:buFontTx/>
              <a:buNone/>
            </a:pPr>
            <a:r>
              <a:rPr kumimoji="0" lang="en-US" altLang="en-US" sz="1200">
                <a:latin typeface="Verdana" panose="020B0604030504040204" pitchFamily="34" charset="0"/>
              </a:rPr>
              <a:t>In practice, the address space is much larger than 16KB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EE7A6192-11D0-FC7F-A8CB-76B98FE1350F}"/>
              </a:ext>
            </a:extLst>
          </p:cNvPr>
          <p:cNvSpPr>
            <a:spLocks noGrp="1" noChangeArrowheads="1"/>
          </p:cNvSpPr>
          <p:nvPr>
            <p:ph type="title"/>
          </p:nvPr>
        </p:nvSpPr>
        <p:spPr>
          <a:xfrm>
            <a:off x="457200" y="188913"/>
            <a:ext cx="8229600" cy="576262"/>
          </a:xfrm>
        </p:spPr>
        <p:txBody>
          <a:bodyPr/>
          <a:lstStyle/>
          <a:p>
            <a:pPr eaLnBrk="1" hangingPunct="1"/>
            <a:r>
              <a:rPr lang="en-US" altLang="en-US"/>
              <a:t>Thread Libraries</a:t>
            </a:r>
          </a:p>
        </p:txBody>
      </p:sp>
      <p:sp>
        <p:nvSpPr>
          <p:cNvPr id="18434" name="Content Placeholder 2">
            <a:extLst>
              <a:ext uri="{FF2B5EF4-FFF2-40B4-BE49-F238E27FC236}">
                <a16:creationId xmlns:a16="http://schemas.microsoft.com/office/drawing/2014/main" id="{E45921BA-4377-1542-1018-6423DEE6B2D3}"/>
              </a:ext>
            </a:extLst>
          </p:cNvPr>
          <p:cNvSpPr>
            <a:spLocks noGrp="1" noChangeArrowheads="1"/>
          </p:cNvSpPr>
          <p:nvPr>
            <p:ph idx="1"/>
          </p:nvPr>
        </p:nvSpPr>
        <p:spPr>
          <a:xfrm>
            <a:off x="457200" y="966788"/>
            <a:ext cx="8059738" cy="5275262"/>
          </a:xfrm>
        </p:spPr>
        <p:txBody>
          <a:bodyPr/>
          <a:lstStyle/>
          <a:p>
            <a:r>
              <a:rPr lang="en-US" altLang="en-US"/>
              <a:t>Thread library provides programmers with API for creating and managing threads</a:t>
            </a:r>
            <a:r>
              <a:rPr lang="en-HK" altLang="en-US"/>
              <a:t>.</a:t>
            </a:r>
            <a:r>
              <a:rPr lang="zh-CN" altLang="en-US"/>
              <a:t> </a:t>
            </a:r>
            <a:r>
              <a:rPr lang="en-HK" altLang="zh-CN"/>
              <a:t>Three main thread libraries are in use today :</a:t>
            </a:r>
            <a:endParaRPr lang="en-HK" altLang="en-US"/>
          </a:p>
          <a:p>
            <a:pPr lvl="1"/>
            <a:r>
              <a:rPr lang="en-HK" altLang="en-US" sz="1600">
                <a:solidFill>
                  <a:srgbClr val="FF0000"/>
                </a:solidFill>
              </a:rPr>
              <a:t>POSIX Pthreads</a:t>
            </a:r>
            <a:r>
              <a:rPr lang="en-HK" altLang="en-US" sz="1600"/>
              <a:t> </a:t>
            </a:r>
            <a:r>
              <a:rPr lang="en-US" altLang="zh-CN" sz="1600"/>
              <a:t>- </a:t>
            </a:r>
            <a:r>
              <a:rPr lang="en-HK" altLang="zh-CN" sz="1600"/>
              <a:t>either a user-level or a kernel-level library</a:t>
            </a:r>
            <a:endParaRPr lang="en-HK" altLang="en-US" sz="1600"/>
          </a:p>
          <a:p>
            <a:pPr lvl="1"/>
            <a:r>
              <a:rPr lang="en-HK" altLang="en-US" sz="1600">
                <a:solidFill>
                  <a:srgbClr val="FF0000"/>
                </a:solidFill>
              </a:rPr>
              <a:t>Windows</a:t>
            </a:r>
            <a:r>
              <a:rPr lang="en-HK" altLang="en-US" sz="1600"/>
              <a:t> </a:t>
            </a:r>
            <a:r>
              <a:rPr lang="en-US" altLang="zh-CN" sz="1600"/>
              <a:t>- </a:t>
            </a:r>
            <a:r>
              <a:rPr lang="en-HK" altLang="zh-CN" sz="1600"/>
              <a:t>kernel-level library available on Windows systems</a:t>
            </a:r>
            <a:endParaRPr lang="en-HK" altLang="en-US" sz="1600"/>
          </a:p>
          <a:p>
            <a:pPr lvl="1"/>
            <a:r>
              <a:rPr lang="en-HK" altLang="en-US" sz="1600">
                <a:solidFill>
                  <a:srgbClr val="FF0000"/>
                </a:solidFill>
              </a:rPr>
              <a:t>Java</a:t>
            </a:r>
            <a:r>
              <a:rPr lang="en-HK" altLang="en-US" sz="1600"/>
              <a:t> </a:t>
            </a:r>
            <a:r>
              <a:rPr lang="en-US" altLang="zh-CN" sz="1600"/>
              <a:t>- </a:t>
            </a:r>
            <a:r>
              <a:rPr lang="en-HK" altLang="en-US" sz="1600"/>
              <a:t>Since JVM is running on top of a host operating system, the Java thread API is generally implemented using a thread library available on the host system, i.e., Pthreads or Windows threads</a:t>
            </a:r>
          </a:p>
          <a:p>
            <a:r>
              <a:rPr lang="en-US" altLang="en-US"/>
              <a:t>There are two primary ways of implementing a thread library</a:t>
            </a:r>
          </a:p>
          <a:p>
            <a:pPr lvl="1"/>
            <a:r>
              <a:rPr lang="en-US" altLang="en-US" sz="1600"/>
              <a:t>Library entirely in user space - </a:t>
            </a:r>
            <a:r>
              <a:rPr lang="en-HK" altLang="en-US" sz="1600"/>
              <a:t>invoking a function in the library results in a local function call in user space and not a system call</a:t>
            </a:r>
            <a:endParaRPr lang="en-US" altLang="en-US" sz="1600"/>
          </a:p>
          <a:p>
            <a:pPr lvl="1"/>
            <a:r>
              <a:rPr lang="en-US" altLang="en-US" sz="1600"/>
              <a:t>Kernel-level library supported by the OS - </a:t>
            </a:r>
            <a:r>
              <a:rPr lang="en-HK" altLang="en-US" sz="1600"/>
              <a:t>invoking a function in the API for the library typically results in a system call to the kernel</a:t>
            </a:r>
            <a:endParaRPr lang="en-HK" altLang="en-US"/>
          </a:p>
          <a:p>
            <a:r>
              <a:rPr lang="en-HK" altLang="en-US"/>
              <a:t>For POSIX and Windows thread, data declared globally (outside of any function) - are shared among all threads belonging to the same process</a:t>
            </a:r>
          </a:p>
          <a:p>
            <a:r>
              <a:rPr lang="en-HK" altLang="en-US"/>
              <a:t>Java has no equivalent notion of global data, access to shared data must be explicitly arranged between threads</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64C4DF1C-CAF6-8621-D343-F63323EC2660}"/>
              </a:ext>
            </a:extLst>
          </p:cNvPr>
          <p:cNvSpPr>
            <a:spLocks noGrp="1" noChangeArrowheads="1"/>
          </p:cNvSpPr>
          <p:nvPr>
            <p:ph type="title"/>
          </p:nvPr>
        </p:nvSpPr>
        <p:spPr>
          <a:xfrm>
            <a:off x="922338" y="271463"/>
            <a:ext cx="7616825" cy="512762"/>
          </a:xfrm>
        </p:spPr>
        <p:txBody>
          <a:bodyPr/>
          <a:lstStyle/>
          <a:p>
            <a:pPr eaLnBrk="1" hangingPunct="1"/>
            <a:r>
              <a:rPr lang="en-US" altLang="en-US"/>
              <a:t>Process Creation</a:t>
            </a:r>
          </a:p>
        </p:txBody>
      </p:sp>
      <p:sp>
        <p:nvSpPr>
          <p:cNvPr id="20482" name="Rectangle 3">
            <a:extLst>
              <a:ext uri="{FF2B5EF4-FFF2-40B4-BE49-F238E27FC236}">
                <a16:creationId xmlns:a16="http://schemas.microsoft.com/office/drawing/2014/main" id="{5ADCDD00-CF89-1550-331C-3966D3AE6269}"/>
              </a:ext>
            </a:extLst>
          </p:cNvPr>
          <p:cNvSpPr>
            <a:spLocks noGrp="1" noChangeArrowheads="1"/>
          </p:cNvSpPr>
          <p:nvPr>
            <p:ph type="body" idx="1"/>
          </p:nvPr>
        </p:nvSpPr>
        <p:spPr>
          <a:xfrm>
            <a:off x="457200" y="946150"/>
            <a:ext cx="8081963" cy="5138738"/>
          </a:xfrm>
        </p:spPr>
        <p:txBody>
          <a:bodyPr/>
          <a:lstStyle/>
          <a:p>
            <a:r>
              <a:rPr lang="en-US" altLang="en-US" b="1">
                <a:solidFill>
                  <a:srgbClr val="000000"/>
                </a:solidFill>
                <a:latin typeface="Courier New" panose="02070309020205020404" pitchFamily="49" charset="0"/>
                <a:cs typeface="Courier New" panose="02070309020205020404" pitchFamily="49" charset="0"/>
              </a:rPr>
              <a:t>fork()</a:t>
            </a:r>
            <a:r>
              <a:rPr lang="en-US" altLang="en-US">
                <a:solidFill>
                  <a:srgbClr val="000000"/>
                </a:solidFill>
              </a:rPr>
              <a:t> </a:t>
            </a:r>
            <a:r>
              <a:rPr lang="en-US" altLang="en-US"/>
              <a:t>creates a new process, perhaps the strangest routine you have seen s</a:t>
            </a:r>
            <a:r>
              <a:rPr lang="en-HK" altLang="en-US"/>
              <a:t>o</a:t>
            </a:r>
            <a:r>
              <a:rPr lang="zh-CN" altLang="en-US"/>
              <a:t> </a:t>
            </a:r>
            <a:r>
              <a:rPr lang="en-HK" altLang="zh-CN"/>
              <a:t>far</a:t>
            </a:r>
            <a:r>
              <a:rPr lang="zh-CN" altLang="en-US"/>
              <a:t> </a:t>
            </a:r>
            <a:r>
              <a:rPr lang="en-US" altLang="en-US"/>
              <a:t>- </a:t>
            </a:r>
            <a:r>
              <a:rPr lang="en-HK" altLang="en-US"/>
              <a:t>the newly created process (</a:t>
            </a:r>
            <a:r>
              <a:rPr lang="en-US" altLang="en-US">
                <a:solidFill>
                  <a:srgbClr val="3366FF"/>
                </a:solidFill>
              </a:rPr>
              <a:t>child process</a:t>
            </a:r>
            <a:r>
              <a:rPr lang="en-HK" altLang="en-US"/>
              <a:t>) is an (almost) </a:t>
            </a:r>
            <a:r>
              <a:rPr lang="en-HK" altLang="en-US" b="1" i="1"/>
              <a:t>exact copy </a:t>
            </a:r>
            <a:r>
              <a:rPr lang="en-HK" altLang="en-US"/>
              <a:t>of the calling process (</a:t>
            </a:r>
            <a:r>
              <a:rPr lang="en-US" altLang="en-US">
                <a:solidFill>
                  <a:srgbClr val="3366FF"/>
                </a:solidFill>
              </a:rPr>
              <a:t>parent process</a:t>
            </a:r>
            <a:r>
              <a:rPr lang="en-US" altLang="zh-CN"/>
              <a:t>)</a:t>
            </a:r>
            <a:r>
              <a:rPr lang="en-HK" altLang="en-US"/>
              <a:t>. That means that it looks like there are two copies of the same program running, and both are about to return from the </a:t>
            </a:r>
            <a:r>
              <a:rPr lang="en-US" altLang="en-US" b="1">
                <a:solidFill>
                  <a:srgbClr val="000000"/>
                </a:solidFill>
                <a:latin typeface="Courier New" panose="02070309020205020404" pitchFamily="49" charset="0"/>
                <a:cs typeface="Courier New" panose="02070309020205020404" pitchFamily="49" charset="0"/>
              </a:rPr>
              <a:t>fork()</a:t>
            </a:r>
            <a:r>
              <a:rPr lang="en-HK" altLang="en-US"/>
              <a:t>system call</a:t>
            </a:r>
          </a:p>
          <a:p>
            <a:r>
              <a:rPr lang="en-HK" altLang="en-US"/>
              <a:t>The child isn’t an exact copy. Specifically, although it has its own copy of the address space (i.e., its own private memory), its own registers, its own PC, and so forth, the value it returns to the caller of </a:t>
            </a:r>
            <a:r>
              <a:rPr lang="en-HK" altLang="en-US" b="1">
                <a:latin typeface="Courier New" panose="02070309020205020404" pitchFamily="49" charset="0"/>
                <a:cs typeface="Courier New" panose="02070309020205020404" pitchFamily="49" charset="0"/>
              </a:rPr>
              <a:t>fork()</a:t>
            </a:r>
            <a:r>
              <a:rPr lang="en-HK" altLang="en-US"/>
              <a:t> is different -  the parent receives the PID of the newly-created child, the child receives a return code of zero. This is essential to distinguish which process (parent or child) is executing the code after </a:t>
            </a:r>
            <a:r>
              <a:rPr lang="en-HK" altLang="en-US" b="1">
                <a:latin typeface="Courier New" panose="02070309020205020404" pitchFamily="49" charset="0"/>
                <a:cs typeface="Courier New" panose="02070309020205020404" pitchFamily="49" charset="0"/>
              </a:rPr>
              <a:t>fork()</a:t>
            </a:r>
            <a:r>
              <a:rPr lang="en-HK" altLang="en-US"/>
              <a:t> </a:t>
            </a:r>
          </a:p>
          <a:p>
            <a:r>
              <a:rPr lang="en-HK" altLang="en-US"/>
              <a:t>When the child process is created, there are now two active processes in the system along with other processes – either the child or the parent might run before the other. The execution sequences are now </a:t>
            </a:r>
            <a:r>
              <a:rPr lang="en-HK" altLang="en-US" b="1">
                <a:solidFill>
                  <a:srgbClr val="FF0000"/>
                </a:solidFill>
              </a:rPr>
              <a:t>non-deterministic</a:t>
            </a:r>
            <a:r>
              <a:rPr lang="en-HK" altLang="en-US"/>
              <a:t>, which is determined by CPU scheduling (to be discussed in Chapter 5). In another word, any process can not determine when it will be executed by CPU and for how long. </a:t>
            </a:r>
            <a:endParaRPr lang="en-US" altLang="en-US"/>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25711</TotalTime>
  <Words>2461</Words>
  <Application>Microsoft Macintosh PowerPoint</Application>
  <PresentationFormat>On-screen Show (4:3)</PresentationFormat>
  <Paragraphs>307</Paragraphs>
  <Slides>26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Courier New</vt:lpstr>
      <vt:lpstr>Helvetica</vt:lpstr>
      <vt:lpstr>Monotype Sorts</vt:lpstr>
      <vt:lpstr>Times New Roman</vt:lpstr>
      <vt:lpstr>Verdana</vt:lpstr>
      <vt:lpstr>Webdings</vt:lpstr>
      <vt:lpstr>os-8</vt:lpstr>
      <vt:lpstr>Spring 2024 COMP 3511 Review</vt:lpstr>
      <vt:lpstr>Coverages</vt:lpstr>
      <vt:lpstr>Multithreaded Process</vt:lpstr>
      <vt:lpstr>Why Multithreaded</vt:lpstr>
      <vt:lpstr>Threads within a Process</vt:lpstr>
      <vt:lpstr>Shared vs. Per-Thread State</vt:lpstr>
      <vt:lpstr>Thread Address Space</vt:lpstr>
      <vt:lpstr>Thread Libraries</vt:lpstr>
      <vt:lpstr>Process Creation</vt:lpstr>
      <vt:lpstr>Process Creation with Error Handling</vt:lpstr>
      <vt:lpstr>Concurrent Execution</vt:lpstr>
      <vt:lpstr>fork() Example with Error Handling</vt:lpstr>
      <vt:lpstr>fork() Example 1</vt:lpstr>
      <vt:lpstr>fork() Example 2</vt:lpstr>
      <vt:lpstr>fork() Example 3</vt:lpstr>
      <vt:lpstr>Fall 2022 Past Paper</vt:lpstr>
      <vt:lpstr>Fall 2022 Past Paper</vt:lpstr>
      <vt:lpstr>Fall 2022 Past Paper</vt:lpstr>
      <vt:lpstr>Fall 2022 Past Paper</vt:lpstr>
      <vt:lpstr>Fall 2022 Past Paper</vt:lpstr>
      <vt:lpstr>Fall 2022 Past Paper</vt:lpstr>
      <vt:lpstr>Fall 2022 Past Paper</vt:lpstr>
      <vt:lpstr>Fall 2022 Past Paper</vt:lpstr>
      <vt:lpstr>Fall 2022 Past Paper (Part A Answer)</vt:lpstr>
      <vt:lpstr>Fall 2022 Past Paper (Part B Answer)</vt:lpstr>
      <vt:lpstr>Tips: fork() related questions</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Kai Lun Peter CHUNG</cp:lastModifiedBy>
  <cp:revision>470</cp:revision>
  <cp:lastPrinted>2013-09-10T17:57:57Z</cp:lastPrinted>
  <dcterms:created xsi:type="dcterms:W3CDTF">2011-01-13T23:43:38Z</dcterms:created>
  <dcterms:modified xsi:type="dcterms:W3CDTF">2024-02-19T05:35:24Z</dcterms:modified>
</cp:coreProperties>
</file>