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3" r:id="rId3"/>
    <p:sldId id="317" r:id="rId4"/>
    <p:sldId id="307" r:id="rId5"/>
    <p:sldId id="308" r:id="rId6"/>
    <p:sldId id="304" r:id="rId7"/>
    <p:sldId id="316" r:id="rId8"/>
    <p:sldId id="303" r:id="rId9"/>
    <p:sldId id="309" r:id="rId10"/>
    <p:sldId id="315" r:id="rId11"/>
    <p:sldId id="312" r:id="rId12"/>
    <p:sldId id="310" r:id="rId13"/>
    <p:sldId id="296" r:id="rId14"/>
    <p:sldId id="313" r:id="rId15"/>
    <p:sldId id="30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k Chun NG" initials="HCN" lastIdx="1" clrIdx="0">
    <p:extLst>
      <p:ext uri="{19B8F6BF-5375-455C-9EA6-DF929625EA0E}">
        <p15:presenceInfo xmlns:p15="http://schemas.microsoft.com/office/powerpoint/2012/main" userId="Hok Chun 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B7D1AB-BF0A-42AE-B357-BACCD4A97B24}" v="4" dt="2019-06-21T06:57:3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45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k Chun NG" userId="5f6cef4e-24f3-404f-99c4-9e0845fa5be2" providerId="ADAL" clId="{1AB7D1AB-BF0A-42AE-B357-BACCD4A97B24}"/>
    <pc:docChg chg="custSel modSld">
      <pc:chgData name="Hok Chun NG" userId="5f6cef4e-24f3-404f-99c4-9e0845fa5be2" providerId="ADAL" clId="{1AB7D1AB-BF0A-42AE-B357-BACCD4A97B24}" dt="2019-06-21T06:58:04.618" v="123" actId="20577"/>
      <pc:docMkLst>
        <pc:docMk/>
      </pc:docMkLst>
      <pc:sldChg chg="modSp">
        <pc:chgData name="Hok Chun NG" userId="5f6cef4e-24f3-404f-99c4-9e0845fa5be2" providerId="ADAL" clId="{1AB7D1AB-BF0A-42AE-B357-BACCD4A97B24}" dt="2019-06-21T06:54:08.476" v="81" actId="20577"/>
        <pc:sldMkLst>
          <pc:docMk/>
          <pc:sldMk cId="1852529585" sldId="271"/>
        </pc:sldMkLst>
        <pc:spChg chg="mod">
          <ac:chgData name="Hok Chun NG" userId="5f6cef4e-24f3-404f-99c4-9e0845fa5be2" providerId="ADAL" clId="{1AB7D1AB-BF0A-42AE-B357-BACCD4A97B24}" dt="2019-06-21T06:54:08.476" v="81" actId="20577"/>
          <ac:spMkLst>
            <pc:docMk/>
            <pc:sldMk cId="1852529585" sldId="271"/>
            <ac:spMk id="4" creationId="{00000000-0000-0000-0000-000000000000}"/>
          </ac:spMkLst>
        </pc:spChg>
      </pc:sldChg>
      <pc:sldChg chg="modSp">
        <pc:chgData name="Hok Chun NG" userId="5f6cef4e-24f3-404f-99c4-9e0845fa5be2" providerId="ADAL" clId="{1AB7D1AB-BF0A-42AE-B357-BACCD4A97B24}" dt="2019-06-21T06:56:39.696" v="120" actId="20577"/>
        <pc:sldMkLst>
          <pc:docMk/>
          <pc:sldMk cId="3791180361" sldId="273"/>
        </pc:sldMkLst>
        <pc:spChg chg="mod">
          <ac:chgData name="Hok Chun NG" userId="5f6cef4e-24f3-404f-99c4-9e0845fa5be2" providerId="ADAL" clId="{1AB7D1AB-BF0A-42AE-B357-BACCD4A97B24}" dt="2019-06-21T06:56:39.696" v="120" actId="20577"/>
          <ac:spMkLst>
            <pc:docMk/>
            <pc:sldMk cId="3791180361" sldId="273"/>
            <ac:spMk id="5" creationId="{00000000-0000-0000-0000-000000000000}"/>
          </ac:spMkLst>
        </pc:spChg>
      </pc:sldChg>
      <pc:sldChg chg="addCm modCm">
        <pc:chgData name="Hok Chun NG" userId="5f6cef4e-24f3-404f-99c4-9e0845fa5be2" providerId="ADAL" clId="{1AB7D1AB-BF0A-42AE-B357-BACCD4A97B24}" dt="2019-06-21T06:57:35.430" v="122"/>
        <pc:sldMkLst>
          <pc:docMk/>
          <pc:sldMk cId="444658443" sldId="280"/>
        </pc:sldMkLst>
      </pc:sldChg>
      <pc:sldChg chg="modSp">
        <pc:chgData name="Hok Chun NG" userId="5f6cef4e-24f3-404f-99c4-9e0845fa5be2" providerId="ADAL" clId="{1AB7D1AB-BF0A-42AE-B357-BACCD4A97B24}" dt="2019-06-21T06:58:04.618" v="123" actId="20577"/>
        <pc:sldMkLst>
          <pc:docMk/>
          <pc:sldMk cId="2282280133" sldId="284"/>
        </pc:sldMkLst>
        <pc:spChg chg="mod">
          <ac:chgData name="Hok Chun NG" userId="5f6cef4e-24f3-404f-99c4-9e0845fa5be2" providerId="ADAL" clId="{1AB7D1AB-BF0A-42AE-B357-BACCD4A97B24}" dt="2019-06-21T06:58:04.618" v="123" actId="20577"/>
          <ac:spMkLst>
            <pc:docMk/>
            <pc:sldMk cId="2282280133" sldId="284"/>
            <ac:spMk id="4" creationId="{00000000-0000-0000-0000-000000000000}"/>
          </ac:spMkLst>
        </pc:spChg>
      </pc:sldChg>
    </pc:docChg>
  </pc:docChgLst>
  <pc:docChgLst>
    <pc:chgData name="Hok Chun NG" userId="5f6cef4e-24f3-404f-99c4-9e0845fa5be2" providerId="ADAL" clId="{767B1F31-E36F-4A8F-A06A-BD3C06437293}"/>
    <pc:docChg chg="undo custSel modSld">
      <pc:chgData name="Hok Chun NG" userId="5f6cef4e-24f3-404f-99c4-9e0845fa5be2" providerId="ADAL" clId="{767B1F31-E36F-4A8F-A06A-BD3C06437293}" dt="2019-06-21T04:34:31.288" v="214" actId="20577"/>
      <pc:docMkLst>
        <pc:docMk/>
      </pc:docMkLst>
      <pc:sldChg chg="modSp">
        <pc:chgData name="Hok Chun NG" userId="5f6cef4e-24f3-404f-99c4-9e0845fa5be2" providerId="ADAL" clId="{767B1F31-E36F-4A8F-A06A-BD3C06437293}" dt="2019-06-21T04:30:36.019" v="79" actId="20577"/>
        <pc:sldMkLst>
          <pc:docMk/>
          <pc:sldMk cId="772476673" sldId="258"/>
        </pc:sldMkLst>
        <pc:spChg chg="mod">
          <ac:chgData name="Hok Chun NG" userId="5f6cef4e-24f3-404f-99c4-9e0845fa5be2" providerId="ADAL" clId="{767B1F31-E36F-4A8F-A06A-BD3C06437293}" dt="2019-06-21T04:30:36.019" v="79" actId="20577"/>
          <ac:spMkLst>
            <pc:docMk/>
            <pc:sldMk cId="772476673" sldId="258"/>
            <ac:spMk id="4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32:04.580" v="138" actId="20577"/>
        <pc:sldMkLst>
          <pc:docMk/>
          <pc:sldMk cId="793818202" sldId="262"/>
        </pc:sldMkLst>
        <pc:spChg chg="mod">
          <ac:chgData name="Hok Chun NG" userId="5f6cef4e-24f3-404f-99c4-9e0845fa5be2" providerId="ADAL" clId="{767B1F31-E36F-4A8F-A06A-BD3C06437293}" dt="2019-06-21T04:32:04.580" v="138" actId="20577"/>
          <ac:spMkLst>
            <pc:docMk/>
            <pc:sldMk cId="793818202" sldId="262"/>
            <ac:spMk id="8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26:08.564" v="39" actId="20577"/>
        <pc:sldMkLst>
          <pc:docMk/>
          <pc:sldMk cId="2563709992" sldId="268"/>
        </pc:sldMkLst>
        <pc:spChg chg="mod">
          <ac:chgData name="Hok Chun NG" userId="5f6cef4e-24f3-404f-99c4-9e0845fa5be2" providerId="ADAL" clId="{767B1F31-E36F-4A8F-A06A-BD3C06437293}" dt="2019-06-21T04:26:08.564" v="39" actId="20577"/>
          <ac:spMkLst>
            <pc:docMk/>
            <pc:sldMk cId="2563709992" sldId="268"/>
            <ac:spMk id="21" creationId="{00000000-0000-0000-0000-000000000000}"/>
          </ac:spMkLst>
        </pc:spChg>
      </pc:sldChg>
      <pc:sldChg chg="modSp">
        <pc:chgData name="Hok Chun NG" userId="5f6cef4e-24f3-404f-99c4-9e0845fa5be2" providerId="ADAL" clId="{767B1F31-E36F-4A8F-A06A-BD3C06437293}" dt="2019-06-21T04:34:31.288" v="214" actId="20577"/>
        <pc:sldMkLst>
          <pc:docMk/>
          <pc:sldMk cId="2282280133" sldId="284"/>
        </pc:sldMkLst>
        <pc:spChg chg="mod">
          <ac:chgData name="Hok Chun NG" userId="5f6cef4e-24f3-404f-99c4-9e0845fa5be2" providerId="ADAL" clId="{767B1F31-E36F-4A8F-A06A-BD3C06437293}" dt="2019-06-21T04:32:10.893" v="139" actId="20577"/>
          <ac:spMkLst>
            <pc:docMk/>
            <pc:sldMk cId="2282280133" sldId="284"/>
            <ac:spMk id="3" creationId="{00000000-0000-0000-0000-000000000000}"/>
          </ac:spMkLst>
        </pc:spChg>
        <pc:spChg chg="mod">
          <ac:chgData name="Hok Chun NG" userId="5f6cef4e-24f3-404f-99c4-9e0845fa5be2" providerId="ADAL" clId="{767B1F31-E36F-4A8F-A06A-BD3C06437293}" dt="2019-06-21T04:34:31.288" v="214" actId="20577"/>
          <ac:spMkLst>
            <pc:docMk/>
            <pc:sldMk cId="2282280133" sldId="284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47E98-A9C4-4B51-B4A3-C36D98B6BC73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57AB9-D47C-4DF3-984D-F7B53128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5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57AB9-D47C-4DF3-984D-F7B53128B7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62D86-D1D7-E54B-A17F-7FDC08E8FDCA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65D8A-35BA-5C47-8FB9-CF6D75161EB8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F4A9-366A-5F47-AE78-97C6464ED718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0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80167-95A4-364D-80D2-D983E5C21EC8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F040-B7E3-9A4D-A0A1-8839D0389FA3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64E8E-1B52-D046-B0F0-2626640EB213}" type="datetime1">
              <a:rPr lang="en-HK" smtClean="0"/>
              <a:t>24/2/2024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E8716-1B29-0C49-8D01-50FD411000D4}" type="datetime1">
              <a:rPr lang="en-HK" smtClean="0"/>
              <a:t>24/2/2024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5D4E-9499-4945-8F8D-C163269823B5}" type="datetime1">
              <a:rPr lang="en-HK" smtClean="0"/>
              <a:t>24/2/2024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2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6A641-6794-EB47-A312-0C247D93EE47}" type="datetime1">
              <a:rPr lang="en-HK" smtClean="0"/>
              <a:t>24/2/2024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33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1115-1821-BB4F-B672-DA7A9772EE29}" type="datetime1">
              <a:rPr lang="en-HK" smtClean="0"/>
              <a:t>24/2/2024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F503-3A2B-224B-8AB5-0D04174D1A86}" type="datetime1">
              <a:rPr lang="en-HK" smtClean="0"/>
              <a:t>24/2/2024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6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983F-6075-BB49-8E8F-2AFC7D33EB6E}" type="datetime1">
              <a:rPr lang="en-HK" smtClean="0"/>
              <a:t>24/2/2024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F0F14-E1BA-4AA6-8C52-4CBE3F8D5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0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COMP3511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Assignment 1 Introduction (Spring 2024)</a:t>
            </a:r>
          </a:p>
          <a:p>
            <a:r>
              <a:rPr lang="en-US" dirty="0"/>
              <a:t>Peter CHUNG (</a:t>
            </a:r>
            <a:r>
              <a:rPr lang="en-US" dirty="0" err="1"/>
              <a:t>cspeter@cse.ust.hk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E56A5-F1FD-1942-A23D-14FD940D8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8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CB40-BF7C-AC31-ED00-4D9FC015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 1: Do not use Remote-SSH extension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063B-096C-63F7-A9AA-7BD93658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605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Use putty/terminal (for commands) + </a:t>
            </a:r>
            <a:r>
              <a:rPr lang="en-GB" dirty="0" err="1"/>
              <a:t>Filezilla</a:t>
            </a:r>
            <a:r>
              <a:rPr lang="en-GB" dirty="0"/>
              <a:t> FTP Client (for files)</a:t>
            </a:r>
          </a:p>
          <a:p>
            <a:r>
              <a:rPr lang="en-GB" dirty="0"/>
              <a:t>Do not use </a:t>
            </a:r>
            <a:r>
              <a:rPr lang="en-GB" dirty="0" err="1"/>
              <a:t>VSCode</a:t>
            </a:r>
            <a:r>
              <a:rPr lang="en-GB" dirty="0"/>
              <a:t> Remote-SSH extension to remote login a CS lab computer unless you clean up the remote config files </a:t>
            </a:r>
            <a:r>
              <a:rPr lang="en-GB" dirty="0" err="1"/>
              <a:t>everytime</a:t>
            </a:r>
            <a:endParaRPr lang="en-GB" dirty="0"/>
          </a:p>
          <a:p>
            <a:r>
              <a:rPr lang="en-GB" dirty="0" err="1"/>
              <a:t>cssystem</a:t>
            </a:r>
            <a:r>
              <a:rPr lang="en-GB" dirty="0"/>
              <a:t> has very limited disk quota (~100MB) </a:t>
            </a:r>
          </a:p>
          <a:p>
            <a:r>
              <a:rPr lang="en-GB" dirty="0"/>
              <a:t>Strange errors will be shown if you are running out of disk quota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Please read the next slide if you are out of disk quota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4E8E6-2507-4DDE-F1CE-CF641F47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C4A04AF-E24B-F7A2-7242-632C9C632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34" y="4381682"/>
            <a:ext cx="6572270" cy="2083118"/>
          </a:xfrm>
          <a:prstGeom prst="rect">
            <a:avLst/>
          </a:prstGeom>
        </p:spPr>
      </p:pic>
      <p:sp>
        <p:nvSpPr>
          <p:cNvPr id="7" name="Multiply 6">
            <a:extLst>
              <a:ext uri="{FF2B5EF4-FFF2-40B4-BE49-F238E27FC236}">
                <a16:creationId xmlns:a16="http://schemas.microsoft.com/office/drawing/2014/main" id="{97373904-6F29-0212-E24B-E0D1B349C61A}"/>
              </a:ext>
            </a:extLst>
          </p:cNvPr>
          <p:cNvSpPr/>
          <p:nvPr/>
        </p:nvSpPr>
        <p:spPr>
          <a:xfrm>
            <a:off x="4107204" y="4204010"/>
            <a:ext cx="2709747" cy="25174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86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6CB3-023A-5D4C-8286-B3EBCC06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2: Checking your disk quota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ADE3-639E-0A4F-879F-D595E294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CS Lab 2 users only have 100MB of disk quota</a:t>
            </a:r>
          </a:p>
          <a:p>
            <a:r>
              <a:rPr lang="en-US" dirty="0"/>
              <a:t>Here are the commands to check the disk quota: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The first command goes to your home directory</a:t>
            </a:r>
          </a:p>
          <a:p>
            <a:pPr lvl="1"/>
            <a:r>
              <a:rPr lang="en-US" dirty="0"/>
              <a:t>The second command shows your disk usage</a:t>
            </a:r>
          </a:p>
          <a:p>
            <a:pPr lvl="1"/>
            <a:r>
              <a:rPr lang="en-US" dirty="0"/>
              <a:t>If you disk usage exceeds 100MB, you may need to delete files in your CS Lab 2 machine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739A0-CCA0-924E-9C92-61F4D005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397A-150F-F343-A18F-EFFAECE3F68D}"/>
              </a:ext>
            </a:extLst>
          </p:cNvPr>
          <p:cNvSpPr txBox="1"/>
          <p:nvPr/>
        </p:nvSpPr>
        <p:spPr>
          <a:xfrm>
            <a:off x="3515004" y="2857310"/>
            <a:ext cx="516199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cd ~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du -ah | sort -rh | less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605892-655A-EF4F-B658-12A988F00C0E}"/>
              </a:ext>
            </a:extLst>
          </p:cNvPr>
          <p:cNvSpPr txBox="1"/>
          <p:nvPr/>
        </p:nvSpPr>
        <p:spPr>
          <a:xfrm>
            <a:off x="8338265" y="40397"/>
            <a:ext cx="383143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# means the Linux system shell prompt</a:t>
            </a:r>
          </a:p>
        </p:txBody>
      </p:sp>
    </p:spTree>
    <p:extLst>
      <p:ext uri="{BB962C8B-B14F-4D97-AF65-F5344CB8AC3E}">
        <p14:creationId xmlns:p14="http://schemas.microsoft.com/office/powerpoint/2010/main" val="500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4507-9A79-7B4F-BCD8-E54364E6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3: File Redirection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F26E-AB8E-384C-8D3D-DBDD9402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file output redirection example using dup system call</a:t>
            </a:r>
          </a:p>
          <a:p>
            <a:r>
              <a:rPr lang="en-US" dirty="0"/>
              <a:t>Can you extend it to handle file redirections?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503DA-AF51-ED43-BE48-6567996A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FF16F1-2E0A-F041-90BD-12530123C0A6}"/>
              </a:ext>
            </a:extLst>
          </p:cNvPr>
          <p:cNvSpPr/>
          <p:nvPr/>
        </p:nvSpPr>
        <p:spPr>
          <a:xfrm>
            <a:off x="1706216" y="2940030"/>
            <a:ext cx="8633717" cy="34163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stdio.h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print and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fflush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unistd.h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dup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&lt;sys/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types.h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fcntl.h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For open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syscall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, flags, and user permissions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main() {</a:t>
            </a: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  int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= open(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HK" sz="1200" dirty="0" err="1">
                <a:solidFill>
                  <a:srgbClr val="A31515"/>
                </a:solidFill>
                <a:latin typeface="Menlo" panose="020B0609030804020204" pitchFamily="49" charset="0"/>
              </a:rPr>
              <a:t>output.txt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output file name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O_CREAT | O_WRONLY ,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flags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      S_IRUSR | S_IWUSR 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user permission: 600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close(</a:t>
            </a:r>
            <a:r>
              <a:rPr lang="en-HK" sz="1200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Close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dup(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fd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Replace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using the new file descriptor ID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200" dirty="0">
                <a:solidFill>
                  <a:srgbClr val="A31515"/>
                </a:solidFill>
                <a:latin typeface="Menlo" panose="020B0609030804020204" pitchFamily="49" charset="0"/>
              </a:rPr>
              <a:t>"Hello World!\n"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call </a:t>
            </a:r>
            <a:r>
              <a:rPr lang="en-HK" sz="1200" dirty="0" err="1">
                <a:solidFill>
                  <a:srgbClr val="008000"/>
                </a:solidFill>
                <a:latin typeface="Menlo" panose="020B0609030804020204" pitchFamily="49" charset="0"/>
              </a:rPr>
              <a:t>printf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 in C standard library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fflush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HK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stdout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HK" sz="1200" dirty="0">
                <a:solidFill>
                  <a:srgbClr val="008000"/>
                </a:solidFill>
                <a:latin typeface="Menlo" panose="020B0609030804020204" pitchFamily="49" charset="0"/>
              </a:rPr>
              <a:t>/* ensure all characters are output from the buffer */</a:t>
            </a:r>
            <a:endParaRPr lang="en-HK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HK" sz="1200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12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HK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HK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44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065C87-4D9A-4C44-9123-F5C00BAA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 4: How to extend to a multi-level pipe?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4E38D-C751-1946-96A0-104AD99B8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lab, we discussed a 2-level pipe example</a:t>
            </a:r>
          </a:p>
          <a:p>
            <a:r>
              <a:rPr lang="en-US" dirty="0"/>
              <a:t>Hint: Can you rewrite the 2-level pipe example to a for-loop like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Once the loop is correctly implemented, you can easily extend it from a 2-level pipe to a multi-level pipe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BC66E3-EF9E-6641-988D-84A4B96C9532}"/>
              </a:ext>
            </a:extLst>
          </p:cNvPr>
          <p:cNvSpPr/>
          <p:nvPr/>
        </p:nvSpPr>
        <p:spPr>
          <a:xfrm>
            <a:off x="3325792" y="2853176"/>
            <a:ext cx="491538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HK" dirty="0">
                <a:solidFill>
                  <a:srgbClr val="0000FF"/>
                </a:solidFill>
                <a:latin typeface="Menlo" panose="020B0609030804020204" pitchFamily="49" charset="0"/>
              </a:rPr>
              <a:t>for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HK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-HK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HK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dirty="0">
                <a:solidFill>
                  <a:srgbClr val="008000"/>
                </a:solidFill>
                <a:latin typeface="Menlo" panose="020B0609030804020204" pitchFamily="49" charset="0"/>
              </a:rPr>
              <a:t>// Rewrite the 2-level pipe here</a:t>
            </a:r>
            <a:endParaRPr lang="en-HK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HK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HK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EF7C4-5D0E-BE4F-9E5E-B3904FB9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F9A7-06B4-F135-828F-F2476D7B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Given Test Cases V.S. Hidden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2EFAC-E9F2-6AF8-E189-8E01D6CC0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make the project assignment more challenging, we have given test cases and hidden test cases</a:t>
            </a:r>
          </a:p>
          <a:p>
            <a:pPr lvl="1"/>
            <a:r>
              <a:rPr lang="en-GB" dirty="0"/>
              <a:t>For given test cases, </a:t>
            </a:r>
          </a:p>
          <a:p>
            <a:pPr lvl="2"/>
            <a:r>
              <a:rPr lang="en-GB" dirty="0"/>
              <a:t>We give students the exact commands to be tested</a:t>
            </a:r>
          </a:p>
          <a:p>
            <a:pPr lvl="2"/>
            <a:r>
              <a:rPr lang="en-GB" dirty="0"/>
              <a:t>If needed, we will check the source code to avoid students hard-coding the test cases</a:t>
            </a:r>
          </a:p>
          <a:p>
            <a:pPr lvl="1"/>
            <a:r>
              <a:rPr lang="en-GB" dirty="0"/>
              <a:t>For hidden test cases</a:t>
            </a:r>
          </a:p>
          <a:p>
            <a:pPr lvl="2"/>
            <a:r>
              <a:rPr lang="en-GB" dirty="0"/>
              <a:t>We don’t give students the exact commands</a:t>
            </a:r>
          </a:p>
          <a:p>
            <a:pPr lvl="2"/>
            <a:r>
              <a:rPr lang="en-GB" dirty="0"/>
              <a:t>We only give students the general descriptions about the hidden test cases</a:t>
            </a:r>
          </a:p>
          <a:p>
            <a:pPr lvl="2"/>
            <a:r>
              <a:rPr lang="en-GB" dirty="0"/>
              <a:t>The hidden test cases avoid the hard-coding issues</a:t>
            </a:r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67034-800E-94EB-42A9-D778658F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572C-1845-6143-9D00-305CD879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C9AF-4219-2647-9B32-C4ED7309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DON’T</a:t>
            </a:r>
            <a:r>
              <a:rPr lang="en-US" dirty="0"/>
              <a:t> do any cheating!</a:t>
            </a:r>
          </a:p>
          <a:p>
            <a:pPr lvl="1"/>
            <a:r>
              <a:rPr lang="en-US" dirty="0"/>
              <a:t>Both parties (i.e., students providing the codes and students copying the codes) will receive 0 marks</a:t>
            </a:r>
          </a:p>
          <a:p>
            <a:pPr lvl="1"/>
            <a:r>
              <a:rPr lang="en-US" dirty="0"/>
              <a:t>Near the end of the semester, a plagiarism detection software (</a:t>
            </a:r>
            <a:r>
              <a:rPr lang="en-US" b="1" dirty="0" err="1"/>
              <a:t>JPlag</a:t>
            </a:r>
            <a:r>
              <a:rPr lang="en-US" dirty="0"/>
              <a:t>) will be used to identify cheating cases</a:t>
            </a:r>
          </a:p>
          <a:p>
            <a:pPr lvl="1"/>
            <a:r>
              <a:rPr lang="en-US" dirty="0"/>
              <a:t>The system is quite robust to detect simple refactoring tricks (e.g., renaming variables, inserting dummy variables, refactoring if-statements /loops,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9DA2F-9190-0246-AB0F-A39D3382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0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Simplified Linux Shell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B2835-7069-5447-9BA6-333BC3F4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845D11-DD97-6B77-0CAE-34BB39C0E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Implementing a Shell Program?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406C7-6B06-DF94-A71A-594DF3CEA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a normal C/C++ programming course, an operating system course CANNOT easily create new programming topics that are related to operating systems</a:t>
            </a:r>
          </a:p>
          <a:p>
            <a:r>
              <a:rPr lang="en-US" dirty="0"/>
              <a:t>The first Unix shell was implemented in year 1971, and shell programs are still being used in Windows / Mac / Linux and various operating system nowadays </a:t>
            </a:r>
          </a:p>
          <a:p>
            <a:r>
              <a:rPr lang="en-US" dirty="0"/>
              <a:t>It is a very good practice to implement a simplified shell program using system calls in C programming language</a:t>
            </a:r>
          </a:p>
          <a:p>
            <a:r>
              <a:rPr lang="en-US" dirty="0"/>
              <a:t>Every semester, I make changes on the skeleton code, requirements, test cases, and documentations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5D32-5082-1C3B-D25F-D4CF5BD5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6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769C2-8C24-B74C-B3E7-331402F2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need to do the programming in a CS Lab 2 machine?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C8C283-2F89-AC43-A6D7-9B556451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Uploading and downloading code between the CS Lab2 Linux server and my local desktop or laptop computer, and subsequently compiling and debugging the program in a CS Lab 2 machine, poses significant challenges and inconveniences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EE71-2BF5-C347-BB9F-6B62AF71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C27F818F-AAAA-2748-8204-BF9ED9F53E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0" y="4001294"/>
            <a:ext cx="1892300" cy="1892300"/>
          </a:xfrm>
          <a:prstGeom prst="rect">
            <a:avLst/>
          </a:prstGeom>
        </p:spPr>
      </p:pic>
      <p:pic>
        <p:nvPicPr>
          <p:cNvPr id="13" name="Picture 12" descr="A picture containing text, monitor, screen&#10;&#10;Description automatically generated">
            <a:extLst>
              <a:ext uri="{FF2B5EF4-FFF2-40B4-BE49-F238E27FC236}">
                <a16:creationId xmlns:a16="http://schemas.microsoft.com/office/drawing/2014/main" id="{53D32FAD-6B9C-7042-9083-50F74FC30C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3200" y="3828257"/>
            <a:ext cx="1892300" cy="189230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5563B4F-C08A-1C43-AB40-36E5CE7DE68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3750" y="3940045"/>
            <a:ext cx="1568450" cy="1734441"/>
          </a:xfrm>
          <a:prstGeom prst="rect">
            <a:avLst/>
          </a:prstGeom>
        </p:spPr>
      </p:pic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C14A2B2F-FA8F-584C-ABE0-42E21F441E91}"/>
              </a:ext>
            </a:extLst>
          </p:cNvPr>
          <p:cNvSpPr/>
          <p:nvPr/>
        </p:nvSpPr>
        <p:spPr>
          <a:xfrm>
            <a:off x="4824691" y="4239833"/>
            <a:ext cx="2997060" cy="1051893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6AF9C04-0DD0-DA40-BFDF-07A007945F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93849" y="4439458"/>
            <a:ext cx="672084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6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7D65-D055-404B-A856-6D10A42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TA’s Perspective: </a:t>
            </a:r>
            <a:br>
              <a:rPr lang="en-US" dirty="0"/>
            </a:br>
            <a:r>
              <a:rPr lang="en-US" sz="3100" b="1" dirty="0">
                <a:solidFill>
                  <a:srgbClr val="FF0000"/>
                </a:solidFill>
              </a:rPr>
              <a:t>We need to consistently grade 100+ submissions!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5B07-1BDA-6742-B035-2D5FE7DF0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impossible to fairly grade 100+ submissions with different environments: </a:t>
            </a:r>
          </a:p>
          <a:p>
            <a:pPr lvl="1"/>
            <a:r>
              <a:rPr lang="en-US" dirty="0"/>
              <a:t>Mac OS: 10+ different versions, 10+ different compiler versions…</a:t>
            </a:r>
          </a:p>
          <a:p>
            <a:pPr lvl="1"/>
            <a:r>
              <a:rPr lang="en-US" dirty="0"/>
              <a:t>Windows: 10+ different versions, 10+ different compiler versions…</a:t>
            </a:r>
          </a:p>
          <a:p>
            <a:pPr lvl="1"/>
            <a:r>
              <a:rPr lang="en-US" dirty="0"/>
              <a:t>Linux: 100+ different distributions, 10+ different compiler versions…</a:t>
            </a:r>
          </a:p>
          <a:p>
            <a:pPr lvl="1"/>
            <a:r>
              <a:rPr lang="en-US" dirty="0"/>
              <a:t>We need to grade everything in a consistent lab environment</a:t>
            </a:r>
          </a:p>
          <a:p>
            <a:pPr lvl="2"/>
            <a:r>
              <a:rPr lang="en-US" dirty="0"/>
              <a:t>CS Lab 2 Linux environment: all machines sharing the same environment</a:t>
            </a:r>
          </a:p>
          <a:p>
            <a:pPr lvl="2"/>
            <a:r>
              <a:rPr lang="en-US" dirty="0"/>
              <a:t>A single compiler (</a:t>
            </a:r>
            <a:r>
              <a:rPr lang="en-US" dirty="0" err="1"/>
              <a:t>gcc</a:t>
            </a:r>
            <a:r>
              <a:rPr lang="en-US" dirty="0"/>
              <a:t>) with consistent compiler options</a:t>
            </a:r>
          </a:p>
          <a:p>
            <a:pPr lvl="2"/>
            <a:r>
              <a:rPr lang="en-US" dirty="0"/>
              <a:t>The sample Linux executable is also compiled in a CS Lab 2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F560-B986-824C-8189-93655A29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C50942-A8BD-A749-A491-0C1BDDFF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The sample Linux executable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2042A-2E97-E44F-99F1-F1EF1606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assignment, you need to implement an interactive shell program</a:t>
            </a:r>
          </a:p>
          <a:p>
            <a:r>
              <a:rPr lang="en-US" dirty="0"/>
              <a:t>Here is a sample usage using the exit command</a:t>
            </a:r>
            <a:endParaRPr lang="en-HK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EDEF1-123B-2E4A-92D9-844220BD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7A14ED-FF75-7EE7-A2BF-87AD00C1A7B3}"/>
              </a:ext>
            </a:extLst>
          </p:cNvPr>
          <p:cNvSpPr txBox="1"/>
          <p:nvPr/>
        </p:nvSpPr>
        <p:spPr>
          <a:xfrm>
            <a:off x="3046142" y="3585653"/>
            <a:ext cx="6099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$&gt; ./</a:t>
            </a:r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COMP3511 PA1 </a:t>
            </a:r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(Spring 2024)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 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=4609) starts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ITSC FULL_PATH_TO_CURRENT_DIR&gt; </a:t>
            </a:r>
            <a:r>
              <a:rPr lang="en-GB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exit</a:t>
            </a:r>
            <a:endParaRPr lang="en-HK" sz="18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Myshell</a:t>
            </a:r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en-GB" sz="1800" dirty="0" err="1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pid</a:t>
            </a:r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=4609) ends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PMingLiU" panose="02020500000000000000" pitchFamily="18" charset="-120"/>
                <a:cs typeface="Times New Roman" panose="02020603050405020304" pitchFamily="18" charset="0"/>
              </a:rPr>
              <a:t>$&gt;</a:t>
            </a:r>
            <a:endParaRPr lang="en-HK" sz="1800" dirty="0">
              <a:effectLst/>
              <a:latin typeface="Calibri" panose="020F050202020403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1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3F9C-E8E7-52DD-73CD-981B3504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cd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74C8-B117-B670-D05C-5F772ABF8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command is a special command that needs to implement separately (i.e., it cannot be handled using exec* functions)</a:t>
            </a:r>
          </a:p>
          <a:p>
            <a:r>
              <a:rPr lang="en-US" dirty="0"/>
              <a:t>You need to invoke a special system call that is not covered in the lab notes. For details, please check the problem description and the examples: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 *path);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ECF1-2CBC-C9B6-85D7-D7969EEF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9B25A1-AE58-AB45-8538-00B486C4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4593F-37EF-CC48-B42A-6B3ACFE6F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15907" cy="4667250"/>
          </a:xfrm>
        </p:spPr>
        <p:txBody>
          <a:bodyPr>
            <a:normAutofit fontScale="92500" lnSpcReduction="20000"/>
          </a:bodyPr>
          <a:lstStyle/>
          <a:p>
            <a:r>
              <a:rPr lang="en-HK" dirty="0"/>
              <a:t>You CANNOT use these functions defined in 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HK" dirty="0">
                <a:cs typeface="Courier New" panose="02070309020205020404" pitchFamily="49" charset="0"/>
              </a:rPr>
              <a:t>and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HK" dirty="0"/>
              <a:t> function creates a default shell and then process the input command. The parent process will be blocked.</a:t>
            </a:r>
          </a:p>
          <a:p>
            <a:r>
              <a:rPr lang="en-H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popen</a:t>
            </a:r>
            <a:r>
              <a:rPr lang="en-HK" dirty="0"/>
              <a:t> is similar, but both the parent and child processes will be executed independently. The return file pointer can be used for a one-way communication between the parent and the child process</a:t>
            </a:r>
          </a:p>
          <a:p>
            <a:r>
              <a:rPr lang="en-HK" dirty="0"/>
              <a:t>They are too powerful! The purpose of the project assignment is to help students understand process management and inter-process communication. </a:t>
            </a:r>
          </a:p>
          <a:p>
            <a:r>
              <a:rPr lang="en-HK" dirty="0">
                <a:solidFill>
                  <a:srgbClr val="FF0000"/>
                </a:solidFill>
              </a:rPr>
              <a:t>It is meaningless to directly use these functions to process the whole command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F29E8-09DE-8542-AE76-56BE10FB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1B2C05-AA9A-E040-A798-ED18E19DD2BF}"/>
              </a:ext>
            </a:extLst>
          </p:cNvPr>
          <p:cNvSpPr/>
          <p:nvPr/>
        </p:nvSpPr>
        <p:spPr>
          <a:xfrm>
            <a:off x="1261984" y="2436469"/>
            <a:ext cx="9668031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system(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-HK" sz="2400" dirty="0">
                <a:solidFill>
                  <a:srgbClr val="000000"/>
                </a:solidFill>
                <a:latin typeface="Menlo" panose="020B0609030804020204" pitchFamily="49" charset="0"/>
              </a:rPr>
              <a:t> *command);</a:t>
            </a:r>
          </a:p>
          <a:p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FILE *</a:t>
            </a:r>
            <a:r>
              <a:rPr lang="en-HK" sz="2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popen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 char 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*command, </a:t>
            </a:r>
            <a:r>
              <a:rPr lang="en-HK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-HK" sz="2400" dirty="0">
                <a:solidFill>
                  <a:srgbClr val="0000FF"/>
                </a:solidFill>
                <a:latin typeface="Menlo" panose="020B0609030804020204" pitchFamily="49" charset="0"/>
              </a:rPr>
              <a:t> char </a:t>
            </a:r>
            <a:r>
              <a:rPr lang="en-HK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*mode);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168F1-FEC3-ED4C-97A6-2DFE5E75DCBD}"/>
              </a:ext>
            </a:extLst>
          </p:cNvPr>
          <p:cNvSpPr txBox="1"/>
          <p:nvPr/>
        </p:nvSpPr>
        <p:spPr>
          <a:xfrm>
            <a:off x="8036014" y="2301532"/>
            <a:ext cx="377558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CANNOT be used in this course project</a:t>
            </a:r>
          </a:p>
        </p:txBody>
      </p:sp>
    </p:spTree>
    <p:extLst>
      <p:ext uri="{BB962C8B-B14F-4D97-AF65-F5344CB8AC3E}">
        <p14:creationId xmlns:p14="http://schemas.microsoft.com/office/powerpoint/2010/main" val="3014113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AD12-0BF9-7E43-A45C-2C42034C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input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7E03-4236-B64A-9183-81A35FFC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assume that the input format is valid</a:t>
            </a:r>
          </a:p>
          <a:p>
            <a:r>
              <a:rPr lang="en-US" dirty="0"/>
              <a:t>Before running the command, you should first identify the pattern of the command</a:t>
            </a:r>
          </a:p>
          <a:p>
            <a:r>
              <a:rPr lang="en-US" dirty="0"/>
              <a:t>Here are the possible patterns in PA1: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1: command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2: command &lt;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3: command &gt;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4: command &lt; input &gt;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5: command &gt; output &lt;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 6: command1 | command2 |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0C8B-0EA4-8446-B190-720C9C4A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F0F14-E1BA-4AA6-8C52-4CBE3F8D57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9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1239</Words>
  <Application>Microsoft Macintosh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Menlo</vt:lpstr>
      <vt:lpstr>Office Theme</vt:lpstr>
      <vt:lpstr>COMP3511</vt:lpstr>
      <vt:lpstr>Project Introduction</vt:lpstr>
      <vt:lpstr>Why Implementing a Shell Program?</vt:lpstr>
      <vt:lpstr>Why I need to do the programming in a CS Lab 2 machine?</vt:lpstr>
      <vt:lpstr>TA’s Perspective:  We need to consistently grade 100+ submissions! </vt:lpstr>
      <vt:lpstr>Overview: The sample Linux executable</vt:lpstr>
      <vt:lpstr>Implement the cd command</vt:lpstr>
      <vt:lpstr>Restrictions</vt:lpstr>
      <vt:lpstr>Assumptions of the input test cases</vt:lpstr>
      <vt:lpstr>Tip 1: Do not use Remote-SSH extension</vt:lpstr>
      <vt:lpstr>Tip 2: Checking your disk quota</vt:lpstr>
      <vt:lpstr>Tip 3: File Redirection</vt:lpstr>
      <vt:lpstr>Tip 4: How to extend to a multi-level pipe?</vt:lpstr>
      <vt:lpstr>Given Test Cases V.S. Hidden Test Cases</vt:lpstr>
      <vt:lpstr>Plagiarism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CHUNG, Kai Lun Peter</dc:creator>
  <cp:lastModifiedBy>Kai Lun Peter CHUNG</cp:lastModifiedBy>
  <cp:revision>129</cp:revision>
  <dcterms:created xsi:type="dcterms:W3CDTF">2019-02-12T04:52:04Z</dcterms:created>
  <dcterms:modified xsi:type="dcterms:W3CDTF">2024-02-24T02:48:26Z</dcterms:modified>
</cp:coreProperties>
</file>