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4"/>
  </p:notesMasterIdLst>
  <p:handoutMasterIdLst>
    <p:handoutMasterId r:id="rId45"/>
  </p:handoutMasterIdLst>
  <p:sldIdLst>
    <p:sldId id="331" r:id="rId2"/>
    <p:sldId id="332" r:id="rId3"/>
    <p:sldId id="336" r:id="rId4"/>
    <p:sldId id="338" r:id="rId5"/>
    <p:sldId id="555" r:id="rId6"/>
    <p:sldId id="556" r:id="rId7"/>
    <p:sldId id="557" r:id="rId8"/>
    <p:sldId id="559" r:id="rId9"/>
    <p:sldId id="560" r:id="rId10"/>
    <p:sldId id="561" r:id="rId11"/>
    <p:sldId id="563" r:id="rId12"/>
    <p:sldId id="565" r:id="rId13"/>
    <p:sldId id="564" r:id="rId14"/>
    <p:sldId id="562" r:id="rId15"/>
    <p:sldId id="567" r:id="rId16"/>
    <p:sldId id="569" r:id="rId17"/>
    <p:sldId id="571" r:id="rId18"/>
    <p:sldId id="572" r:id="rId19"/>
    <p:sldId id="573" r:id="rId20"/>
    <p:sldId id="574" r:id="rId21"/>
    <p:sldId id="593" r:id="rId22"/>
    <p:sldId id="594" r:id="rId23"/>
    <p:sldId id="577" r:id="rId24"/>
    <p:sldId id="570" r:id="rId25"/>
    <p:sldId id="578" r:id="rId26"/>
    <p:sldId id="580" r:id="rId27"/>
    <p:sldId id="399" r:id="rId28"/>
    <p:sldId id="595" r:id="rId29"/>
    <p:sldId id="607" r:id="rId30"/>
    <p:sldId id="280" r:id="rId31"/>
    <p:sldId id="357" r:id="rId32"/>
    <p:sldId id="417" r:id="rId33"/>
    <p:sldId id="469" r:id="rId34"/>
    <p:sldId id="551" r:id="rId35"/>
    <p:sldId id="282" r:id="rId36"/>
    <p:sldId id="288" r:id="rId37"/>
    <p:sldId id="369" r:id="rId38"/>
    <p:sldId id="422" r:id="rId39"/>
    <p:sldId id="596" r:id="rId40"/>
    <p:sldId id="373" r:id="rId41"/>
    <p:sldId id="597" r:id="rId42"/>
    <p:sldId id="566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1680" y="16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2880409A-2B82-4B1F-9506-61CCD4BB9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05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F8B05C-3C0D-4305-A44B-80B6DBCCA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4D6DD7-81B8-4B4D-B9A7-515B6F6F937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2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3664bb2a5_0_3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f3664bb2a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lstStyle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38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lstStyle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40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0B17A1-3BB8-4188-997B-88FBC1D529CF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9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DC79DF-FD92-4227-8448-B5F34E12D8C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3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D9625FC-F5B3-4B59-A378-3BE4EEFA6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6A31CB-47E1-A14E-B882-950DF6F5AEA5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D95A52E-DA5F-7D20-E984-C04339B53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021F4F2-FDCC-F18F-E23F-AB28BC332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lstStyle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31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85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2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5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6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7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2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pic>
        <p:nvPicPr>
          <p:cNvPr id="1033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Spring</a:t>
            </a:r>
            <a:r>
              <a:rPr lang="en-US" altLang="en-US" sz="4000" dirty="0"/>
              <a:t> 2024 COMP 3511</a:t>
            </a:r>
            <a:br>
              <a:rPr lang="en-US" altLang="en-US" sz="4000" dirty="0"/>
            </a:br>
            <a:r>
              <a:rPr lang="en-US" altLang="en-US" sz="4000" dirty="0"/>
              <a:t>Review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3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2</a:t>
            </a:r>
          </a:p>
          <a:p>
            <a:r>
              <a:rPr lang="en-US" altLang="zh-CN"/>
              <a:t>Waiting time for P1=</a:t>
            </a:r>
            <a:r>
              <a:rPr lang="en-US" altLang="zh-CN">
                <a:solidFill>
                  <a:srgbClr val="FF0000"/>
                </a:solidFill>
              </a:rPr>
              <a:t>5+4</a:t>
            </a:r>
            <a:r>
              <a:rPr lang="en-US" altLang="zh-CN"/>
              <a:t>=9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4039872" y="3307478"/>
            <a:ext cx="961640" cy="915487"/>
            <a:chOff x="1517968" y="3305694"/>
            <a:chExt cx="961207" cy="914248"/>
          </a:xfrm>
        </p:grpSpPr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765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8335" y="3307479"/>
            <a:ext cx="951217" cy="912813"/>
            <a:chOff x="3100388" y="3305175"/>
            <a:chExt cx="951217" cy="912813"/>
          </a:xfrm>
        </p:grpSpPr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54678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0932" y="3305175"/>
            <a:ext cx="892299" cy="912813"/>
            <a:chOff x="4900613" y="3305175"/>
            <a:chExt cx="892299" cy="912813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528808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6199971" y="3304564"/>
            <a:ext cx="1082258" cy="915487"/>
            <a:chOff x="1517968" y="3305694"/>
            <a:chExt cx="1081771" cy="914248"/>
          </a:xfrm>
        </p:grpSpPr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2158792" y="3847305"/>
              <a:ext cx="44094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49" name="组合 5"/>
          <p:cNvGrpSpPr>
            <a:grpSpLocks/>
          </p:cNvGrpSpPr>
          <p:nvPr/>
        </p:nvGrpSpPr>
        <p:grpSpPr bwMode="auto">
          <a:xfrm>
            <a:off x="7033052" y="3304563"/>
            <a:ext cx="581550" cy="919297"/>
            <a:chOff x="1630002" y="3305694"/>
            <a:chExt cx="581290" cy="918053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9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1770344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1630002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8" name="左中括号 7"/>
          <p:cNvSpPr/>
          <p:nvPr/>
        </p:nvSpPr>
        <p:spPr bwMode="auto">
          <a:xfrm rot="16200000">
            <a:off x="3194812" y="3414141"/>
            <a:ext cx="164249" cy="1802218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5" name="左中括号 54"/>
          <p:cNvSpPr/>
          <p:nvPr/>
        </p:nvSpPr>
        <p:spPr bwMode="auto">
          <a:xfrm rot="16200000">
            <a:off x="5544684" y="3595249"/>
            <a:ext cx="164249" cy="144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6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3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2</a:t>
            </a:r>
          </a:p>
          <a:p>
            <a:r>
              <a:rPr lang="en-US" altLang="zh-CN"/>
              <a:t>Waiting time for P1=9, P2=</a:t>
            </a:r>
            <a:r>
              <a:rPr lang="en-US" altLang="zh-CN">
                <a:solidFill>
                  <a:srgbClr val="FF0000"/>
                </a:solidFill>
              </a:rPr>
              <a:t>2+5</a:t>
            </a:r>
            <a:r>
              <a:rPr lang="en-US" altLang="zh-CN"/>
              <a:t>=7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4039872" y="3307478"/>
            <a:ext cx="961640" cy="915487"/>
            <a:chOff x="1517968" y="3305694"/>
            <a:chExt cx="961207" cy="914248"/>
          </a:xfrm>
        </p:grpSpPr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765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8335" y="3307479"/>
            <a:ext cx="951217" cy="912813"/>
            <a:chOff x="3100388" y="3305175"/>
            <a:chExt cx="951217" cy="912813"/>
          </a:xfrm>
        </p:grpSpPr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54678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0932" y="3305175"/>
            <a:ext cx="892299" cy="912813"/>
            <a:chOff x="4900613" y="3305175"/>
            <a:chExt cx="892299" cy="912813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528808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6199971" y="3304564"/>
            <a:ext cx="1082258" cy="915487"/>
            <a:chOff x="1517968" y="3305694"/>
            <a:chExt cx="1081771" cy="914248"/>
          </a:xfrm>
        </p:grpSpPr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2158792" y="3847305"/>
              <a:ext cx="44094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49" name="组合 5"/>
          <p:cNvGrpSpPr>
            <a:grpSpLocks/>
          </p:cNvGrpSpPr>
          <p:nvPr/>
        </p:nvGrpSpPr>
        <p:grpSpPr bwMode="auto">
          <a:xfrm>
            <a:off x="7033052" y="3304563"/>
            <a:ext cx="581550" cy="919297"/>
            <a:chOff x="1630002" y="3305694"/>
            <a:chExt cx="581290" cy="918053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9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1770344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1630002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8" name="左中括号 7"/>
          <p:cNvSpPr/>
          <p:nvPr/>
        </p:nvSpPr>
        <p:spPr bwMode="auto">
          <a:xfrm rot="16200000">
            <a:off x="1977257" y="4025388"/>
            <a:ext cx="124986" cy="672157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5" name="左中括号 54"/>
          <p:cNvSpPr/>
          <p:nvPr/>
        </p:nvSpPr>
        <p:spPr bwMode="auto">
          <a:xfrm rot="16200000">
            <a:off x="3946331" y="3481449"/>
            <a:ext cx="124491" cy="1759538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4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3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2</a:t>
            </a:r>
          </a:p>
          <a:p>
            <a:r>
              <a:rPr lang="en-US" altLang="zh-CN"/>
              <a:t>Waiting time for P1=9, P2=7, P3=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4039872" y="3307478"/>
            <a:ext cx="961640" cy="915487"/>
            <a:chOff x="1517968" y="3305694"/>
            <a:chExt cx="961207" cy="914248"/>
          </a:xfrm>
        </p:grpSpPr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765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8335" y="3307479"/>
            <a:ext cx="951217" cy="912813"/>
            <a:chOff x="3100388" y="3305175"/>
            <a:chExt cx="951217" cy="912813"/>
          </a:xfrm>
        </p:grpSpPr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54678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0932" y="3305175"/>
            <a:ext cx="892299" cy="912813"/>
            <a:chOff x="4900613" y="3305175"/>
            <a:chExt cx="892299" cy="912813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528808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6199971" y="3304564"/>
            <a:ext cx="1082258" cy="915487"/>
            <a:chOff x="1517968" y="3305694"/>
            <a:chExt cx="1081771" cy="914248"/>
          </a:xfrm>
        </p:grpSpPr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2158792" y="3847305"/>
              <a:ext cx="44094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49" name="组合 5"/>
          <p:cNvGrpSpPr>
            <a:grpSpLocks/>
          </p:cNvGrpSpPr>
          <p:nvPr/>
        </p:nvGrpSpPr>
        <p:grpSpPr bwMode="auto">
          <a:xfrm>
            <a:off x="7033052" y="3304563"/>
            <a:ext cx="581550" cy="919297"/>
            <a:chOff x="1630002" y="3305694"/>
            <a:chExt cx="581290" cy="918053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9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1770344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1630002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8" name="左中括号 7"/>
          <p:cNvSpPr/>
          <p:nvPr/>
        </p:nvSpPr>
        <p:spPr bwMode="auto">
          <a:xfrm rot="16200000">
            <a:off x="2332427" y="3670219"/>
            <a:ext cx="124492" cy="138200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5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3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2</a:t>
            </a:r>
          </a:p>
          <a:p>
            <a:r>
              <a:rPr lang="en-US" altLang="zh-CN"/>
              <a:t>Waiting time for P1=9, P2=7, P3=4, P4=</a:t>
            </a:r>
            <a:r>
              <a:rPr lang="en-US" altLang="zh-CN">
                <a:solidFill>
                  <a:srgbClr val="FF0000"/>
                </a:solidFill>
              </a:rPr>
              <a:t>5+4</a:t>
            </a:r>
            <a:r>
              <a:rPr lang="en-US" altLang="zh-CN"/>
              <a:t>=9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4039872" y="3307478"/>
            <a:ext cx="961640" cy="915487"/>
            <a:chOff x="1517968" y="3305694"/>
            <a:chExt cx="961207" cy="914248"/>
          </a:xfrm>
        </p:grpSpPr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765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8335" y="3307479"/>
            <a:ext cx="951217" cy="912813"/>
            <a:chOff x="3100388" y="3305175"/>
            <a:chExt cx="951217" cy="912813"/>
          </a:xfrm>
        </p:grpSpPr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54678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0932" y="3305175"/>
            <a:ext cx="892299" cy="912813"/>
            <a:chOff x="4900613" y="3305175"/>
            <a:chExt cx="892299" cy="912813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528808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6199971" y="3304564"/>
            <a:ext cx="1082258" cy="915487"/>
            <a:chOff x="1517968" y="3305694"/>
            <a:chExt cx="1081771" cy="914248"/>
          </a:xfrm>
        </p:grpSpPr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2158792" y="3847305"/>
              <a:ext cx="44094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49" name="组合 5"/>
          <p:cNvGrpSpPr>
            <a:grpSpLocks/>
          </p:cNvGrpSpPr>
          <p:nvPr/>
        </p:nvGrpSpPr>
        <p:grpSpPr bwMode="auto">
          <a:xfrm>
            <a:off x="7033052" y="3304563"/>
            <a:ext cx="581550" cy="919297"/>
            <a:chOff x="1630002" y="3305694"/>
            <a:chExt cx="581290" cy="918053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9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1770344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1630002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8" name="左中括号 7"/>
          <p:cNvSpPr/>
          <p:nvPr/>
        </p:nvSpPr>
        <p:spPr bwMode="auto">
          <a:xfrm rot="16200000">
            <a:off x="2518711" y="3483935"/>
            <a:ext cx="124988" cy="1755065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5" name="左中括号 54"/>
          <p:cNvSpPr/>
          <p:nvPr/>
        </p:nvSpPr>
        <p:spPr bwMode="auto">
          <a:xfrm rot="16200000">
            <a:off x="4848495" y="3654118"/>
            <a:ext cx="99393" cy="144029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7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3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2</a:t>
            </a:r>
          </a:p>
          <a:p>
            <a:r>
              <a:rPr lang="en-US" altLang="zh-CN"/>
              <a:t>Waiting time for P1=9, P2=7, P3=4, P4=9</a:t>
            </a:r>
          </a:p>
          <a:p>
            <a:r>
              <a:rPr lang="en-US" altLang="zh-CN"/>
              <a:t>Average waiting time: (9+7+4+9)/4=</a:t>
            </a:r>
            <a:r>
              <a:rPr lang="en-US" altLang="zh-CN">
                <a:solidFill>
                  <a:srgbClr val="FF0000"/>
                </a:solidFill>
              </a:rPr>
              <a:t>7.25</a:t>
            </a:r>
            <a:r>
              <a:rPr lang="en-US" altLang="zh-CN"/>
              <a:t> (better than FCFS, 7.5)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27" name="组合 5"/>
          <p:cNvGrpSpPr>
            <a:grpSpLocks/>
          </p:cNvGrpSpPr>
          <p:nvPr/>
        </p:nvGrpSpPr>
        <p:grpSpPr bwMode="auto">
          <a:xfrm>
            <a:off x="4039872" y="3307478"/>
            <a:ext cx="961640" cy="915487"/>
            <a:chOff x="1517968" y="3305694"/>
            <a:chExt cx="961207" cy="914248"/>
          </a:xfrm>
        </p:grpSpPr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765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8335" y="3307479"/>
            <a:ext cx="951217" cy="912813"/>
            <a:chOff x="3100388" y="3305175"/>
            <a:chExt cx="951217" cy="912813"/>
          </a:xfrm>
        </p:grpSpPr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54678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0932" y="3305175"/>
            <a:ext cx="892299" cy="912813"/>
            <a:chOff x="4900613" y="3305175"/>
            <a:chExt cx="892299" cy="912813"/>
          </a:xfrm>
        </p:grpSpPr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528808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6199971" y="3304564"/>
            <a:ext cx="1082258" cy="915487"/>
            <a:chOff x="1517968" y="3305694"/>
            <a:chExt cx="1081771" cy="914248"/>
          </a:xfrm>
        </p:grpSpPr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1846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2158792" y="3847305"/>
              <a:ext cx="44094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49" name="组合 5"/>
          <p:cNvGrpSpPr>
            <a:grpSpLocks/>
          </p:cNvGrpSpPr>
          <p:nvPr/>
        </p:nvGrpSpPr>
        <p:grpSpPr bwMode="auto">
          <a:xfrm>
            <a:off x="7033052" y="3304563"/>
            <a:ext cx="581550" cy="919297"/>
            <a:chOff x="1630002" y="3305694"/>
            <a:chExt cx="581290" cy="918053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9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1770344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1630002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63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571" y="277813"/>
            <a:ext cx="8229600" cy="576262"/>
          </a:xfrm>
        </p:spPr>
        <p:txBody>
          <a:bodyPr/>
          <a:lstStyle/>
          <a:p>
            <a:r>
              <a:rPr lang="en-US" altLang="en-US"/>
              <a:t>Shortest-Job-First (SJF) Scheduling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Associate with each process the length of its next CPU burst.  Use these lengths to schedule the process with the shortest time</a:t>
            </a:r>
          </a:p>
          <a:p>
            <a:endParaRPr lang="en-US" altLang="zh-CN"/>
          </a:p>
          <a:p>
            <a:r>
              <a:rPr lang="en-US" altLang="zh-CN"/>
              <a:t>Two schemes: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Non-preemptive</a:t>
            </a:r>
            <a:r>
              <a:rPr lang="en-US" altLang="zh-CN"/>
              <a:t> – once the CPU is allocated to a process, it cannot be preempted until the completion of its current CPU burst</a:t>
            </a:r>
          </a:p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35600" y="4764088"/>
            <a:ext cx="28813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00"/>
                </a:solidFill>
              </a:rPr>
              <a:t>SJF is optimal – yields the minimum average waiting time for a given set of processes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31913" y="4781550"/>
            <a:ext cx="431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63713" y="4781550"/>
            <a:ext cx="187166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Long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35375" y="4781550"/>
            <a:ext cx="10080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FF"/>
                </a:solidFill>
              </a:rPr>
              <a:t>Short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643438" y="4781550"/>
            <a:ext cx="431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31913" y="5805488"/>
            <a:ext cx="43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71775" y="5805488"/>
            <a:ext cx="18716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Long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63713" y="5805488"/>
            <a:ext cx="1008062" cy="3762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FFFF"/>
                </a:solidFill>
              </a:rPr>
              <a:t>Short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643438" y="5805488"/>
            <a:ext cx="43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2288108" y="5287224"/>
            <a:ext cx="1749738" cy="43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2771776" y="5243952"/>
            <a:ext cx="1266070" cy="477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63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SJF Scheduling: Example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Since P2 and P4 have the same burst time, we first schedule P2, then P4</a:t>
            </a:r>
          </a:p>
          <a:p>
            <a:r>
              <a:rPr lang="en-US" altLang="zh-CN"/>
              <a:t>Waiting time for P1=9, P2=1, P3=0, P4=5</a:t>
            </a:r>
          </a:p>
          <a:p>
            <a:r>
              <a:rPr lang="en-US" altLang="zh-CN"/>
              <a:t>Average waiting time: (9+1+0+5)/4=</a:t>
            </a:r>
            <a:r>
              <a:rPr lang="en-US" altLang="zh-CN">
                <a:solidFill>
                  <a:srgbClr val="FF0000"/>
                </a:solidFill>
              </a:rPr>
              <a:t>3.75 </a:t>
            </a:r>
            <a:r>
              <a:rPr lang="en-US" altLang="zh-CN"/>
              <a:t>(better than FCFS and RR)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160274"/>
              </p:ext>
            </p:extLst>
          </p:nvPr>
        </p:nvGraphicFramePr>
        <p:xfrm>
          <a:off x="1219200" y="1412875"/>
          <a:ext cx="6197216" cy="1828800"/>
        </p:xfrm>
        <a:graphic>
          <a:graphicData uri="http://schemas.openxmlformats.org/drawingml/2006/table">
            <a:tbl>
              <a:tblPr/>
              <a:tblGrid>
                <a:gridCol w="21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716304" y="3352800"/>
            <a:ext cx="2759770" cy="915158"/>
            <a:chOff x="4716304" y="3352800"/>
            <a:chExt cx="2759770" cy="915158"/>
          </a:xfrm>
        </p:grpSpPr>
        <p:sp>
          <p:nvSpPr>
            <p:cNvPr id="22566" name="Rectangle 59"/>
            <p:cNvSpPr>
              <a:spLocks noChangeArrowheads="1"/>
            </p:cNvSpPr>
            <p:nvPr/>
          </p:nvSpPr>
          <p:spPr bwMode="auto">
            <a:xfrm>
              <a:off x="4716304" y="3738781"/>
              <a:ext cx="2519429" cy="144108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568" name="Text Box 69"/>
            <p:cNvSpPr txBox="1">
              <a:spLocks noChangeArrowheads="1"/>
            </p:cNvSpPr>
            <p:nvPr/>
          </p:nvSpPr>
          <p:spPr bwMode="auto">
            <a:xfrm>
              <a:off x="7034928" y="38986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22569" name="Text Box 72"/>
            <p:cNvSpPr txBox="1">
              <a:spLocks noChangeArrowheads="1"/>
            </p:cNvSpPr>
            <p:nvPr/>
          </p:nvSpPr>
          <p:spPr bwMode="auto">
            <a:xfrm>
              <a:off x="5913702" y="3352800"/>
              <a:ext cx="463445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2554" name="组合 20"/>
          <p:cNvGrpSpPr>
            <a:grpSpLocks/>
          </p:cNvGrpSpPr>
          <p:nvPr/>
        </p:nvGrpSpPr>
        <p:grpSpPr bwMode="auto">
          <a:xfrm>
            <a:off x="1840928" y="3352800"/>
            <a:ext cx="1759641" cy="912813"/>
            <a:chOff x="4176104" y="3352855"/>
            <a:chExt cx="1760461" cy="912128"/>
          </a:xfrm>
        </p:grpSpPr>
        <p:sp>
          <p:nvSpPr>
            <p:cNvPr id="22563" name="Rectangle 62"/>
            <p:cNvSpPr>
              <a:spLocks noChangeArrowheads="1"/>
            </p:cNvSpPr>
            <p:nvPr/>
          </p:nvSpPr>
          <p:spPr bwMode="auto">
            <a:xfrm>
              <a:off x="4176104" y="3738546"/>
              <a:ext cx="1440000" cy="144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564" name="Text Box 70"/>
            <p:cNvSpPr txBox="1">
              <a:spLocks noChangeArrowheads="1"/>
            </p:cNvSpPr>
            <p:nvPr/>
          </p:nvSpPr>
          <p:spPr bwMode="auto">
            <a:xfrm>
              <a:off x="5431740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  <p:sp>
          <p:nvSpPr>
            <p:cNvPr id="22565" name="Text Box 74"/>
            <p:cNvSpPr txBox="1">
              <a:spLocks noChangeArrowheads="1"/>
            </p:cNvSpPr>
            <p:nvPr/>
          </p:nvSpPr>
          <p:spPr bwMode="auto">
            <a:xfrm>
              <a:off x="469535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22556" name="组合 22"/>
          <p:cNvGrpSpPr>
            <a:grpSpLocks/>
          </p:cNvGrpSpPr>
          <p:nvPr/>
        </p:nvGrpSpPr>
        <p:grpSpPr bwMode="auto">
          <a:xfrm>
            <a:off x="3277423" y="3352797"/>
            <a:ext cx="1441066" cy="529626"/>
            <a:chOff x="5976103" y="3352855"/>
            <a:chExt cx="1440000" cy="529229"/>
          </a:xfrm>
        </p:grpSpPr>
        <p:sp>
          <p:nvSpPr>
            <p:cNvPr id="22557" name="Text Box 77"/>
            <p:cNvSpPr txBox="1">
              <a:spLocks noChangeArrowheads="1"/>
            </p:cNvSpPr>
            <p:nvPr/>
          </p:nvSpPr>
          <p:spPr bwMode="auto">
            <a:xfrm>
              <a:off x="637810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2558" name="Rectangle 62"/>
            <p:cNvSpPr>
              <a:spLocks noChangeArrowheads="1"/>
            </p:cNvSpPr>
            <p:nvPr/>
          </p:nvSpPr>
          <p:spPr bwMode="auto">
            <a:xfrm>
              <a:off x="5976103" y="3738084"/>
              <a:ext cx="1440000" cy="144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3" name="Text Box 70"/>
          <p:cNvSpPr txBox="1">
            <a:spLocks noChangeArrowheads="1"/>
          </p:cNvSpPr>
          <p:nvPr/>
        </p:nvSpPr>
        <p:spPr bwMode="auto">
          <a:xfrm>
            <a:off x="4525984" y="3898626"/>
            <a:ext cx="505199" cy="3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9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7217" y="3352800"/>
            <a:ext cx="892793" cy="912813"/>
            <a:chOff x="1287217" y="3352800"/>
            <a:chExt cx="892793" cy="912813"/>
          </a:xfrm>
        </p:grpSpPr>
        <p:grpSp>
          <p:nvGrpSpPr>
            <p:cNvPr id="22555" name="组合 21"/>
            <p:cNvGrpSpPr>
              <a:grpSpLocks/>
            </p:cNvGrpSpPr>
            <p:nvPr/>
          </p:nvGrpSpPr>
          <p:grpSpPr bwMode="auto">
            <a:xfrm>
              <a:off x="1439462" y="3352800"/>
              <a:ext cx="740548" cy="912813"/>
              <a:chOff x="5576880" y="3352855"/>
              <a:chExt cx="740110" cy="912128"/>
            </a:xfrm>
          </p:grpSpPr>
          <p:sp>
            <p:nvSpPr>
              <p:cNvPr id="8" name="Rectangle 61"/>
              <p:cNvSpPr>
                <a:spLocks noChangeArrowheads="1"/>
              </p:cNvSpPr>
              <p:nvPr/>
            </p:nvSpPr>
            <p:spPr bwMode="auto">
              <a:xfrm>
                <a:off x="5616544" y="3738329"/>
                <a:ext cx="360151" cy="1443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1" name="Text Box 76"/>
              <p:cNvSpPr txBox="1">
                <a:spLocks noChangeArrowheads="1"/>
              </p:cNvSpPr>
              <p:nvPr/>
            </p:nvSpPr>
            <p:spPr bwMode="auto">
              <a:xfrm>
                <a:off x="5576880" y="3352855"/>
                <a:ext cx="4635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P3</a:t>
                </a:r>
              </a:p>
            </p:txBody>
          </p:sp>
          <p:sp>
            <p:nvSpPr>
              <p:cNvPr id="22562" name="Text Box 70"/>
              <p:cNvSpPr txBox="1">
                <a:spLocks noChangeArrowheads="1"/>
              </p:cNvSpPr>
              <p:nvPr/>
            </p:nvSpPr>
            <p:spPr bwMode="auto">
              <a:xfrm>
                <a:off x="5812165" y="3898271"/>
                <a:ext cx="5048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1287217" y="3889572"/>
              <a:ext cx="505123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50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571" y="277813"/>
            <a:ext cx="8229600" cy="576262"/>
          </a:xfrm>
        </p:spPr>
        <p:txBody>
          <a:bodyPr/>
          <a:lstStyle/>
          <a:p>
            <a:r>
              <a:rPr lang="en-US" altLang="en-US"/>
              <a:t>Shortest-Job-First (SJF) Scheduling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Associate with each process the length of its next CPU burst.  Use these lengths to schedule the process with the shortest time</a:t>
            </a:r>
          </a:p>
          <a:p>
            <a:endParaRPr lang="en-US" altLang="zh-CN"/>
          </a:p>
          <a:p>
            <a:r>
              <a:rPr lang="en-US" altLang="zh-CN"/>
              <a:t>Two schemes: </a:t>
            </a:r>
          </a:p>
          <a:p>
            <a:pPr lvl="1"/>
            <a:r>
              <a:rPr lang="en-US" altLang="zh-CN"/>
              <a:t>Non-preemptive – once the CPU is allocated to a process, it cannot be preempted until the completion of its current CPU burst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Preemptive</a:t>
            </a:r>
            <a:r>
              <a:rPr lang="en-US" altLang="zh-CN"/>
              <a:t> – if a new process arrives with CPU burst length less than remaining time of current executing process, preempt.  This scheme is also know as the </a:t>
            </a:r>
            <a:r>
              <a:rPr lang="en-US" altLang="zh-CN">
                <a:solidFill>
                  <a:srgbClr val="FF0000"/>
                </a:solidFill>
              </a:rPr>
              <a:t>Shortest-Remaining-Time-First (SRTF)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6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758114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631123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806450" y="4589463"/>
            <a:ext cx="8229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kern="0"/>
              <a:t>P1 gets preempted at time 2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5643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Coverages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0288"/>
            <a:ext cx="7918450" cy="4530725"/>
          </a:xfrm>
        </p:spPr>
        <p:txBody>
          <a:bodyPr/>
          <a:lstStyle/>
          <a:p>
            <a:r>
              <a:rPr lang="en-US" altLang="en-US" dirty="0"/>
              <a:t>CPU Scheduling 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897977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806450" y="4589463"/>
            <a:ext cx="8229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kern="0"/>
              <a:t>P1 gets preempted at time 2</a:t>
            </a:r>
          </a:p>
          <a:p>
            <a:r>
              <a:rPr lang="en-US" altLang="zh-CN" kern="0"/>
              <a:t>P2 gets preempted at time 4</a:t>
            </a:r>
            <a:endParaRPr lang="zh-CN" altLang="en-US" kern="0"/>
          </a:p>
          <a:p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41218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590555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806450" y="4589463"/>
            <a:ext cx="8229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kern="0"/>
              <a:t>P1 gets preempted at time 2</a:t>
            </a:r>
          </a:p>
          <a:p>
            <a:r>
              <a:rPr lang="en-US" altLang="zh-CN" kern="0"/>
              <a:t>P2 gets preempted at time 4</a:t>
            </a:r>
            <a:endParaRPr lang="zh-CN" altLang="en-US" kern="0"/>
          </a:p>
          <a:p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3318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43872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81442" y="3305175"/>
            <a:ext cx="1688589" cy="912813"/>
            <a:chOff x="4900613" y="3305175"/>
            <a:chExt cx="1688589" cy="912813"/>
          </a:xfrm>
        </p:grpSpPr>
        <p:sp>
          <p:nvSpPr>
            <p:cNvPr id="57" name="Text Box 77"/>
            <p:cNvSpPr txBox="1">
              <a:spLocks noChangeArrowheads="1"/>
            </p:cNvSpPr>
            <p:nvPr/>
          </p:nvSpPr>
          <p:spPr bwMode="auto">
            <a:xfrm>
              <a:off x="538165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144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608437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</p:grp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806450" y="4589463"/>
            <a:ext cx="8229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kern="0"/>
              <a:t>P1 gets preempted at time 2</a:t>
            </a:r>
          </a:p>
          <a:p>
            <a:r>
              <a:rPr lang="en-US" altLang="zh-CN" kern="0"/>
              <a:t>P2 gets preempted at time 4</a:t>
            </a:r>
            <a:endParaRPr lang="zh-CN" altLang="en-US" kern="0"/>
          </a:p>
          <a:p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2031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81442" y="3305175"/>
            <a:ext cx="1688589" cy="912813"/>
            <a:chOff x="4900613" y="3305175"/>
            <a:chExt cx="1688589" cy="912813"/>
          </a:xfrm>
        </p:grpSpPr>
        <p:sp>
          <p:nvSpPr>
            <p:cNvPr id="57" name="Text Box 77"/>
            <p:cNvSpPr txBox="1">
              <a:spLocks noChangeArrowheads="1"/>
            </p:cNvSpPr>
            <p:nvPr/>
          </p:nvSpPr>
          <p:spPr bwMode="auto">
            <a:xfrm>
              <a:off x="538165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144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608437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</p:grpSp>
      <p:grpSp>
        <p:nvGrpSpPr>
          <p:cNvPr id="65" name="组合 5"/>
          <p:cNvGrpSpPr>
            <a:grpSpLocks/>
          </p:cNvGrpSpPr>
          <p:nvPr/>
        </p:nvGrpSpPr>
        <p:grpSpPr bwMode="auto">
          <a:xfrm>
            <a:off x="5626580" y="3304563"/>
            <a:ext cx="2008342" cy="919297"/>
            <a:chOff x="1656080" y="3305694"/>
            <a:chExt cx="2007443" cy="918053"/>
          </a:xfrm>
        </p:grpSpPr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1799195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3222575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68" name="Text Box 72"/>
            <p:cNvSpPr txBox="1">
              <a:spLocks noChangeArrowheads="1"/>
            </p:cNvSpPr>
            <p:nvPr/>
          </p:nvSpPr>
          <p:spPr bwMode="auto">
            <a:xfrm>
              <a:off x="2335806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806450" y="4589463"/>
            <a:ext cx="8229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kern="0"/>
              <a:t>P1 gets preempted at time 2</a:t>
            </a:r>
          </a:p>
          <a:p>
            <a:r>
              <a:rPr lang="en-US" altLang="zh-CN" kern="0"/>
              <a:t>P2 gets preempted at time 4</a:t>
            </a:r>
            <a:endParaRPr lang="zh-CN" altLang="en-US" kern="0"/>
          </a:p>
          <a:p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99127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SRTF Scheduling: Example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Waiting time for P1=(11-2)=9, P2=1, P3=0, P4=(7-5)=2</a:t>
            </a:r>
          </a:p>
          <a:p>
            <a:r>
              <a:rPr lang="en-US" altLang="zh-CN"/>
              <a:t>Average waiting time: (9+1+0+2)/4=</a:t>
            </a:r>
            <a:r>
              <a:rPr lang="en-US" altLang="zh-CN">
                <a:solidFill>
                  <a:srgbClr val="FF0000"/>
                </a:solidFill>
              </a:rPr>
              <a:t>3 </a:t>
            </a:r>
            <a:r>
              <a:rPr lang="en-US" altLang="zh-CN"/>
              <a:t>(better than SJF, 3.75)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833816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2" y="3305175"/>
            <a:ext cx="961781" cy="915988"/>
            <a:chOff x="1517968" y="3305694"/>
            <a:chExt cx="961348" cy="9147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115" y="3305175"/>
            <a:ext cx="1017257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5672" y="3305175"/>
            <a:ext cx="668295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61116" y="3305175"/>
            <a:ext cx="1014219" cy="912813"/>
            <a:chOff x="4900613" y="3305175"/>
            <a:chExt cx="1014219" cy="912813"/>
          </a:xfrm>
        </p:grpSpPr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5057809" y="3305175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541000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81442" y="3305175"/>
            <a:ext cx="1688589" cy="912813"/>
            <a:chOff x="4900613" y="3305175"/>
            <a:chExt cx="1688589" cy="912813"/>
          </a:xfrm>
        </p:grpSpPr>
        <p:sp>
          <p:nvSpPr>
            <p:cNvPr id="57" name="Text Box 77"/>
            <p:cNvSpPr txBox="1">
              <a:spLocks noChangeArrowheads="1"/>
            </p:cNvSpPr>
            <p:nvPr/>
          </p:nvSpPr>
          <p:spPr bwMode="auto">
            <a:xfrm>
              <a:off x="538165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144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6084377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</p:grpSp>
      <p:grpSp>
        <p:nvGrpSpPr>
          <p:cNvPr id="65" name="组合 5"/>
          <p:cNvGrpSpPr>
            <a:grpSpLocks/>
          </p:cNvGrpSpPr>
          <p:nvPr/>
        </p:nvGrpSpPr>
        <p:grpSpPr bwMode="auto">
          <a:xfrm>
            <a:off x="5626580" y="3304563"/>
            <a:ext cx="2008342" cy="919297"/>
            <a:chOff x="1656080" y="3305694"/>
            <a:chExt cx="2007443" cy="918053"/>
          </a:xfrm>
        </p:grpSpPr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1799195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3222575" y="3854915"/>
              <a:ext cx="440948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68" name="Text Box 72"/>
            <p:cNvSpPr txBox="1">
              <a:spLocks noChangeArrowheads="1"/>
            </p:cNvSpPr>
            <p:nvPr/>
          </p:nvSpPr>
          <p:spPr bwMode="auto">
            <a:xfrm>
              <a:off x="2335806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45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Priority Scheduling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priority number (integer) is associated with each process</a:t>
            </a:r>
          </a:p>
          <a:p>
            <a:endParaRPr lang="en-US" altLang="en-US" sz="800" dirty="0"/>
          </a:p>
          <a:p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priority), it can be </a:t>
            </a:r>
          </a:p>
          <a:p>
            <a:pPr lvl="1"/>
            <a:r>
              <a:rPr lang="en-US" altLang="en-US" dirty="0"/>
              <a:t>Preemptive </a:t>
            </a:r>
            <a:r>
              <a:rPr lang="zh-CN" altLang="en-US" dirty="0"/>
              <a:t>（</a:t>
            </a:r>
            <a:r>
              <a:rPr lang="en-US" altLang="zh-CN" dirty="0"/>
              <a:t>upon new arrival of a higher priority process)</a:t>
            </a:r>
            <a:endParaRPr lang="en-US" altLang="en-US" dirty="0"/>
          </a:p>
          <a:p>
            <a:pPr lvl="1"/>
            <a:r>
              <a:rPr lang="en-US" altLang="en-US" dirty="0"/>
              <a:t>Non</a:t>
            </a:r>
            <a:r>
              <a:rPr lang="en-US" altLang="zh-CN" dirty="0"/>
              <a:t>-</a:t>
            </a:r>
            <a:r>
              <a:rPr lang="en-US" altLang="en-US" dirty="0"/>
              <a:t>preemptive</a:t>
            </a:r>
          </a:p>
          <a:p>
            <a:pPr lvl="1"/>
            <a:endParaRPr lang="en-US" altLang="en-US" sz="800" dirty="0"/>
          </a:p>
          <a:p>
            <a:r>
              <a:rPr lang="en-HK" altLang="en-US" dirty="0"/>
              <a:t>Equal-priority processes are scheduled in FCFS order</a:t>
            </a:r>
            <a:endParaRPr lang="en-US" altLang="en-US" dirty="0"/>
          </a:p>
          <a:p>
            <a:r>
              <a:rPr lang="en-US" altLang="en-US" dirty="0"/>
              <a:t>SJF is </a:t>
            </a:r>
            <a:r>
              <a:rPr lang="en-HK" altLang="en-US" dirty="0"/>
              <a:t>a special case of the general 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priority-scheduling </a:t>
            </a:r>
            <a:r>
              <a:rPr lang="en-US" altLang="en-US" dirty="0"/>
              <a:t>algorithm, where priority is the inverse of predicted next CPU burst time</a:t>
            </a:r>
          </a:p>
          <a:p>
            <a:endParaRPr lang="en-US" altLang="en-US" sz="800" dirty="0"/>
          </a:p>
          <a:p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35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Priority Scheduling: Example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Waiting time for P1=9, P2=0, P3=4, P4=5</a:t>
            </a:r>
          </a:p>
          <a:p>
            <a:r>
              <a:rPr lang="en-US" altLang="zh-CN"/>
              <a:t>Average waiting time: (9+0+4+5)/4=</a:t>
            </a:r>
            <a:r>
              <a:rPr lang="en-US" altLang="zh-CN">
                <a:solidFill>
                  <a:srgbClr val="FF0000"/>
                </a:solidFill>
              </a:rPr>
              <a:t>4.5</a:t>
            </a:r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167728"/>
              </p:ext>
            </p:extLst>
          </p:nvPr>
        </p:nvGraphicFramePr>
        <p:xfrm>
          <a:off x="612622" y="1412875"/>
          <a:ext cx="7788995" cy="182880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Priority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4716304" y="3352800"/>
            <a:ext cx="2759770" cy="915158"/>
            <a:chOff x="4716304" y="3352800"/>
            <a:chExt cx="2759770" cy="915158"/>
          </a:xfrm>
        </p:grpSpPr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4716304" y="3738781"/>
              <a:ext cx="2519429" cy="144108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7034928" y="38986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5913702" y="3352800"/>
              <a:ext cx="463445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55" name="组合 22"/>
          <p:cNvGrpSpPr>
            <a:grpSpLocks/>
          </p:cNvGrpSpPr>
          <p:nvPr/>
        </p:nvGrpSpPr>
        <p:grpSpPr bwMode="auto">
          <a:xfrm>
            <a:off x="3277423" y="3352797"/>
            <a:ext cx="1441066" cy="529626"/>
            <a:chOff x="5976103" y="3352855"/>
            <a:chExt cx="1440000" cy="529229"/>
          </a:xfrm>
        </p:grpSpPr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637810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976103" y="3738084"/>
              <a:ext cx="1440000" cy="144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62" name="Text Box 70"/>
          <p:cNvSpPr txBox="1">
            <a:spLocks noChangeArrowheads="1"/>
          </p:cNvSpPr>
          <p:nvPr/>
        </p:nvSpPr>
        <p:spPr bwMode="auto">
          <a:xfrm>
            <a:off x="4525984" y="3898626"/>
            <a:ext cx="505199" cy="3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9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69908" y="3352800"/>
            <a:ext cx="740548" cy="912813"/>
            <a:chOff x="2869908" y="3352800"/>
            <a:chExt cx="740548" cy="912813"/>
          </a:xfrm>
        </p:grpSpPr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>
              <a:off x="2909595" y="3738563"/>
              <a:ext cx="360364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Text Box 76"/>
            <p:cNvSpPr txBox="1">
              <a:spLocks noChangeArrowheads="1"/>
            </p:cNvSpPr>
            <p:nvPr/>
          </p:nvSpPr>
          <p:spPr bwMode="auto">
            <a:xfrm>
              <a:off x="2869908" y="3352800"/>
              <a:ext cx="463824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3105332" y="3898626"/>
              <a:ext cx="505124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8703" y="3352800"/>
            <a:ext cx="1860671" cy="912813"/>
            <a:chOff x="1368703" y="3352800"/>
            <a:chExt cx="1860671" cy="912813"/>
          </a:xfrm>
        </p:grpSpPr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1469733" y="3738781"/>
              <a:ext cx="1439329" cy="14410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2724784" y="3898626"/>
              <a:ext cx="504590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54" name="Text Box 74"/>
            <p:cNvSpPr txBox="1">
              <a:spLocks noChangeArrowheads="1"/>
            </p:cNvSpPr>
            <p:nvPr/>
          </p:nvSpPr>
          <p:spPr bwMode="auto">
            <a:xfrm>
              <a:off x="1988742" y="3352800"/>
              <a:ext cx="463334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1368703" y="3889572"/>
              <a:ext cx="505123" cy="36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20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F100F04-0C6B-FC7D-BC49-667EA9980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Scheduling w/ Round-Robin</a:t>
            </a:r>
          </a:p>
        </p:txBody>
      </p:sp>
      <p:sp>
        <p:nvSpPr>
          <p:cNvPr id="57347" name="Rectangle 36">
            <a:extLst>
              <a:ext uri="{FF2B5EF4-FFF2-40B4-BE49-F238E27FC236}">
                <a16:creationId xmlns:a16="http://schemas.microsoft.com/office/drawing/2014/main" id="{46CEE788-2E67-CD6B-66B0-C9A5D4248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946150"/>
            <a:ext cx="8026400" cy="52451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4	3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5</a:t>
            </a:r>
            <a:r>
              <a:rPr lang="en-US" altLang="en-US" dirty="0"/>
              <a:t>	2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8</a:t>
            </a:r>
            <a:r>
              <a:rPr lang="en-US" altLang="en-US" dirty="0"/>
              <a:t>	2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7</a:t>
            </a:r>
            <a:r>
              <a:rPr lang="en-US" altLang="en-US" dirty="0"/>
              <a:t>	1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3	3</a:t>
            </a:r>
          </a:p>
          <a:p>
            <a:pPr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Run the process with the highest priority. Processes with the same priority are scheduled to run in a round-robin or RR manner</a:t>
            </a: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Gantt Chart with 2 </a:t>
            </a:r>
            <a:r>
              <a:rPr lang="en-US" altLang="en-US" dirty="0" err="1"/>
              <a:t>ms</a:t>
            </a:r>
            <a:r>
              <a:rPr lang="en-US" altLang="en-US" dirty="0"/>
              <a:t> time quantum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</a:t>
            </a:r>
            <a:r>
              <a:rPr lang="en-US" altLang="en-US" dirty="0"/>
              <a:t>waiting time = [(26-4)+(16-5)+(20-8)+(7-7)+(27-3)]=69/5=13.8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CBDAE431-91B9-BAC7-D076-1F39C6E3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273550"/>
            <a:ext cx="78105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8645-B363-972B-AA75-E734DB9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7525"/>
            <a:ext cx="8229600" cy="420626"/>
          </a:xfrm>
        </p:spPr>
        <p:txBody>
          <a:bodyPr/>
          <a:lstStyle/>
          <a:p>
            <a:r>
              <a:rPr lang="en-GB" sz="2800" dirty="0"/>
              <a:t>Priority Scheduling </a:t>
            </a:r>
            <a:br>
              <a:rPr lang="en-GB" sz="2800" dirty="0"/>
            </a:br>
            <a:r>
              <a:rPr lang="en-GB" sz="2800" dirty="0"/>
              <a:t>with Round-Robin in HW/Exam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023C-F701-A873-2C57-28D9C3A1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49" y="1233488"/>
            <a:ext cx="7411275" cy="4530725"/>
          </a:xfrm>
        </p:spPr>
        <p:txBody>
          <a:bodyPr/>
          <a:lstStyle/>
          <a:p>
            <a:r>
              <a:rPr lang="en-GB" dirty="0"/>
              <a:t>In the previous lecture example, all processes arrive at t = 0</a:t>
            </a:r>
          </a:p>
          <a:p>
            <a:endParaRPr lang="en-GB" dirty="0"/>
          </a:p>
          <a:p>
            <a:r>
              <a:rPr lang="en-GB" dirty="0"/>
              <a:t>In HW/Exam, you may see more challenging questions of Priority Scheduling w/ Round-Robin with different arrival times</a:t>
            </a:r>
          </a:p>
          <a:p>
            <a:endParaRPr lang="en-GB" dirty="0"/>
          </a:p>
          <a:p>
            <a:r>
              <a:rPr lang="en-GB" dirty="0"/>
              <a:t>If the arrival times are different, you need to consider the pre-emptive issues, and keep track of the remaining time of the pre-empted processes (if any)</a:t>
            </a:r>
          </a:p>
          <a:p>
            <a:endParaRPr lang="en-GB" dirty="0"/>
          </a:p>
          <a:p>
            <a:r>
              <a:rPr lang="en-GB" dirty="0"/>
              <a:t>A common mistake is to reset the time quantum of the pre-empted processes, without keeping track of the remaining time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5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51AD-6DE8-C520-2627-8DFE7143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S2023 Midterm Question/Solution</a:t>
            </a:r>
            <a:br>
              <a:rPr lang="en-US" sz="2000" dirty="0"/>
            </a:br>
            <a:r>
              <a:rPr lang="en-US" sz="2000" dirty="0"/>
              <a:t>(Priority Scheduling w/ Round-Robin – different arrival time)</a:t>
            </a:r>
          </a:p>
        </p:txBody>
      </p:sp>
      <p:pic>
        <p:nvPicPr>
          <p:cNvPr id="10" name="Content Placeholder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D28BD7F-7791-7EF4-63E6-3CA7CA12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8"/>
          <a:stretch/>
        </p:blipFill>
        <p:spPr>
          <a:xfrm>
            <a:off x="647700" y="950025"/>
            <a:ext cx="7848600" cy="27345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8591C1-791B-F008-2D97-223D629F0CCF}"/>
              </a:ext>
            </a:extLst>
          </p:cNvPr>
          <p:cNvSpPr txBox="1"/>
          <p:nvPr/>
        </p:nvSpPr>
        <p:spPr>
          <a:xfrm>
            <a:off x="2181762" y="3712479"/>
            <a:ext cx="4780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Gantt Chart of </a:t>
            </a:r>
          </a:p>
          <a:p>
            <a:r>
              <a:rPr lang="en-US" dirty="0"/>
              <a:t>Preemptive priority scheduling with RR </a:t>
            </a:r>
          </a:p>
          <a:p>
            <a:r>
              <a:rPr lang="en-US" dirty="0"/>
              <a:t>(with quantum of 2 milliseconds)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9D94C-1532-0748-B126-CF303378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964009"/>
            <a:ext cx="7772400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014413"/>
            <a:ext cx="8042275" cy="5340350"/>
          </a:xfrm>
        </p:spPr>
        <p:txBody>
          <a:bodyPr/>
          <a:lstStyle/>
          <a:p>
            <a:pPr marL="341313" indent="-341313"/>
            <a:r>
              <a:rPr lang="en-US" altLang="en-US" dirty="0"/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CPU schedul</a:t>
            </a:r>
            <a:r>
              <a:rPr lang="en-US" altLang="zh-CN" dirty="0">
                <a:solidFill>
                  <a:srgbClr val="FF0000"/>
                </a:solidFill>
              </a:rPr>
              <a:t>ing </a:t>
            </a:r>
            <a:r>
              <a:rPr lang="en-HK" altLang="en-US" dirty="0"/>
              <a:t>is the task of selecting a waiting process from the ready queue (one or multiple queues) and allocating the CPU to it. The CPU is allocated to the selected process by the </a:t>
            </a:r>
            <a:r>
              <a:rPr lang="en-HK" altLang="en-US" dirty="0">
                <a:solidFill>
                  <a:srgbClr val="FF0000"/>
                </a:solidFill>
              </a:rPr>
              <a:t>dispatcher</a:t>
            </a:r>
            <a:r>
              <a:rPr lang="en-HK" altLang="en-US" dirty="0"/>
              <a:t>.</a:t>
            </a:r>
            <a:endParaRPr lang="en-US" altLang="en-US" dirty="0"/>
          </a:p>
          <a:p>
            <a:pPr marL="341313" indent="-341313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non-preemptive </a:t>
            </a:r>
            <a:r>
              <a:rPr lang="en-HK" altLang="en-US" dirty="0"/>
              <a:t>scheduling is invoked when the process running on the CPU gives up the CPU voluntarily</a:t>
            </a:r>
            <a:endParaRPr lang="en-US" altLang="en-US" dirty="0"/>
          </a:p>
          <a:p>
            <a:pPr marL="798513" lvl="1" indent="-341313"/>
            <a:r>
              <a:rPr lang="en-US" altLang="en-US" dirty="0"/>
              <a:t>Switches from running to waiting state, e.g., I/O request, or wait() </a:t>
            </a:r>
          </a:p>
          <a:p>
            <a:pPr marL="798513" lvl="1" indent="-341313"/>
            <a:r>
              <a:rPr lang="en-US" altLang="en-US" dirty="0"/>
              <a:t>Terminates</a:t>
            </a:r>
          </a:p>
          <a:p>
            <a:pPr marL="341313" indent="-341313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preemptive </a:t>
            </a:r>
            <a:r>
              <a:rPr lang="en-US" altLang="en-US" dirty="0"/>
              <a:t>scheduling - </a:t>
            </a:r>
            <a:r>
              <a:rPr lang="en-HK" altLang="en-US" dirty="0"/>
              <a:t>where the CPU can be taken away from a process involuntarily can further be invoked when</a:t>
            </a:r>
            <a:endParaRPr lang="en-US" altLang="en-US" dirty="0">
              <a:solidFill>
                <a:srgbClr val="FF0000"/>
              </a:solidFill>
            </a:endParaRPr>
          </a:p>
          <a:p>
            <a:pPr marL="798513" lvl="1" indent="-341313"/>
            <a:r>
              <a:rPr lang="en-US" altLang="en-US" dirty="0"/>
              <a:t>Switches from running to ready state, e.g., quantum (timer) expires in </a:t>
            </a:r>
            <a:r>
              <a:rPr lang="en-US" altLang="en-US" dirty="0">
                <a:solidFill>
                  <a:srgbClr val="3366FF"/>
                </a:solidFill>
              </a:rPr>
              <a:t>RR </a:t>
            </a:r>
            <a:r>
              <a:rPr lang="en-US" altLang="en-US" dirty="0"/>
              <a:t>scheduling</a:t>
            </a:r>
          </a:p>
          <a:p>
            <a:pPr marL="798513" lvl="1" indent="-341313"/>
            <a:r>
              <a:rPr lang="en-US" altLang="en-US" dirty="0"/>
              <a:t>Switches from waiting to ready (e.g., completion of I/O) </a:t>
            </a:r>
            <a:r>
              <a:rPr lang="en-HK" altLang="en-US" dirty="0"/>
              <a:t>or</a:t>
            </a:r>
            <a:r>
              <a:rPr lang="zh-CN" altLang="en-US" dirty="0"/>
              <a:t> </a:t>
            </a:r>
            <a:r>
              <a:rPr lang="en-HK" altLang="zh-CN" dirty="0"/>
              <a:t>from</a:t>
            </a:r>
            <a:r>
              <a:rPr lang="zh-CN" altLang="en-US" dirty="0"/>
              <a:t> </a:t>
            </a:r>
            <a:r>
              <a:rPr lang="en-HK" altLang="zh-CN" dirty="0"/>
              <a:t>new</a:t>
            </a:r>
            <a:r>
              <a:rPr lang="zh-CN" altLang="en-US" dirty="0"/>
              <a:t> </a:t>
            </a:r>
            <a:r>
              <a:rPr lang="en-HK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ready</a:t>
            </a:r>
            <a:r>
              <a:rPr lang="zh-CN" altLang="en-US" dirty="0"/>
              <a:t> </a:t>
            </a:r>
            <a:r>
              <a:rPr lang="en-HK" altLang="zh-CN" dirty="0"/>
              <a:t>(new process with higher priority) - in </a:t>
            </a:r>
            <a:r>
              <a:rPr lang="en-US" altLang="en-US" dirty="0">
                <a:solidFill>
                  <a:srgbClr val="3366FF"/>
                </a:solidFill>
              </a:rPr>
              <a:t>SRTF </a:t>
            </a:r>
            <a:r>
              <a:rPr lang="en-US" altLang="en-US" dirty="0"/>
              <a:t>or</a:t>
            </a:r>
            <a:r>
              <a:rPr lang="en-US" altLang="en-US" dirty="0">
                <a:solidFill>
                  <a:srgbClr val="3366FF"/>
                </a:solidFill>
              </a:rPr>
              <a:t> MLFQ </a:t>
            </a:r>
            <a:r>
              <a:rPr lang="en-US" altLang="zh-CN" dirty="0"/>
              <a:t>scheduling</a:t>
            </a:r>
            <a:endParaRPr lang="en-US" altLang="en-US" dirty="0"/>
          </a:p>
          <a:p>
            <a:pPr marL="798513" lvl="1" indent="-341313"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"/>
          <p:cNvSpPr txBox="1">
            <a:spLocks noGrp="1"/>
          </p:cNvSpPr>
          <p:nvPr>
            <p:ph type="title"/>
          </p:nvPr>
        </p:nvSpPr>
        <p:spPr>
          <a:xfrm>
            <a:off x="1009461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Multilevel Feedback Queue (MLFQ) Scheduling</a:t>
            </a:r>
            <a:endParaRPr sz="2600" dirty="0"/>
          </a:p>
        </p:txBody>
      </p:sp>
      <p:sp>
        <p:nvSpPr>
          <p:cNvPr id="693" name="Google Shape;693;p25"/>
          <p:cNvSpPr txBox="1">
            <a:spLocks noGrp="1"/>
          </p:cNvSpPr>
          <p:nvPr>
            <p:ph type="body" idx="1"/>
          </p:nvPr>
        </p:nvSpPr>
        <p:spPr>
          <a:xfrm>
            <a:off x="395111" y="911755"/>
            <a:ext cx="8139289" cy="566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rgbClr val="FF0000"/>
                </a:solidFill>
              </a:rPr>
              <a:t>Multilevel-feedback-queue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MLFQ</a:t>
            </a:r>
            <a:r>
              <a:rPr lang="en-US" sz="2000" dirty="0"/>
              <a:t> scheduler defined by </a:t>
            </a:r>
            <a:endParaRPr dirty="0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The number of queues</a:t>
            </a:r>
            <a:endParaRPr dirty="0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scheduling algorithms for each queue</a:t>
            </a:r>
            <a:endParaRPr dirty="0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method used to determine when to upgrade a process</a:t>
            </a:r>
            <a:endParaRPr dirty="0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method used to determine when to demote a process</a:t>
            </a:r>
            <a:endParaRPr dirty="0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method used to determine which queue a process will enter when that process needs service</a:t>
            </a:r>
          </a:p>
          <a:p>
            <a:pPr marL="457200" lvl="1" indent="0" algn="l" rtl="0">
              <a:spcBef>
                <a:spcPts val="63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indent="-28575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HK" dirty="0"/>
              <a:t>MLFQ is commonly used in many systems such as BSD Unix, Solaris, Window NT and subsequent Window operating systems</a:t>
            </a:r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HK" dirty="0"/>
              <a:t> MLFQ has several distinctive advantages:</a:t>
            </a:r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HK" dirty="0"/>
              <a:t>It does not require prior knowledge on CPU burst time</a:t>
            </a:r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HK" dirty="0"/>
              <a:t>It handles interactive jobs well by delivering similar performance as that of SJF or SRTF</a:t>
            </a:r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HK" dirty="0"/>
              <a:t>It is also “fair” by making progress on CPU-bound jobs </a:t>
            </a:r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Example of Multilevel Feedback Queue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036638"/>
            <a:ext cx="4065588" cy="5229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Three queues: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– RR with time quantum 8 milliseconds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– RR time quantum 16 milliseconds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2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– FCFS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Scheduling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 new job enters queue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0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which is served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FCFS, also preempts jobs from Q1 or Q2 if currently running on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When it gains CPU, job receives 8 </a:t>
            </a:r>
            <a:r>
              <a:rPr kumimoji="1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ms</a:t>
            </a: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If it does not finish in 8 milliseconds, job is moved to the queue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1</a:t>
            </a: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At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job is again served FCFS and receives 16 additional milliseconds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If it still does not complete, it is preempted and moved to queue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If a job from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1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or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2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is preempted by a new job from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, it joins the head of the queue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1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or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Q</a:t>
            </a:r>
            <a:r>
              <a:rPr kumimoji="1" lang="en-US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2 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, respectively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6246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0" y="1273175"/>
            <a:ext cx="3914775" cy="237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06938" y="4019550"/>
            <a:ext cx="3873500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Helvetica" pitchFamily="-84" charset="0"/>
              </a:rPr>
              <a:t>This approximates SRTF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Helvetica" pitchFamily="-8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CPU bound jobs drop like a rock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Short-running I/O bound jobs stay near top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lstStyle/>
          <a:p>
            <a:r>
              <a:rPr lang="en-US" altLang="en-US" dirty="0"/>
              <a:t>MLFQ: The lecture example with animation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448050"/>
          <a:ext cx="8229600" cy="119596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Process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Arrival Time (ms)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Burst Time (</a:t>
                      </a:r>
                      <a:r>
                        <a:rPr kumimoji="0" lang="en-US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ms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P4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1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P5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-84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-8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45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8" y="884238"/>
            <a:ext cx="4149725" cy="2462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38738"/>
            <a:ext cx="7308850" cy="652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MLFQ Scheduling: Example</a:t>
            </a:r>
            <a:endParaRPr lang="zh-CN" altLang="en-US" dirty="0"/>
          </a:p>
        </p:txBody>
      </p:sp>
      <p:graphicFrame>
        <p:nvGraphicFramePr>
          <p:cNvPr id="4" name="Group 58"/>
          <p:cNvGraphicFramePr/>
          <p:nvPr>
            <p:custDataLst>
              <p:tags r:id="rId1"/>
            </p:custDataLst>
          </p:nvPr>
        </p:nvGraphicFramePr>
        <p:xfrm>
          <a:off x="1483842" y="1101090"/>
          <a:ext cx="6240902" cy="219456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/>
          <p:nvPr/>
        </p:nvGrpSpPr>
        <p:grpSpPr bwMode="auto">
          <a:xfrm>
            <a:off x="308612" y="3298190"/>
            <a:ext cx="958614" cy="914455"/>
            <a:chOff x="1517968" y="3305694"/>
            <a:chExt cx="958182" cy="913217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09740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696835" y="4283075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Q0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687945" y="506603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696835" y="5848985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Q2</a:t>
            </a:r>
          </a:p>
        </p:txBody>
      </p:sp>
      <p:graphicFrame>
        <p:nvGraphicFramePr>
          <p:cNvPr id="67" name="Group 58"/>
          <p:cNvGraphicFramePr/>
          <p:nvPr/>
        </p:nvGraphicFramePr>
        <p:xfrm>
          <a:off x="5751195" y="4281170"/>
          <a:ext cx="1856740" cy="408305"/>
        </p:xfrm>
        <a:graphic>
          <a:graphicData uri="http://schemas.openxmlformats.org/drawingml/2006/table">
            <a:tbl>
              <a:tblPr/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接连接符 67"/>
          <p:cNvCxnSpPr/>
          <p:nvPr/>
        </p:nvCxnSpPr>
        <p:spPr>
          <a:xfrm>
            <a:off x="5111750" y="4281170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直接连接符 68"/>
          <p:cNvCxnSpPr/>
          <p:nvPr/>
        </p:nvCxnSpPr>
        <p:spPr>
          <a:xfrm>
            <a:off x="5111750" y="4689475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0" name="Group 58"/>
          <p:cNvGraphicFramePr/>
          <p:nvPr/>
        </p:nvGraphicFramePr>
        <p:xfrm>
          <a:off x="5751195" y="5070475"/>
          <a:ext cx="1856740" cy="408305"/>
        </p:xfrm>
        <a:graphic>
          <a:graphicData uri="http://schemas.openxmlformats.org/drawingml/2006/table">
            <a:tbl>
              <a:tblPr/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接连接符 70"/>
          <p:cNvCxnSpPr/>
          <p:nvPr/>
        </p:nvCxnSpPr>
        <p:spPr>
          <a:xfrm>
            <a:off x="5111750" y="5070475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直接连接符 71"/>
          <p:cNvCxnSpPr/>
          <p:nvPr/>
        </p:nvCxnSpPr>
        <p:spPr>
          <a:xfrm>
            <a:off x="5111750" y="5478780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3" name="Group 58"/>
          <p:cNvGraphicFramePr/>
          <p:nvPr/>
        </p:nvGraphicFramePr>
        <p:xfrm>
          <a:off x="5751195" y="5838190"/>
          <a:ext cx="1856740" cy="408305"/>
        </p:xfrm>
        <a:graphic>
          <a:graphicData uri="http://schemas.openxmlformats.org/drawingml/2006/table">
            <a:tbl>
              <a:tblPr/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直接连接符 73"/>
          <p:cNvCxnSpPr/>
          <p:nvPr/>
        </p:nvCxnSpPr>
        <p:spPr>
          <a:xfrm>
            <a:off x="5111750" y="5838190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直接连接符 74"/>
          <p:cNvCxnSpPr/>
          <p:nvPr/>
        </p:nvCxnSpPr>
        <p:spPr>
          <a:xfrm>
            <a:off x="5111750" y="6246495"/>
            <a:ext cx="639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内容占位符 2"/>
          <p:cNvSpPr txBox="1"/>
          <p:nvPr/>
        </p:nvSpPr>
        <p:spPr bwMode="auto">
          <a:xfrm>
            <a:off x="782320" y="469138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0: P1 arrives and gets service in Q0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779780" y="469138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2: P2 arrives and waits in Q0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779780" y="469138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4: P1 gets preempted and waits in Q1; P2 gets service in Q0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35" name="内容占位符 2"/>
          <p:cNvSpPr txBox="1"/>
          <p:nvPr/>
        </p:nvSpPr>
        <p:spPr bwMode="auto">
          <a:xfrm>
            <a:off x="777875" y="469265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5: P3 arrives and waits in Q0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48" name="内容占位符 2"/>
          <p:cNvSpPr txBox="1"/>
          <p:nvPr/>
        </p:nvSpPr>
        <p:spPr bwMode="auto">
          <a:xfrm>
            <a:off x="776605" y="469011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8: P2 gets preempted and waits in Q1; P3 gets service in Q0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49" name="组合 48"/>
          <p:cNvGrpSpPr/>
          <p:nvPr/>
        </p:nvGrpSpPr>
        <p:grpSpPr>
          <a:xfrm>
            <a:off x="1166440" y="3299460"/>
            <a:ext cx="1017257" cy="914400"/>
            <a:chOff x="3100388" y="3305175"/>
            <a:chExt cx="1017257" cy="914400"/>
          </a:xfrm>
        </p:grpSpPr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3100388" y="368966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865202" y="3303270"/>
            <a:ext cx="677185" cy="914400"/>
            <a:chOff x="3088212" y="3305175"/>
            <a:chExt cx="677185" cy="914400"/>
          </a:xfrm>
        </p:grpSpPr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3109802" y="368585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76"/>
            <p:cNvSpPr txBox="1">
              <a:spLocks noChangeArrowheads="1"/>
            </p:cNvSpPr>
            <p:nvPr/>
          </p:nvSpPr>
          <p:spPr bwMode="auto">
            <a:xfrm>
              <a:off x="308821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80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10</a:t>
              </a:r>
            </a:p>
          </p:txBody>
        </p:sp>
      </p:grpSp>
      <p:sp>
        <p:nvSpPr>
          <p:cNvPr id="81" name="内容占位符 2"/>
          <p:cNvSpPr txBox="1"/>
          <p:nvPr/>
        </p:nvSpPr>
        <p:spPr bwMode="auto">
          <a:xfrm>
            <a:off x="775970" y="4689475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10: P3 finishes; P1 gets service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94" name="组合 93"/>
          <p:cNvGrpSpPr/>
          <p:nvPr/>
        </p:nvGrpSpPr>
        <p:grpSpPr>
          <a:xfrm>
            <a:off x="2223217" y="3307080"/>
            <a:ext cx="680493" cy="897255"/>
            <a:chOff x="4876834" y="3314065"/>
            <a:chExt cx="680493" cy="897255"/>
          </a:xfrm>
        </p:grpSpPr>
        <p:sp>
          <p:nvSpPr>
            <p:cNvPr id="95" name="Text Box 77"/>
            <p:cNvSpPr txBox="1">
              <a:spLocks noChangeArrowheads="1"/>
            </p:cNvSpPr>
            <p:nvPr/>
          </p:nvSpPr>
          <p:spPr bwMode="auto">
            <a:xfrm>
              <a:off x="4876834" y="3314065"/>
              <a:ext cx="4622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  <p:sp>
          <p:nvSpPr>
            <p:cNvPr id="96" name="Text Box 70"/>
            <p:cNvSpPr txBox="1">
              <a:spLocks noChangeArrowheads="1"/>
            </p:cNvSpPr>
            <p:nvPr/>
          </p:nvSpPr>
          <p:spPr bwMode="auto">
            <a:xfrm>
              <a:off x="5052502" y="3843020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sp>
        <p:nvSpPr>
          <p:cNvPr id="97" name="Rectangle 59"/>
          <p:cNvSpPr>
            <a:spLocks noChangeArrowheads="1"/>
          </p:cNvSpPr>
          <p:nvPr/>
        </p:nvSpPr>
        <p:spPr bwMode="auto">
          <a:xfrm>
            <a:off x="2247011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8" name="内容占位符 2"/>
          <p:cNvSpPr txBox="1"/>
          <p:nvPr/>
        </p:nvSpPr>
        <p:spPr bwMode="auto">
          <a:xfrm>
            <a:off x="774065" y="468757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12: P4 arrives and gets service in Q0; P1 gets preempted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111" name="组合 110"/>
          <p:cNvGrpSpPr/>
          <p:nvPr/>
        </p:nvGrpSpPr>
        <p:grpSpPr>
          <a:xfrm>
            <a:off x="2598387" y="3298190"/>
            <a:ext cx="982469" cy="897890"/>
            <a:chOff x="4900613" y="3305175"/>
            <a:chExt cx="982469" cy="897890"/>
          </a:xfrm>
        </p:grpSpPr>
        <p:sp>
          <p:nvSpPr>
            <p:cNvPr id="112" name="Text Box 77"/>
            <p:cNvSpPr txBox="1">
              <a:spLocks noChangeArrowheads="1"/>
            </p:cNvSpPr>
            <p:nvPr/>
          </p:nvSpPr>
          <p:spPr bwMode="auto">
            <a:xfrm>
              <a:off x="506161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4" name="Text Box 70"/>
            <p:cNvSpPr txBox="1">
              <a:spLocks noChangeArrowheads="1"/>
            </p:cNvSpPr>
            <p:nvPr/>
          </p:nvSpPr>
          <p:spPr bwMode="auto">
            <a:xfrm>
              <a:off x="537825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  <p:sp>
        <p:nvSpPr>
          <p:cNvPr id="115" name="内容占位符 2"/>
          <p:cNvSpPr txBox="1"/>
          <p:nvPr/>
        </p:nvSpPr>
        <p:spPr bwMode="auto">
          <a:xfrm>
            <a:off x="774065" y="468630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16: P4 gets preempted and waits in Q1; P1 gets service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140" name="Rectangle 59"/>
          <p:cNvSpPr>
            <a:spLocks noChangeArrowheads="1"/>
          </p:cNvSpPr>
          <p:nvPr/>
        </p:nvSpPr>
        <p:spPr bwMode="auto">
          <a:xfrm>
            <a:off x="3318256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41" name="Text Box 77"/>
          <p:cNvSpPr txBox="1">
            <a:spLocks noChangeArrowheads="1"/>
          </p:cNvSpPr>
          <p:nvPr/>
        </p:nvSpPr>
        <p:spPr bwMode="auto">
          <a:xfrm>
            <a:off x="3297637" y="3307080"/>
            <a:ext cx="462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P1</a:t>
            </a:r>
          </a:p>
        </p:txBody>
      </p:sp>
      <p:sp>
        <p:nvSpPr>
          <p:cNvPr id="142" name="Text Box 70"/>
          <p:cNvSpPr txBox="1">
            <a:spLocks noChangeArrowheads="1"/>
          </p:cNvSpPr>
          <p:nvPr/>
        </p:nvSpPr>
        <p:spPr bwMode="auto">
          <a:xfrm>
            <a:off x="3443061" y="382968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</a:t>
            </a:r>
          </a:p>
        </p:txBody>
      </p:sp>
      <p:sp>
        <p:nvSpPr>
          <p:cNvPr id="143" name="内容占位符 2"/>
          <p:cNvSpPr txBox="1"/>
          <p:nvPr/>
        </p:nvSpPr>
        <p:spPr bwMode="auto">
          <a:xfrm>
            <a:off x="775970" y="4686935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18: P5 arrives and gets service in Q0; P1 gets preempted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156" name="组合 155"/>
          <p:cNvGrpSpPr/>
          <p:nvPr/>
        </p:nvGrpSpPr>
        <p:grpSpPr bwMode="auto">
          <a:xfrm>
            <a:off x="3678936" y="3298190"/>
            <a:ext cx="947440" cy="914455"/>
            <a:chOff x="1656080" y="3305694"/>
            <a:chExt cx="947013" cy="913217"/>
          </a:xfrm>
        </p:grpSpPr>
        <p:sp>
          <p:nvSpPr>
            <p:cNvPr id="157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58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436683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22</a:t>
              </a:r>
            </a:p>
          </p:txBody>
        </p:sp>
        <p:sp>
          <p:nvSpPr>
            <p:cNvPr id="159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2072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P5</a:t>
              </a:r>
            </a:p>
          </p:txBody>
        </p:sp>
      </p:grpSp>
      <p:sp>
        <p:nvSpPr>
          <p:cNvPr id="160" name="内容占位符 2"/>
          <p:cNvSpPr txBox="1"/>
          <p:nvPr/>
        </p:nvSpPr>
        <p:spPr bwMode="auto">
          <a:xfrm>
            <a:off x="774065" y="468376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22: P5 gets preempted and waits in Q1; P1 gets service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173" name="Rectangle 59"/>
          <p:cNvSpPr>
            <a:spLocks noChangeArrowheads="1"/>
          </p:cNvSpPr>
          <p:nvPr/>
        </p:nvSpPr>
        <p:spPr bwMode="auto">
          <a:xfrm>
            <a:off x="4399026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74" name="Text Box 77"/>
          <p:cNvSpPr txBox="1">
            <a:spLocks noChangeArrowheads="1"/>
          </p:cNvSpPr>
          <p:nvPr/>
        </p:nvSpPr>
        <p:spPr bwMode="auto">
          <a:xfrm>
            <a:off x="4351102" y="3300095"/>
            <a:ext cx="462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P1</a:t>
            </a:r>
          </a:p>
        </p:txBody>
      </p:sp>
      <p:sp>
        <p:nvSpPr>
          <p:cNvPr id="175" name="Text Box 69"/>
          <p:cNvSpPr txBox="1">
            <a:spLocks noChangeArrowheads="1"/>
          </p:cNvSpPr>
          <p:nvPr/>
        </p:nvSpPr>
        <p:spPr bwMode="auto">
          <a:xfrm>
            <a:off x="4547636" y="3846885"/>
            <a:ext cx="436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24</a:t>
            </a:r>
          </a:p>
        </p:txBody>
      </p:sp>
      <p:sp>
        <p:nvSpPr>
          <p:cNvPr id="176" name="内容占位符 2"/>
          <p:cNvSpPr txBox="1"/>
          <p:nvPr/>
        </p:nvSpPr>
        <p:spPr bwMode="auto">
          <a:xfrm>
            <a:off x="776605" y="468630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24: P1 finishes; P2 gets service in Q1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4759270" y="3297555"/>
            <a:ext cx="1696707" cy="908685"/>
            <a:chOff x="3100388" y="3305175"/>
            <a:chExt cx="1696707" cy="908685"/>
          </a:xfrm>
        </p:grpSpPr>
        <p:sp>
          <p:nvSpPr>
            <p:cNvPr id="190" name="Rectangle 62"/>
            <p:cNvSpPr>
              <a:spLocks noChangeArrowheads="1"/>
            </p:cNvSpPr>
            <p:nvPr/>
          </p:nvSpPr>
          <p:spPr bwMode="auto">
            <a:xfrm>
              <a:off x="3100388" y="3691890"/>
              <a:ext cx="1440180" cy="14351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1" name="Text Box 70"/>
            <p:cNvSpPr txBox="1">
              <a:spLocks noChangeArrowheads="1"/>
            </p:cNvSpPr>
            <p:nvPr/>
          </p:nvSpPr>
          <p:spPr bwMode="auto">
            <a:xfrm>
              <a:off x="4292270" y="3845560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32</a:t>
              </a:r>
            </a:p>
          </p:txBody>
        </p:sp>
        <p:sp>
          <p:nvSpPr>
            <p:cNvPr id="192" name="Text Box 74"/>
            <p:cNvSpPr txBox="1">
              <a:spLocks noChangeArrowheads="1"/>
            </p:cNvSpPr>
            <p:nvPr/>
          </p:nvSpPr>
          <p:spPr bwMode="auto">
            <a:xfrm>
              <a:off x="355008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sp>
        <p:nvSpPr>
          <p:cNvPr id="193" name="内容占位符 2"/>
          <p:cNvSpPr txBox="1"/>
          <p:nvPr/>
        </p:nvSpPr>
        <p:spPr bwMode="auto">
          <a:xfrm>
            <a:off x="774065" y="4684395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32: P2 gets preempted and waits in Q2; P4 gets service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218" name="组合 217"/>
          <p:cNvGrpSpPr/>
          <p:nvPr/>
        </p:nvGrpSpPr>
        <p:grpSpPr>
          <a:xfrm>
            <a:off x="6199472" y="3683635"/>
            <a:ext cx="1666999" cy="509905"/>
            <a:chOff x="4900613" y="3693160"/>
            <a:chExt cx="1666999" cy="509905"/>
          </a:xfrm>
        </p:grpSpPr>
        <p:sp>
          <p:nvSpPr>
            <p:cNvPr id="219" name="Rectangle 62"/>
            <p:cNvSpPr>
              <a:spLocks noChangeArrowheads="1"/>
            </p:cNvSpPr>
            <p:nvPr/>
          </p:nvSpPr>
          <p:spPr bwMode="auto">
            <a:xfrm>
              <a:off x="4900613" y="3693160"/>
              <a:ext cx="1440180" cy="1447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0" name="Text Box 70"/>
            <p:cNvSpPr txBox="1">
              <a:spLocks noChangeArrowheads="1"/>
            </p:cNvSpPr>
            <p:nvPr/>
          </p:nvSpPr>
          <p:spPr bwMode="auto">
            <a:xfrm>
              <a:off x="606278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40</a:t>
              </a:r>
            </a:p>
          </p:txBody>
        </p:sp>
      </p:grpSp>
      <p:sp>
        <p:nvSpPr>
          <p:cNvPr id="221" name="Text Box 77"/>
          <p:cNvSpPr txBox="1">
            <a:spLocks noChangeArrowheads="1"/>
          </p:cNvSpPr>
          <p:nvPr/>
        </p:nvSpPr>
        <p:spPr bwMode="auto">
          <a:xfrm>
            <a:off x="6698298" y="32956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P4</a:t>
            </a:r>
          </a:p>
        </p:txBody>
      </p:sp>
      <p:sp>
        <p:nvSpPr>
          <p:cNvPr id="222" name="内容占位符 2"/>
          <p:cNvSpPr txBox="1"/>
          <p:nvPr/>
        </p:nvSpPr>
        <p:spPr bwMode="auto">
          <a:xfrm>
            <a:off x="772160" y="468503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40: P4 gets preempted and waits in Q2; P5 gets service in Q1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235" name="组合 234"/>
          <p:cNvGrpSpPr/>
          <p:nvPr/>
        </p:nvGrpSpPr>
        <p:grpSpPr bwMode="auto">
          <a:xfrm>
            <a:off x="7597467" y="3298190"/>
            <a:ext cx="671269" cy="896675"/>
            <a:chOff x="1621117" y="3305694"/>
            <a:chExt cx="670966" cy="895461"/>
          </a:xfrm>
        </p:grpSpPr>
        <p:sp>
          <p:nvSpPr>
            <p:cNvPr id="236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8" cy="14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7" name="Text Box 69"/>
            <p:cNvSpPr txBox="1">
              <a:spLocks noChangeArrowheads="1"/>
            </p:cNvSpPr>
            <p:nvPr/>
          </p:nvSpPr>
          <p:spPr bwMode="auto">
            <a:xfrm>
              <a:off x="1855400" y="3833354"/>
              <a:ext cx="436683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42</a:t>
              </a:r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1621117" y="3305694"/>
              <a:ext cx="462072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P5</a:t>
              </a:r>
            </a:p>
          </p:txBody>
        </p:sp>
      </p:grpSp>
      <p:sp>
        <p:nvSpPr>
          <p:cNvPr id="239" name="内容占位符 2"/>
          <p:cNvSpPr txBox="1"/>
          <p:nvPr/>
        </p:nvSpPr>
        <p:spPr bwMode="auto">
          <a:xfrm>
            <a:off x="774700" y="468630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42: P5 finishes; P2 gets service in Q2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252" name="组合 251"/>
          <p:cNvGrpSpPr/>
          <p:nvPr/>
        </p:nvGrpSpPr>
        <p:grpSpPr>
          <a:xfrm>
            <a:off x="7993325" y="3295650"/>
            <a:ext cx="846442" cy="897890"/>
            <a:chOff x="3100388" y="3305175"/>
            <a:chExt cx="846442" cy="897890"/>
          </a:xfrm>
        </p:grpSpPr>
        <p:sp>
          <p:nvSpPr>
            <p:cNvPr id="253" name="Rectangle 62"/>
            <p:cNvSpPr>
              <a:spLocks noChangeArrowheads="1"/>
            </p:cNvSpPr>
            <p:nvPr/>
          </p:nvSpPr>
          <p:spPr bwMode="auto">
            <a:xfrm>
              <a:off x="3100388" y="3693160"/>
              <a:ext cx="539750" cy="14478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4" name="Text Box 70"/>
            <p:cNvSpPr txBox="1">
              <a:spLocks noChangeArrowheads="1"/>
            </p:cNvSpPr>
            <p:nvPr/>
          </p:nvSpPr>
          <p:spPr bwMode="auto">
            <a:xfrm>
              <a:off x="3442005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45</a:t>
              </a:r>
            </a:p>
          </p:txBody>
        </p:sp>
        <p:sp>
          <p:nvSpPr>
            <p:cNvPr id="255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sp>
        <p:nvSpPr>
          <p:cNvPr id="256" name="内容占位符 2"/>
          <p:cNvSpPr txBox="1"/>
          <p:nvPr/>
        </p:nvSpPr>
        <p:spPr bwMode="auto">
          <a:xfrm>
            <a:off x="774700" y="4684395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45: P2 finishes; P4 gets service in Q2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grpSp>
        <p:nvGrpSpPr>
          <p:cNvPr id="281" name="组合 280"/>
          <p:cNvGrpSpPr/>
          <p:nvPr/>
        </p:nvGrpSpPr>
        <p:grpSpPr>
          <a:xfrm>
            <a:off x="8507413" y="3298190"/>
            <a:ext cx="705893" cy="897890"/>
            <a:chOff x="4874929" y="3305175"/>
            <a:chExt cx="705893" cy="897890"/>
          </a:xfrm>
        </p:grpSpPr>
        <p:sp>
          <p:nvSpPr>
            <p:cNvPr id="282" name="Text Box 77"/>
            <p:cNvSpPr txBox="1">
              <a:spLocks noChangeArrowheads="1"/>
            </p:cNvSpPr>
            <p:nvPr/>
          </p:nvSpPr>
          <p:spPr bwMode="auto">
            <a:xfrm>
              <a:off x="487492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83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36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4" name="Text Box 70"/>
            <p:cNvSpPr txBox="1">
              <a:spLocks noChangeArrowheads="1"/>
            </p:cNvSpPr>
            <p:nvPr/>
          </p:nvSpPr>
          <p:spPr bwMode="auto">
            <a:xfrm>
              <a:off x="507599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47</a:t>
              </a:r>
            </a:p>
          </p:txBody>
        </p:sp>
      </p:grpSp>
      <p:sp>
        <p:nvSpPr>
          <p:cNvPr id="285" name="内容占位符 2"/>
          <p:cNvSpPr txBox="1"/>
          <p:nvPr/>
        </p:nvSpPr>
        <p:spPr bwMode="auto">
          <a:xfrm>
            <a:off x="773430" y="4682490"/>
            <a:ext cx="373761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 kern="0">
                <a:solidFill>
                  <a:srgbClr val="FF0000"/>
                </a:solidFill>
              </a:rPr>
              <a:t>at time 47: P4 finishes</a:t>
            </a: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>
              <a:sym typeface="+mn-ea"/>
            </a:endParaRPr>
          </a:p>
          <a:p>
            <a:endParaRPr lang="en-US" altLang="zh-CN" kern="0"/>
          </a:p>
        </p:txBody>
      </p:sp>
      <p:sp>
        <p:nvSpPr>
          <p:cNvPr id="116" name="文本框 115"/>
          <p:cNvSpPr txBox="1"/>
          <p:nvPr/>
        </p:nvSpPr>
        <p:spPr>
          <a:xfrm>
            <a:off x="7131685" y="428561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678930" y="428117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127875" y="428498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162165" y="506603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6680835" y="428498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130415" y="428752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6670040" y="506349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8355" y="506222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31685" y="428879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P4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0895" y="506158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99505" y="506857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58355" y="506095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31685" y="428752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P5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8355" y="506349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51195" y="506222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60895" y="5062220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62165" y="506031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69405" y="506539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99505" y="507047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38670" y="584263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60895" y="506412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669405" y="506412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70040" y="584009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62165" y="506158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138670" y="584136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36130" y="5841365"/>
            <a:ext cx="52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62090" y="146875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89484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P2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32359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15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94030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3406140" y="22053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4935220" y="2213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5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94840" y="219710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1911350" y="25736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P4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918970" y="293370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315335" y="256540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  <a:sym typeface="+mn-ea"/>
              </a:rPr>
              <a:t>14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866005" y="256540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406140" y="293878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6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4874260" y="293878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18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648450" y="146875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570345" y="18453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15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894205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32359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15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940300" y="18357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647815" y="146875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570345" y="18453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15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570345" y="18453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669405" y="2213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935220" y="2213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406140" y="22053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894205" y="219964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P3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570345" y="18478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11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670040" y="22161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647180" y="146748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6672580" y="22161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4095" y="2205355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662420" y="14795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906270" y="25768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P4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319145" y="256032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  <a:sym typeface="+mn-ea"/>
              </a:rPr>
              <a:t>14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860925" y="256857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12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6578600" y="25736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14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61150" y="14795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6578600" y="256857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10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678930" y="14770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915795" y="29324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P5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406140" y="293941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6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874260" y="29400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18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680835" y="29451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6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6678930" y="14770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683375" y="29451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678295" y="147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008380" y="148463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6568440" y="18478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11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6672580" y="18453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581140" y="25692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10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6683375" y="25692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6685280" y="29400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6668135" y="29400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1033780" y="295021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6673850" y="184404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204" name="文本框 203"/>
          <p:cNvSpPr txBox="1"/>
          <p:nvPr/>
        </p:nvSpPr>
        <p:spPr>
          <a:xfrm>
            <a:off x="6684645" y="185039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205" name="文本框 204"/>
          <p:cNvSpPr txBox="1"/>
          <p:nvPr/>
        </p:nvSpPr>
        <p:spPr>
          <a:xfrm>
            <a:off x="1014095" y="185293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57" name="文本框 256"/>
          <p:cNvSpPr txBox="1"/>
          <p:nvPr/>
        </p:nvSpPr>
        <p:spPr>
          <a:xfrm>
            <a:off x="6684645" y="25692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258" name="文本框 257"/>
          <p:cNvSpPr txBox="1"/>
          <p:nvPr/>
        </p:nvSpPr>
        <p:spPr>
          <a:xfrm>
            <a:off x="6677660" y="25692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259" name="文本框 258"/>
          <p:cNvSpPr txBox="1"/>
          <p:nvPr/>
        </p:nvSpPr>
        <p:spPr>
          <a:xfrm>
            <a:off x="1033780" y="260477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" grpId="1"/>
      <p:bldP spid="16" grpId="0"/>
      <p:bldP spid="16" grpId="1"/>
      <p:bldP spid="35" grpId="0"/>
      <p:bldP spid="35" grpId="1"/>
      <p:bldP spid="48" grpId="0"/>
      <p:bldP spid="48" grpId="1"/>
      <p:bldP spid="81" grpId="0"/>
      <p:bldP spid="81" grpId="1"/>
      <p:bldP spid="97" grpId="0" animBg="1"/>
      <p:bldP spid="98" grpId="0"/>
      <p:bldP spid="98" grpId="1"/>
      <p:bldP spid="115" grpId="0"/>
      <p:bldP spid="115" grpId="1"/>
      <p:bldP spid="140" grpId="0" animBg="1"/>
      <p:bldP spid="141" grpId="0"/>
      <p:bldP spid="142" grpId="0"/>
      <p:bldP spid="143" grpId="0"/>
      <p:bldP spid="143" grpId="1"/>
      <p:bldP spid="160" grpId="0"/>
      <p:bldP spid="160" grpId="1"/>
      <p:bldP spid="173" grpId="0" animBg="1"/>
      <p:bldP spid="174" grpId="0"/>
      <p:bldP spid="175" grpId="0"/>
      <p:bldP spid="176" grpId="0"/>
      <p:bldP spid="176" grpId="1"/>
      <p:bldP spid="193" grpId="0"/>
      <p:bldP spid="193" grpId="1"/>
      <p:bldP spid="221" grpId="0"/>
      <p:bldP spid="222" grpId="0"/>
      <p:bldP spid="222" grpId="1"/>
      <p:bldP spid="239" grpId="0"/>
      <p:bldP spid="239" grpId="1"/>
      <p:bldP spid="256" grpId="0"/>
      <p:bldP spid="256" grpId="1"/>
      <p:bldP spid="285" grpId="0"/>
      <p:bldP spid="116" grpId="0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3" grpId="0"/>
      <p:bldP spid="3" grpId="1"/>
      <p:bldP spid="5" grpId="0"/>
      <p:bldP spid="5" grpId="1"/>
      <p:bldP spid="6" grpId="0" build="allAtOnce" bldLvl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  <p:bldP spid="19" grpId="0" build="allAtOnce" bldLvl="0"/>
      <p:bldP spid="22" grpId="0"/>
      <p:bldP spid="22" grpId="1"/>
      <p:bldP spid="23" grpId="0"/>
      <p:bldP spid="23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3" grpId="0"/>
      <p:bldP spid="53" grpId="1"/>
      <p:bldP spid="54" grpId="0" build="allAtOnce" bldLvl="0"/>
      <p:bldP spid="55" grpId="0"/>
      <p:bldP spid="56" grpId="0"/>
      <p:bldP spid="57" grpId="0"/>
      <p:bldP spid="62" grpId="0"/>
      <p:bldP spid="62" grpId="1"/>
      <p:bldP spid="63" grpId="0" build="allAtOnce" bldLvl="0"/>
      <p:bldP spid="64" grpId="0"/>
      <p:bldP spid="64" grpId="1"/>
      <p:bldP spid="65" grpId="0"/>
      <p:bldP spid="65" grpId="1"/>
      <p:bldP spid="66" grpId="0"/>
      <p:bldP spid="76" grpId="0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8" grpId="0"/>
      <p:bldP spid="88" grpId="1"/>
      <p:bldP spid="90" grpId="0"/>
      <p:bldP spid="92" grpId="0"/>
      <p:bldP spid="93" grpId="0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4" grpId="0"/>
      <p:bldP spid="105" grpId="0"/>
      <p:bldP spid="106" grpId="0"/>
      <p:bldP spid="106" grpId="1"/>
      <p:bldP spid="108" grpId="0"/>
      <p:bldP spid="108" grpId="1"/>
      <p:bldP spid="109" grpId="0"/>
      <p:bldP spid="109" grpId="1"/>
      <p:bldP spid="110" grpId="0"/>
      <p:bldP spid="123" grpId="0"/>
      <p:bldP spid="124" grpId="0"/>
      <p:bldP spid="124" grpId="1"/>
      <p:bldP spid="127" grpId="0"/>
      <p:bldP spid="127" grpId="1"/>
      <p:bldP spid="195" grpId="0"/>
      <p:bldP spid="195" grpId="1"/>
      <p:bldP spid="196" grpId="0"/>
      <p:bldP spid="196" grpId="1"/>
      <p:bldP spid="197" grpId="0"/>
      <p:bldP spid="197" grpId="1"/>
      <p:bldP spid="198" grpId="0"/>
      <p:bldP spid="199" grpId="0"/>
      <p:bldP spid="202" grpId="0"/>
      <p:bldP spid="202" grpId="1"/>
      <p:bldP spid="204" grpId="0"/>
      <p:bldP spid="205" grpId="0"/>
      <p:bldP spid="257" grpId="0"/>
      <p:bldP spid="257" grpId="1"/>
      <p:bldP spid="258" grpId="0"/>
      <p:bldP spid="2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MLFQ Scheduling: Example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343150" y="4684713"/>
            <a:ext cx="8229600" cy="1174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P1=</a:t>
            </a:r>
            <a:r>
              <a:rPr lang="en-US" altLang="zh-CN">
                <a:solidFill>
                  <a:srgbClr val="FF0000"/>
                </a:solidFill>
              </a:rPr>
              <a:t>6+4+4</a:t>
            </a:r>
            <a:r>
              <a:rPr lang="en-US" altLang="zh-CN"/>
              <a:t>=14</a:t>
            </a:r>
            <a:endParaRPr lang="zh-CN" altLang="en-US"/>
          </a:p>
        </p:txBody>
      </p:sp>
      <p:sp>
        <p:nvSpPr>
          <p:cNvPr id="50" name="左中括号 49"/>
          <p:cNvSpPr/>
          <p:nvPr/>
        </p:nvSpPr>
        <p:spPr bwMode="auto">
          <a:xfrm rot="16200000">
            <a:off x="1635078" y="3837343"/>
            <a:ext cx="124988" cy="108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5" name="左中括号 54"/>
          <p:cNvSpPr/>
          <p:nvPr/>
        </p:nvSpPr>
        <p:spPr bwMode="auto">
          <a:xfrm rot="16200000">
            <a:off x="2891740" y="4048138"/>
            <a:ext cx="99393" cy="684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1" name="左中括号 50"/>
          <p:cNvSpPr/>
          <p:nvPr/>
        </p:nvSpPr>
        <p:spPr bwMode="auto">
          <a:xfrm rot="16200000">
            <a:off x="3962350" y="4045598"/>
            <a:ext cx="99393" cy="684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grpSp>
        <p:nvGrpSpPr>
          <p:cNvPr id="106" name="组合 5"/>
          <p:cNvGrpSpPr/>
          <p:nvPr/>
        </p:nvGrpSpPr>
        <p:grpSpPr bwMode="auto">
          <a:xfrm>
            <a:off x="308612" y="3298190"/>
            <a:ext cx="958614" cy="914455"/>
            <a:chOff x="1517968" y="3305694"/>
            <a:chExt cx="958182" cy="913217"/>
          </a:xfrm>
        </p:grpSpPr>
        <p:sp>
          <p:nvSpPr>
            <p:cNvPr id="110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1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112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309740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13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66440" y="3299460"/>
            <a:ext cx="1017257" cy="914400"/>
            <a:chOff x="3100388" y="3305175"/>
            <a:chExt cx="1017257" cy="914400"/>
          </a:xfrm>
        </p:grpSpPr>
        <p:sp>
          <p:nvSpPr>
            <p:cNvPr id="115" name="Rectangle 62"/>
            <p:cNvSpPr>
              <a:spLocks noChangeArrowheads="1"/>
            </p:cNvSpPr>
            <p:nvPr/>
          </p:nvSpPr>
          <p:spPr bwMode="auto">
            <a:xfrm>
              <a:off x="3100388" y="368966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6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17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865202" y="3303270"/>
            <a:ext cx="677185" cy="914400"/>
            <a:chOff x="3088212" y="3305175"/>
            <a:chExt cx="677185" cy="914400"/>
          </a:xfrm>
        </p:grpSpPr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>
              <a:off x="3109802" y="368585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Text Box 76"/>
            <p:cNvSpPr txBox="1">
              <a:spLocks noChangeArrowheads="1"/>
            </p:cNvSpPr>
            <p:nvPr/>
          </p:nvSpPr>
          <p:spPr bwMode="auto">
            <a:xfrm>
              <a:off x="308821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121" name="Text Box 70"/>
            <p:cNvSpPr txBox="1">
              <a:spLocks noChangeArrowheads="1"/>
            </p:cNvSpPr>
            <p:nvPr/>
          </p:nvSpPr>
          <p:spPr bwMode="auto">
            <a:xfrm>
              <a:off x="3260572" y="385127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10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223217" y="3307080"/>
            <a:ext cx="680493" cy="897255"/>
            <a:chOff x="4876834" y="3314065"/>
            <a:chExt cx="680493" cy="897255"/>
          </a:xfrm>
        </p:grpSpPr>
        <p:sp>
          <p:nvSpPr>
            <p:cNvPr id="123" name="Text Box 77"/>
            <p:cNvSpPr txBox="1">
              <a:spLocks noChangeArrowheads="1"/>
            </p:cNvSpPr>
            <p:nvPr/>
          </p:nvSpPr>
          <p:spPr bwMode="auto">
            <a:xfrm>
              <a:off x="4876834" y="3314065"/>
              <a:ext cx="4622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  <p:sp>
          <p:nvSpPr>
            <p:cNvPr id="124" name="Text Box 70"/>
            <p:cNvSpPr txBox="1">
              <a:spLocks noChangeArrowheads="1"/>
            </p:cNvSpPr>
            <p:nvPr/>
          </p:nvSpPr>
          <p:spPr bwMode="auto">
            <a:xfrm>
              <a:off x="5052502" y="3843020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sp>
        <p:nvSpPr>
          <p:cNvPr id="125" name="Rectangle 59"/>
          <p:cNvSpPr>
            <a:spLocks noChangeArrowheads="1"/>
          </p:cNvSpPr>
          <p:nvPr/>
        </p:nvSpPr>
        <p:spPr bwMode="auto">
          <a:xfrm>
            <a:off x="2247011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598387" y="3298190"/>
            <a:ext cx="982469" cy="897890"/>
            <a:chOff x="4900613" y="3305175"/>
            <a:chExt cx="982469" cy="897890"/>
          </a:xfrm>
        </p:grpSpPr>
        <p:sp>
          <p:nvSpPr>
            <p:cNvPr id="127" name="Text Box 77"/>
            <p:cNvSpPr txBox="1">
              <a:spLocks noChangeArrowheads="1"/>
            </p:cNvSpPr>
            <p:nvPr/>
          </p:nvSpPr>
          <p:spPr bwMode="auto">
            <a:xfrm>
              <a:off x="506161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128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72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29" name="Text Box 70"/>
            <p:cNvSpPr txBox="1">
              <a:spLocks noChangeArrowheads="1"/>
            </p:cNvSpPr>
            <p:nvPr/>
          </p:nvSpPr>
          <p:spPr bwMode="auto">
            <a:xfrm>
              <a:off x="537825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3318256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31" name="Text Box 77"/>
          <p:cNvSpPr txBox="1">
            <a:spLocks noChangeArrowheads="1"/>
          </p:cNvSpPr>
          <p:nvPr/>
        </p:nvSpPr>
        <p:spPr bwMode="auto">
          <a:xfrm>
            <a:off x="3297637" y="3307080"/>
            <a:ext cx="462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P1</a:t>
            </a:r>
          </a:p>
        </p:txBody>
      </p:sp>
      <p:sp>
        <p:nvSpPr>
          <p:cNvPr id="132" name="Text Box 70"/>
          <p:cNvSpPr txBox="1">
            <a:spLocks noChangeArrowheads="1"/>
          </p:cNvSpPr>
          <p:nvPr/>
        </p:nvSpPr>
        <p:spPr bwMode="auto">
          <a:xfrm>
            <a:off x="3443061" y="382968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</a:t>
            </a:r>
          </a:p>
        </p:txBody>
      </p:sp>
      <p:grpSp>
        <p:nvGrpSpPr>
          <p:cNvPr id="133" name="组合 132"/>
          <p:cNvGrpSpPr/>
          <p:nvPr/>
        </p:nvGrpSpPr>
        <p:grpSpPr bwMode="auto">
          <a:xfrm>
            <a:off x="3678936" y="3298190"/>
            <a:ext cx="947440" cy="914455"/>
            <a:chOff x="1656080" y="3305694"/>
            <a:chExt cx="947013" cy="913217"/>
          </a:xfrm>
        </p:grpSpPr>
        <p:sp>
          <p:nvSpPr>
            <p:cNvPr id="134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35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436683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22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2072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P5</a:t>
              </a:r>
            </a:p>
          </p:txBody>
        </p:sp>
      </p:grpSp>
      <p:sp>
        <p:nvSpPr>
          <p:cNvPr id="137" name="Rectangle 59"/>
          <p:cNvSpPr>
            <a:spLocks noChangeArrowheads="1"/>
          </p:cNvSpPr>
          <p:nvPr/>
        </p:nvSpPr>
        <p:spPr bwMode="auto">
          <a:xfrm>
            <a:off x="4399026" y="3683769"/>
            <a:ext cx="360000" cy="14419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38" name="Text Box 77"/>
          <p:cNvSpPr txBox="1">
            <a:spLocks noChangeArrowheads="1"/>
          </p:cNvSpPr>
          <p:nvPr/>
        </p:nvSpPr>
        <p:spPr bwMode="auto">
          <a:xfrm>
            <a:off x="4351102" y="3300095"/>
            <a:ext cx="462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P1</a:t>
            </a:r>
          </a:p>
        </p:txBody>
      </p:sp>
      <p:sp>
        <p:nvSpPr>
          <p:cNvPr id="139" name="Text Box 69"/>
          <p:cNvSpPr txBox="1">
            <a:spLocks noChangeArrowheads="1"/>
          </p:cNvSpPr>
          <p:nvPr/>
        </p:nvSpPr>
        <p:spPr bwMode="auto">
          <a:xfrm>
            <a:off x="4547636" y="3846885"/>
            <a:ext cx="436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24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4759270" y="3297555"/>
            <a:ext cx="1696707" cy="908685"/>
            <a:chOff x="3100388" y="3305175"/>
            <a:chExt cx="1696707" cy="908685"/>
          </a:xfrm>
        </p:grpSpPr>
        <p:sp>
          <p:nvSpPr>
            <p:cNvPr id="141" name="Rectangle 62"/>
            <p:cNvSpPr>
              <a:spLocks noChangeArrowheads="1"/>
            </p:cNvSpPr>
            <p:nvPr/>
          </p:nvSpPr>
          <p:spPr bwMode="auto">
            <a:xfrm>
              <a:off x="3100388" y="3691890"/>
              <a:ext cx="1440180" cy="14351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42" name="Text Box 70"/>
            <p:cNvSpPr txBox="1">
              <a:spLocks noChangeArrowheads="1"/>
            </p:cNvSpPr>
            <p:nvPr/>
          </p:nvSpPr>
          <p:spPr bwMode="auto">
            <a:xfrm>
              <a:off x="4292270" y="3845560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32</a:t>
              </a:r>
            </a:p>
          </p:txBody>
        </p:sp>
        <p:sp>
          <p:nvSpPr>
            <p:cNvPr id="143" name="Text Box 74"/>
            <p:cNvSpPr txBox="1">
              <a:spLocks noChangeArrowheads="1"/>
            </p:cNvSpPr>
            <p:nvPr/>
          </p:nvSpPr>
          <p:spPr bwMode="auto">
            <a:xfrm>
              <a:off x="355008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199472" y="3683635"/>
            <a:ext cx="1666999" cy="509905"/>
            <a:chOff x="4900613" y="3693160"/>
            <a:chExt cx="1666999" cy="509905"/>
          </a:xfrm>
        </p:grpSpPr>
        <p:sp>
          <p:nvSpPr>
            <p:cNvPr id="145" name="Rectangle 62"/>
            <p:cNvSpPr>
              <a:spLocks noChangeArrowheads="1"/>
            </p:cNvSpPr>
            <p:nvPr/>
          </p:nvSpPr>
          <p:spPr bwMode="auto">
            <a:xfrm>
              <a:off x="4900613" y="3693160"/>
              <a:ext cx="1440180" cy="1447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46" name="Text Box 70"/>
            <p:cNvSpPr txBox="1">
              <a:spLocks noChangeArrowheads="1"/>
            </p:cNvSpPr>
            <p:nvPr/>
          </p:nvSpPr>
          <p:spPr bwMode="auto">
            <a:xfrm>
              <a:off x="606278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40</a:t>
              </a:r>
            </a:p>
          </p:txBody>
        </p:sp>
      </p:grpSp>
      <p:grpSp>
        <p:nvGrpSpPr>
          <p:cNvPr id="147" name="组合 146"/>
          <p:cNvGrpSpPr/>
          <p:nvPr/>
        </p:nvGrpSpPr>
        <p:grpSpPr bwMode="auto">
          <a:xfrm>
            <a:off x="7597467" y="3298190"/>
            <a:ext cx="671269" cy="896675"/>
            <a:chOff x="1621117" y="3305694"/>
            <a:chExt cx="670966" cy="895461"/>
          </a:xfrm>
        </p:grpSpPr>
        <p:sp>
          <p:nvSpPr>
            <p:cNvPr id="14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359838" cy="14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49" name="Text Box 69"/>
            <p:cNvSpPr txBox="1">
              <a:spLocks noChangeArrowheads="1"/>
            </p:cNvSpPr>
            <p:nvPr/>
          </p:nvSpPr>
          <p:spPr bwMode="auto">
            <a:xfrm>
              <a:off x="1855400" y="3833354"/>
              <a:ext cx="436683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42</a:t>
              </a:r>
            </a:p>
          </p:txBody>
        </p:sp>
        <p:sp>
          <p:nvSpPr>
            <p:cNvPr id="150" name="Text Box 72"/>
            <p:cNvSpPr txBox="1">
              <a:spLocks noChangeArrowheads="1"/>
            </p:cNvSpPr>
            <p:nvPr/>
          </p:nvSpPr>
          <p:spPr bwMode="auto">
            <a:xfrm>
              <a:off x="1621117" y="3305694"/>
              <a:ext cx="462072" cy="36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P5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993325" y="3295650"/>
            <a:ext cx="846442" cy="897890"/>
            <a:chOff x="3100388" y="3305175"/>
            <a:chExt cx="846442" cy="897890"/>
          </a:xfrm>
        </p:grpSpPr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3100388" y="3693160"/>
              <a:ext cx="539750" cy="14478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53" name="Text Box 70"/>
            <p:cNvSpPr txBox="1">
              <a:spLocks noChangeArrowheads="1"/>
            </p:cNvSpPr>
            <p:nvPr/>
          </p:nvSpPr>
          <p:spPr bwMode="auto">
            <a:xfrm>
              <a:off x="3442005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45</a:t>
              </a:r>
            </a:p>
          </p:txBody>
        </p:sp>
        <p:sp>
          <p:nvSpPr>
            <p:cNvPr id="154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8507413" y="3298190"/>
            <a:ext cx="705893" cy="897890"/>
            <a:chOff x="4874929" y="3305175"/>
            <a:chExt cx="705893" cy="897890"/>
          </a:xfrm>
        </p:grpSpPr>
        <p:sp>
          <p:nvSpPr>
            <p:cNvPr id="156" name="Text Box 77"/>
            <p:cNvSpPr txBox="1">
              <a:spLocks noChangeArrowheads="1"/>
            </p:cNvSpPr>
            <p:nvPr/>
          </p:nvSpPr>
          <p:spPr bwMode="auto">
            <a:xfrm>
              <a:off x="4874929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157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360000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58" name="Text Box 70"/>
            <p:cNvSpPr txBox="1">
              <a:spLocks noChangeArrowheads="1"/>
            </p:cNvSpPr>
            <p:nvPr/>
          </p:nvSpPr>
          <p:spPr bwMode="auto">
            <a:xfrm>
              <a:off x="5075997" y="3834765"/>
              <a:ext cx="5048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47</a:t>
              </a:r>
            </a:p>
          </p:txBody>
        </p:sp>
      </p:grpSp>
      <p:sp>
        <p:nvSpPr>
          <p:cNvPr id="159" name="Text Box 77"/>
          <p:cNvSpPr txBox="1">
            <a:spLocks noChangeArrowheads="1"/>
          </p:cNvSpPr>
          <p:nvPr/>
        </p:nvSpPr>
        <p:spPr bwMode="auto">
          <a:xfrm>
            <a:off x="6698298" y="32956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P4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341245" y="4684713"/>
            <a:ext cx="8229600" cy="117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zh-CN"/>
              <a:t>P1=14</a:t>
            </a:r>
            <a:r>
              <a:rPr lang="en-US" altLang="zh-CN">
                <a:sym typeface="+mn-ea"/>
              </a:rPr>
              <a:t>, P2=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2+16+10</a:t>
            </a:r>
            <a:r>
              <a:rPr lang="en-US" altLang="zh-CN">
                <a:sym typeface="+mn-ea"/>
              </a:rPr>
              <a:t>=28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左中括号 2"/>
          <p:cNvSpPr/>
          <p:nvPr/>
        </p:nvSpPr>
        <p:spPr bwMode="auto">
          <a:xfrm rot="16200000">
            <a:off x="902223" y="4187293"/>
            <a:ext cx="124988" cy="342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左中括号 3"/>
          <p:cNvSpPr/>
          <p:nvPr/>
        </p:nvSpPr>
        <p:spPr bwMode="auto">
          <a:xfrm rot="16200000">
            <a:off x="3272825" y="2927278"/>
            <a:ext cx="99393" cy="288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左中括号 4"/>
          <p:cNvSpPr/>
          <p:nvPr/>
        </p:nvSpPr>
        <p:spPr bwMode="auto">
          <a:xfrm rot="16200000">
            <a:off x="7085530" y="3489088"/>
            <a:ext cx="99393" cy="1764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648736" y="4415845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2343785" y="4684713"/>
            <a:ext cx="8229600" cy="117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zh-CN"/>
              <a:t>P1=14</a:t>
            </a:r>
            <a:r>
              <a:rPr lang="en-US" altLang="zh-CN">
                <a:sym typeface="+mn-ea"/>
              </a:rPr>
              <a:t>, P2=28, P3=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左中括号 8"/>
          <p:cNvSpPr/>
          <p:nvPr/>
        </p:nvSpPr>
        <p:spPr bwMode="auto">
          <a:xfrm rot="16200000">
            <a:off x="1484243" y="4095493"/>
            <a:ext cx="124988" cy="5256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1137686" y="4415845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5</a:t>
            </a: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2343785" y="4684713"/>
            <a:ext cx="8229600" cy="117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zh-CN"/>
              <a:t>P1=14</a:t>
            </a:r>
            <a:r>
              <a:rPr lang="en-US" altLang="zh-CN">
                <a:sym typeface="+mn-ea"/>
              </a:rPr>
              <a:t>, P2=28, P3=3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 P4=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16+5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=21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左中括号 11"/>
          <p:cNvSpPr/>
          <p:nvPr/>
        </p:nvSpPr>
        <p:spPr bwMode="auto">
          <a:xfrm rot="16200000">
            <a:off x="4683918" y="2918293"/>
            <a:ext cx="124988" cy="288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2" name="左中括号 51"/>
          <p:cNvSpPr/>
          <p:nvPr/>
        </p:nvSpPr>
        <p:spPr bwMode="auto">
          <a:xfrm rot="16200000">
            <a:off x="8024618" y="3899403"/>
            <a:ext cx="124988" cy="90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2343150" y="4685030"/>
            <a:ext cx="8229600" cy="301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altLang="zh-CN"/>
              <a:t>P1=14</a:t>
            </a:r>
            <a:r>
              <a:rPr lang="en-US" altLang="zh-CN">
                <a:sym typeface="+mn-ea"/>
              </a:rPr>
              <a:t>, P2=28, P3=3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 P4=21, P5=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18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左中括号 15"/>
          <p:cNvSpPr/>
          <p:nvPr/>
        </p:nvSpPr>
        <p:spPr bwMode="auto">
          <a:xfrm rot="16200000">
            <a:off x="5956753" y="2738293"/>
            <a:ext cx="124988" cy="3240000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328930" y="5034915"/>
            <a:ext cx="822960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sym typeface="+mn-ea"/>
              </a:rPr>
              <a:t>Average waiting time: (14+28+3+21+18)/5=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16.8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/>
        </p:nvSpPr>
        <p:spPr>
          <a:xfrm>
            <a:off x="326390" y="4669790"/>
            <a:ext cx="4071620" cy="3924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Waiting time for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45055" y="4685030"/>
            <a:ext cx="504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>
                <a:latin typeface="+mn-lt"/>
                <a:cs typeface="MS PGothic" panose="020B0600070205080204" pitchFamily="34" charset="-128"/>
                <a:sym typeface="+mn-ea"/>
              </a:rPr>
              <a:t>P1=14, P2=28, P3=3, P4=21, P5=18</a:t>
            </a:r>
            <a:endParaRPr kumimoji="1" lang="en-US" altLang="zh-CN" sz="1800">
              <a:solidFill>
                <a:schemeClr val="tx1"/>
              </a:solidFill>
              <a:latin typeface="+mn-lt"/>
              <a:cs typeface="MS PGothic" panose="020B0600070205080204" pitchFamily="34" charset="-128"/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25" name="Group 58"/>
          <p:cNvGraphicFramePr/>
          <p:nvPr>
            <p:custDataLst>
              <p:tags r:id="rId1"/>
            </p:custDataLst>
          </p:nvPr>
        </p:nvGraphicFramePr>
        <p:xfrm>
          <a:off x="1483842" y="1101090"/>
          <a:ext cx="6240902" cy="219456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Arrival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Remaining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charset="0"/>
                          <a:cs typeface="PMingLiU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charset="0"/>
                        <a:buNone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charset="0"/>
                        <a:cs typeface="PMingLiU" charset="0"/>
                      </a:endParaRP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89484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2359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40300" y="18370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406140" y="220535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74260" y="293878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18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6678295" y="147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6684645" y="185039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6672580" y="22161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6677660" y="25692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6668135" y="294005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0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1894205" y="219964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P3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1906270" y="25768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P4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1915795" y="29324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P5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3319145" y="256032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  <a:sym typeface="+mn-ea"/>
              </a:rPr>
              <a:t>14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3406140" y="293941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6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4935220" y="2213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4860925" y="256857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charset="0"/>
                <a:cs typeface="PMingLiU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50" grpId="0" bldLvl="0" animBg="1"/>
      <p:bldP spid="55" grpId="0" bldLvl="0" animBg="1"/>
      <p:bldP spid="51" grpId="0" bldLvl="0" animBg="1"/>
      <p:bldP spid="2" grpId="0"/>
      <p:bldP spid="2" grpId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7" grpId="0"/>
      <p:bldP spid="7" grpId="1"/>
      <p:bldP spid="8" grpId="0"/>
      <p:bldP spid="8" grpId="1"/>
      <p:bldP spid="9" grpId="0" bldLvl="0" animBg="1"/>
      <p:bldP spid="9" grpId="1" bldLvl="0" animBg="1"/>
      <p:bldP spid="10" grpId="0"/>
      <p:bldP spid="10" grpId="1"/>
      <p:bldP spid="11" grpId="0"/>
      <p:bldP spid="11" grpId="1"/>
      <p:bldP spid="12" grpId="0" bldLvl="0" animBg="1"/>
      <p:bldP spid="12" grpId="1" bldLvl="0" animBg="1"/>
      <p:bldP spid="52" grpId="0" bldLvl="0" animBg="1"/>
      <p:bldP spid="52" grpId="1" bldLvl="0" animBg="1"/>
      <p:bldP spid="15" grpId="0"/>
      <p:bldP spid="15" grpId="1"/>
      <p:bldP spid="16" grpId="0" bldLvl="0" animBg="1"/>
      <p:bldP spid="16" grpId="1" bldLvl="0" animBg="1"/>
      <p:bldP spid="17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MLFQ Scheduling: Another Example</a:t>
            </a:r>
            <a:endParaRPr dirty="0"/>
          </a:p>
        </p:txBody>
      </p:sp>
      <p:graphicFrame>
        <p:nvGraphicFramePr>
          <p:cNvPr id="708" name="Google Shape;708;p27"/>
          <p:cNvGraphicFramePr/>
          <p:nvPr/>
        </p:nvGraphicFramePr>
        <p:xfrm>
          <a:off x="892175" y="1026708"/>
          <a:ext cx="3976700" cy="2885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/>
                    </a:p>
                  </a:txBody>
                  <a:tcPr marL="91450" marR="91450" marT="45700" marB="457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/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/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52631"/>
                  </a:ext>
                </a:extLst>
              </a:tr>
            </a:tbl>
          </a:graphicData>
        </a:graphic>
      </p:graphicFrame>
      <p:pic>
        <p:nvPicPr>
          <p:cNvPr id="709" name="Google Shape;709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5119535" y="1325863"/>
            <a:ext cx="3682428" cy="244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0;gf3664bb2a5_0_32" descr="Table&#10;&#10;Description automatically generated">
            <a:extLst>
              <a:ext uri="{FF2B5EF4-FFF2-40B4-BE49-F238E27FC236}">
                <a16:creationId xmlns:a16="http://schemas.microsoft.com/office/drawing/2014/main" id="{85D02C28-CE65-4796-B907-2F35B0A9FA5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95" y="4331109"/>
            <a:ext cx="8861950" cy="16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f3664bb2a5_0_3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MLFQ Scheduling: Example</a:t>
            </a:r>
            <a:endParaRPr/>
          </a:p>
        </p:txBody>
      </p:sp>
      <p:sp>
        <p:nvSpPr>
          <p:cNvPr id="749" name="Google Shape;749;gf3664bb2a5_0_32"/>
          <p:cNvSpPr txBox="1"/>
          <p:nvPr/>
        </p:nvSpPr>
        <p:spPr>
          <a:xfrm>
            <a:off x="568450" y="5118350"/>
            <a:ext cx="6582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750" name="Google Shape;750;gf3664bb2a5_0_32" descr="Table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6" y="1224844"/>
            <a:ext cx="8461022" cy="1354667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f3664bb2a5_0_32"/>
          <p:cNvSpPr txBox="1"/>
          <p:nvPr/>
        </p:nvSpPr>
        <p:spPr>
          <a:xfrm>
            <a:off x="568450" y="2955908"/>
            <a:ext cx="8186083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Book Antiqua"/>
                <a:ea typeface="Book Antiqua"/>
                <a:cs typeface="Book Antiqua"/>
                <a:sym typeface="Book Antiqua"/>
              </a:rPr>
              <a:t>Averaging waiting time = turn-around time  - CPU burst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P1: 36-0-10 = 26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P2: 78-10-8 = 60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P3: 76-8-30 = 38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P4: 18-16-2 = 0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P5: 80-22-8 = 50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Book Antiqua"/>
                <a:ea typeface="Book Antiqua"/>
                <a:cs typeface="Book Antiqua"/>
                <a:sym typeface="Book Antiqua"/>
              </a:rPr>
              <a:t>P6: 52-6-22 = 24</a:t>
            </a:r>
            <a:endParaRPr sz="2200" b="1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Book Antiqua"/>
                <a:ea typeface="Book Antiqua"/>
                <a:cs typeface="Book Antiqua"/>
                <a:sym typeface="Book Antiqua"/>
              </a:rPr>
              <a:t>Average waiting time: (26+60+38+0+50+24)/6 =33</a:t>
            </a:r>
            <a:endParaRPr sz="2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Priority-based Scheduling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27038" y="998538"/>
            <a:ext cx="8112125" cy="2655887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Note that providing a preemptive, priority-based scheduler only guarantees soft real-time functionality. Processes have the characteristics: </a:t>
            </a:r>
            <a:r>
              <a:rPr lang="en-US" altLang="en-US" dirty="0">
                <a:solidFill>
                  <a:srgbClr val="FF0000"/>
                </a:solidFill>
              </a:rPr>
              <a:t>periodic</a:t>
            </a:r>
            <a:r>
              <a:rPr lang="en-US" altLang="en-US" dirty="0"/>
              <a:t> ones require CPU at constant intervals (periods)</a:t>
            </a:r>
          </a:p>
          <a:p>
            <a:pPr lvl="1"/>
            <a:r>
              <a:rPr lang="en-US" altLang="en-US" sz="1600" dirty="0"/>
              <a:t>Has processing time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deadline </a:t>
            </a:r>
            <a:r>
              <a:rPr lang="en-US" altLang="en-US" sz="1600" i="1" dirty="0"/>
              <a:t>d, </a:t>
            </a:r>
            <a:r>
              <a:rPr lang="en-US" altLang="en-US" sz="1600" dirty="0"/>
              <a:t>period </a:t>
            </a:r>
            <a:r>
              <a:rPr lang="en-US" altLang="en-US" sz="1600" i="1" dirty="0"/>
              <a:t>p </a:t>
            </a:r>
            <a:r>
              <a:rPr lang="en-US" altLang="en-US" sz="1600" dirty="0"/>
              <a:t>, in which 0 ≤ </a:t>
            </a:r>
            <a:r>
              <a:rPr lang="en-US" altLang="en-US" sz="1600" i="1" dirty="0"/>
              <a:t>t</a:t>
            </a:r>
            <a:r>
              <a:rPr lang="en-US" altLang="en-US" sz="1600" dirty="0"/>
              <a:t> ≤ </a:t>
            </a:r>
            <a:r>
              <a:rPr lang="en-US" altLang="en-US" sz="1600" i="1" dirty="0"/>
              <a:t>d</a:t>
            </a:r>
            <a:r>
              <a:rPr lang="en-US" altLang="en-US" sz="1600" dirty="0"/>
              <a:t> ≤ </a:t>
            </a:r>
            <a:r>
              <a:rPr lang="en-US" altLang="en-US" sz="1600" i="1" dirty="0"/>
              <a:t>p</a:t>
            </a:r>
          </a:p>
          <a:p>
            <a:pPr lvl="1"/>
            <a:r>
              <a:rPr lang="en-US" altLang="en-US" sz="1600" dirty="0"/>
              <a:t>The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rate</a:t>
            </a:r>
            <a:r>
              <a:rPr lang="en-US" altLang="en-US" sz="1600" dirty="0"/>
              <a:t> of a periodic task is 1/</a:t>
            </a:r>
            <a:r>
              <a:rPr lang="en-US" altLang="en-US" sz="1600" i="1" dirty="0"/>
              <a:t>p</a:t>
            </a:r>
          </a:p>
          <a:p>
            <a:pPr lvl="1"/>
            <a:r>
              <a:rPr lang="en-US" altLang="en-US" sz="1600" dirty="0"/>
              <a:t>A process may have to announce its deadline requirements to the scheduler. </a:t>
            </a:r>
            <a:r>
              <a:rPr lang="en-US" altLang="zh-CN" sz="1600" dirty="0"/>
              <a:t>T</a:t>
            </a:r>
            <a:r>
              <a:rPr lang="en-US" altLang="en-US" sz="1600" dirty="0"/>
              <a:t>he scheduler decides whether to admit the process or not depending on whether it can guarantee that the process will complete on time (by its deadline)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9216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8" y="3800475"/>
            <a:ext cx="6715125" cy="200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Rate Monotonic Scheduling</a:t>
            </a:r>
          </a:p>
        </p:txBody>
      </p:sp>
      <p:sp>
        <p:nvSpPr>
          <p:cNvPr id="94212" name="Content Placeholder 1"/>
          <p:cNvSpPr>
            <a:spLocks noGrp="1"/>
          </p:cNvSpPr>
          <p:nvPr>
            <p:ph idx="1"/>
          </p:nvPr>
        </p:nvSpPr>
        <p:spPr>
          <a:xfrm>
            <a:off x="411163" y="979488"/>
            <a:ext cx="8229600" cy="3128962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static priority </a:t>
            </a:r>
            <a:r>
              <a:rPr lang="en-US" altLang="en-US" dirty="0"/>
              <a:t>is assigned based on the inverse of its period</a:t>
            </a:r>
          </a:p>
          <a:p>
            <a:pPr lvl="1"/>
            <a:r>
              <a:rPr lang="en-US" altLang="en-US" sz="1600" dirty="0"/>
              <a:t>Shorter (longer) period = higher (lower) priority;</a:t>
            </a:r>
          </a:p>
          <a:p>
            <a:pPr lvl="1"/>
            <a:r>
              <a:rPr lang="en-US" altLang="en-US" sz="1600" dirty="0"/>
              <a:t>The rationale is to assign a higher priority to tasks requiring CPU more often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 Scheduling: Example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 dirty="0"/>
              <a:t>Miss one deadline:</a:t>
            </a:r>
            <a:r>
              <a:rPr lang="zh-CN" altLang="en-US" dirty="0"/>
              <a:t> </a:t>
            </a:r>
            <a:r>
              <a:rPr lang="en-US" altLang="zh-CN" dirty="0"/>
              <a:t>P3 arrives at time 0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misses the deadline (7) by finishing at time 10</a:t>
            </a:r>
            <a:endParaRPr lang="zh-CN" altLang="en-US" dirty="0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612622" y="1412875"/>
          <a:ext cx="7788995" cy="146304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Deadline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Period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3" y="3305174"/>
            <a:ext cx="677143" cy="915487"/>
            <a:chOff x="1517968" y="3305694"/>
            <a:chExt cx="1205501" cy="9142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9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9483" y="3307078"/>
            <a:ext cx="1080000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748905" y="3306467"/>
            <a:ext cx="761956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</p:grpSp>
      <p:grpSp>
        <p:nvGrpSpPr>
          <p:cNvPr id="51" name="组合 5">
            <a:extLst>
              <a:ext uri="{FF2B5EF4-FFF2-40B4-BE49-F238E27FC236}">
                <a16:creationId xmlns:a16="http://schemas.microsoft.com/office/drawing/2014/main" id="{6EDC7BE4-8C21-4265-89E1-6D5D84889891}"/>
              </a:ext>
            </a:extLst>
          </p:cNvPr>
          <p:cNvGrpSpPr>
            <a:grpSpLocks/>
          </p:cNvGrpSpPr>
          <p:nvPr/>
        </p:nvGrpSpPr>
        <p:grpSpPr bwMode="auto">
          <a:xfrm>
            <a:off x="3156560" y="3305491"/>
            <a:ext cx="599565" cy="915487"/>
            <a:chOff x="1656080" y="3305694"/>
            <a:chExt cx="1067387" cy="914248"/>
          </a:xfrm>
        </p:grpSpPr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26A183A8-E20B-4DF3-8579-8EAEF100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0AB8D56E-7441-40FE-88B6-DB2BD0E1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8EE135F8-97A1-48CD-A6DA-09ED362A4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4571B06-9803-4399-AF75-1D8A613A7C2D}"/>
              </a:ext>
            </a:extLst>
          </p:cNvPr>
          <p:cNvGrpSpPr/>
          <p:nvPr/>
        </p:nvGrpSpPr>
        <p:grpSpPr>
          <a:xfrm>
            <a:off x="3540862" y="3307078"/>
            <a:ext cx="761956" cy="912813"/>
            <a:chOff x="3097102" y="3305175"/>
            <a:chExt cx="668295" cy="912813"/>
          </a:xfrm>
        </p:grpSpPr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9B9899C2-EFDC-4CFA-82B9-39FCCC425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Text Box 76">
              <a:extLst>
                <a:ext uri="{FF2B5EF4-FFF2-40B4-BE49-F238E27FC236}">
                  <a16:creationId xmlns:a16="http://schemas.microsoft.com/office/drawing/2014/main" id="{E60085A0-746B-4B00-9B8A-450E0856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63" name="Text Box 70">
              <a:extLst>
                <a:ext uri="{FF2B5EF4-FFF2-40B4-BE49-F238E27FC236}">
                  <a16:creationId xmlns:a16="http://schemas.microsoft.com/office/drawing/2014/main" id="{9A621428-38C8-435B-B7FA-7DBF59FE3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6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7157AC-4582-4443-A881-35E29CC1645A}"/>
              </a:ext>
            </a:extLst>
          </p:cNvPr>
          <p:cNvGrpSpPr/>
          <p:nvPr/>
        </p:nvGrpSpPr>
        <p:grpSpPr>
          <a:xfrm>
            <a:off x="3965703" y="3307078"/>
            <a:ext cx="1080000" cy="912813"/>
            <a:chOff x="3100388" y="3305175"/>
            <a:chExt cx="1017257" cy="912813"/>
          </a:xfrm>
        </p:grpSpPr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AEAAFDC1-0385-4555-BE73-CC990DE6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81562DFB-6DF2-493F-923E-0EDF58FC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71" name="Text Box 74">
              <a:extLst>
                <a:ext uri="{FF2B5EF4-FFF2-40B4-BE49-F238E27FC236}">
                  <a16:creationId xmlns:a16="http://schemas.microsoft.com/office/drawing/2014/main" id="{758911EA-5782-4223-B1DB-46E780EC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72" name="组合 5">
            <a:extLst>
              <a:ext uri="{FF2B5EF4-FFF2-40B4-BE49-F238E27FC236}">
                <a16:creationId xmlns:a16="http://schemas.microsoft.com/office/drawing/2014/main" id="{A235B41A-455C-4527-BE85-90B8E583851C}"/>
              </a:ext>
            </a:extLst>
          </p:cNvPr>
          <p:cNvGrpSpPr>
            <a:grpSpLocks/>
          </p:cNvGrpSpPr>
          <p:nvPr/>
        </p:nvGrpSpPr>
        <p:grpSpPr bwMode="auto">
          <a:xfrm>
            <a:off x="4651834" y="3305741"/>
            <a:ext cx="677143" cy="915487"/>
            <a:chOff x="1517968" y="3305694"/>
            <a:chExt cx="1205501" cy="914248"/>
          </a:xfrm>
        </p:grpSpPr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0C33F379-80C5-4851-B3FF-99570982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3AA5FFFB-6FBB-40B4-BC21-B2EBF871A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28872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B4963A65-5053-4E8A-B03E-014E15113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9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76" name="Text Box 72">
              <a:extLst>
                <a:ext uri="{FF2B5EF4-FFF2-40B4-BE49-F238E27FC236}">
                  <a16:creationId xmlns:a16="http://schemas.microsoft.com/office/drawing/2014/main" id="{040876CE-9A96-4688-9E40-70644ED2D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8980360-1521-4F78-91EC-BA88D6F548CA}"/>
              </a:ext>
            </a:extLst>
          </p:cNvPr>
          <p:cNvGrpSpPr/>
          <p:nvPr/>
        </p:nvGrpSpPr>
        <p:grpSpPr>
          <a:xfrm>
            <a:off x="5506915" y="3307078"/>
            <a:ext cx="2119433" cy="897838"/>
            <a:chOff x="3097102" y="3305175"/>
            <a:chExt cx="776817" cy="897838"/>
          </a:xfrm>
        </p:grpSpPr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id="{49015121-0C1F-4735-A237-1EBF0498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76">
              <a:extLst>
                <a:ext uri="{FF2B5EF4-FFF2-40B4-BE49-F238E27FC236}">
                  <a16:creationId xmlns:a16="http://schemas.microsoft.com/office/drawing/2014/main" id="{074F9359-FA33-4C57-8D97-FAA56E85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2609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      P3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A1822DF4-0977-4DD0-8FE1-C6B72999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382" y="3833681"/>
              <a:ext cx="565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grpSp>
        <p:nvGrpSpPr>
          <p:cNvPr id="81" name="组合 5">
            <a:extLst>
              <a:ext uri="{FF2B5EF4-FFF2-40B4-BE49-F238E27FC236}">
                <a16:creationId xmlns:a16="http://schemas.microsoft.com/office/drawing/2014/main" id="{FCF93152-68E3-428C-8FB9-F4CFFFF2EE51}"/>
              </a:ext>
            </a:extLst>
          </p:cNvPr>
          <p:cNvGrpSpPr>
            <a:grpSpLocks/>
          </p:cNvGrpSpPr>
          <p:nvPr/>
        </p:nvGrpSpPr>
        <p:grpSpPr bwMode="auto">
          <a:xfrm>
            <a:off x="6229781" y="3305174"/>
            <a:ext cx="805383" cy="915487"/>
            <a:chOff x="1517968" y="3305694"/>
            <a:chExt cx="1433803" cy="914248"/>
          </a:xfrm>
        </p:grpSpPr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6F104554-9DA0-47FF-ABF1-56F81349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3" name="Text Box 65">
              <a:extLst>
                <a:ext uri="{FF2B5EF4-FFF2-40B4-BE49-F238E27FC236}">
                  <a16:creationId xmlns:a16="http://schemas.microsoft.com/office/drawing/2014/main" id="{91E5B7FC-3308-4E46-82FD-9C9F1FF7A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28872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4" name="Text Box 69">
              <a:extLst>
                <a:ext uri="{FF2B5EF4-FFF2-40B4-BE49-F238E27FC236}">
                  <a16:creationId xmlns:a16="http://schemas.microsoft.com/office/drawing/2014/main" id="{32D70FB4-D05C-45B2-83C7-D17008F91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785361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  <p:sp>
          <p:nvSpPr>
            <p:cNvPr id="85" name="Text Box 72">
              <a:extLst>
                <a:ext uri="{FF2B5EF4-FFF2-40B4-BE49-F238E27FC236}">
                  <a16:creationId xmlns:a16="http://schemas.microsoft.com/office/drawing/2014/main" id="{CA282729-F547-4D7B-9094-EC975BDE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2CBA6DB-27D4-411C-BA7D-8B0A3AED6E13}"/>
              </a:ext>
            </a:extLst>
          </p:cNvPr>
          <p:cNvGrpSpPr/>
          <p:nvPr/>
        </p:nvGrpSpPr>
        <p:grpSpPr>
          <a:xfrm>
            <a:off x="6713115" y="3307078"/>
            <a:ext cx="1080000" cy="912813"/>
            <a:chOff x="3100388" y="3305175"/>
            <a:chExt cx="1017257" cy="912813"/>
          </a:xfrm>
        </p:grpSpPr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7CF616AB-3041-47FF-964B-C458E746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4E68B35F-CF00-4AD4-86F2-CBAFE9852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15</a:t>
              </a:r>
            </a:p>
          </p:txBody>
        </p:sp>
        <p:sp>
          <p:nvSpPr>
            <p:cNvPr id="89" name="Text Box 74">
              <a:extLst>
                <a:ext uri="{FF2B5EF4-FFF2-40B4-BE49-F238E27FC236}">
                  <a16:creationId xmlns:a16="http://schemas.microsoft.com/office/drawing/2014/main" id="{FD1C5D04-B882-42A9-A94F-15A09E9E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B1DE77B-4417-43CA-83EB-3E9C2EAF2882}"/>
              </a:ext>
            </a:extLst>
          </p:cNvPr>
          <p:cNvGrpSpPr/>
          <p:nvPr/>
        </p:nvGrpSpPr>
        <p:grpSpPr>
          <a:xfrm>
            <a:off x="7461529" y="3307078"/>
            <a:ext cx="761956" cy="912813"/>
            <a:chOff x="3097102" y="3305175"/>
            <a:chExt cx="668295" cy="912813"/>
          </a:xfrm>
        </p:grpSpPr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568377BF-4798-4E6B-A764-CAD55DE2B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0B412A4E-6A3E-4EAD-A978-83FBF2A13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EAF21FD9-0DDA-4E14-88E1-E8906A0A0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80DDC89-5F62-40C1-B0DD-5C0729097918}"/>
              </a:ext>
            </a:extLst>
          </p:cNvPr>
          <p:cNvGrpSpPr/>
          <p:nvPr/>
        </p:nvGrpSpPr>
        <p:grpSpPr>
          <a:xfrm>
            <a:off x="5114483" y="3307078"/>
            <a:ext cx="761956" cy="912813"/>
            <a:chOff x="3097102" y="3305175"/>
            <a:chExt cx="668295" cy="912813"/>
          </a:xfrm>
        </p:grpSpPr>
        <p:sp>
          <p:nvSpPr>
            <p:cNvPr id="95" name="Rectangle 61">
              <a:extLst>
                <a:ext uri="{FF2B5EF4-FFF2-40B4-BE49-F238E27FC236}">
                  <a16:creationId xmlns:a16="http://schemas.microsoft.com/office/drawing/2014/main" id="{2B6B71EC-B779-4F8E-A1E7-1BF22999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6" name="Text Box 76">
              <a:extLst>
                <a:ext uri="{FF2B5EF4-FFF2-40B4-BE49-F238E27FC236}">
                  <a16:creationId xmlns:a16="http://schemas.microsoft.com/office/drawing/2014/main" id="{E15613FE-94FD-4D64-A526-D6A3DC639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97" name="Text Box 70">
              <a:extLst>
                <a:ext uri="{FF2B5EF4-FFF2-40B4-BE49-F238E27FC236}">
                  <a16:creationId xmlns:a16="http://schemas.microsoft.com/office/drawing/2014/main" id="{2267CCEB-86D9-41B4-B678-DBA118F29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8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Waiting time </a:t>
            </a:r>
            <a:r>
              <a:rPr lang="en-US" altLang="en-US" dirty="0"/>
              <a:t>– amount of time a process waiting in the ready queue</a:t>
            </a:r>
          </a:p>
          <a:p>
            <a:pPr>
              <a:defRPr/>
            </a:pPr>
            <a:r>
              <a:rPr lang="en-HK" altLang="en-US" dirty="0">
                <a:solidFill>
                  <a:srgbClr val="FF0000"/>
                </a:solidFill>
              </a:rPr>
              <a:t>Turnaround time </a:t>
            </a:r>
            <a:r>
              <a:rPr lang="en-HK" altLang="en-US" dirty="0"/>
              <a:t>– defined as the time at which the process completes minus the time at which the process arrived in the system </a:t>
            </a:r>
          </a:p>
          <a:p>
            <a:pPr lvl="1">
              <a:defRPr/>
            </a:pPr>
            <a:r>
              <a:rPr lang="en-HK" altLang="en-US" sz="1600" dirty="0">
                <a:latin typeface="+mn-ea"/>
                <a:ea typeface="+mn-ea"/>
              </a:rPr>
              <a:t>Considering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HK" altLang="zh-CN" sz="1600" dirty="0">
                <a:latin typeface="+mn-ea"/>
                <a:ea typeface="+mn-ea"/>
              </a:rPr>
              <a:t>single CPU burst, turnaround time = waiting time + CPU burst time</a:t>
            </a:r>
            <a:endParaRPr lang="en-US" altLang="en-US" sz="16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Response time </a:t>
            </a:r>
            <a:r>
              <a:rPr lang="en-US" altLang="en-US" dirty="0"/>
              <a:t>– the amount of time it takes from when a request was submitted until the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first</a:t>
            </a:r>
            <a:r>
              <a:rPr lang="en-US" altLang="en-US" dirty="0"/>
              <a:t> response is produced</a:t>
            </a:r>
          </a:p>
          <a:p>
            <a:pPr lvl="1">
              <a:defRPr/>
            </a:pPr>
            <a:r>
              <a:rPr lang="en-US" altLang="en-US" sz="1600" dirty="0"/>
              <a:t>This is relevant to interactive programs (typically using RR scheduling)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Fairness</a:t>
            </a:r>
          </a:p>
          <a:p>
            <a:pPr lvl="1">
              <a:defRPr/>
            </a:pPr>
            <a:r>
              <a:rPr lang="en-US" altLang="en-US" sz="1600" dirty="0"/>
              <a:t>Resources such as CPU are utilized in some “fair” manner</a:t>
            </a:r>
          </a:p>
          <a:p>
            <a:pPr>
              <a:defRPr/>
            </a:pPr>
            <a:r>
              <a:rPr lang="en-US" altLang="zh-CN" dirty="0"/>
              <a:t>Performance (such as turn-around time) and fairness are often at odds, in which optimizing performance often sacrifice fairness 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1081088" y="163513"/>
            <a:ext cx="7694612" cy="57626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800" dirty="0"/>
              <a:t>Earliest Deadline First Scheduling (EDF)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996950"/>
            <a:ext cx="8043863" cy="2152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Earliest-deadline-first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(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EDF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) scheduling assigns priorities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dynamically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according to the deadline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the earlier (later) the deadline, the higher (lower) the priority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b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EDF Scheduling: Example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 dirty="0"/>
              <a:t>Misses no deadlines</a:t>
            </a:r>
            <a:endParaRPr lang="zh-CN" altLang="en-US" dirty="0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612622" y="1412875"/>
          <a:ext cx="7788995" cy="1463040"/>
        </p:xfrm>
        <a:graphic>
          <a:graphicData uri="http://schemas.openxmlformats.org/drawingml/2006/table">
            <a:tbl>
              <a:tblPr/>
              <a:tblGrid>
                <a:gridCol w="19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Processing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Deadline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Period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组合 5"/>
          <p:cNvGrpSpPr>
            <a:grpSpLocks/>
          </p:cNvGrpSpPr>
          <p:nvPr/>
        </p:nvGrpSpPr>
        <p:grpSpPr bwMode="auto">
          <a:xfrm>
            <a:off x="1517653" y="3305174"/>
            <a:ext cx="677143" cy="915487"/>
            <a:chOff x="1517968" y="3305694"/>
            <a:chExt cx="1205501" cy="914248"/>
          </a:xfrm>
        </p:grpSpPr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9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9483" y="3307078"/>
            <a:ext cx="1080000" cy="912813"/>
            <a:chOff x="3100388" y="3305175"/>
            <a:chExt cx="1017257" cy="912813"/>
          </a:xfrm>
        </p:grpSpPr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</a:t>
              </a: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748905" y="3306467"/>
            <a:ext cx="761956" cy="912813"/>
            <a:chOff x="3097102" y="3305175"/>
            <a:chExt cx="668295" cy="912813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Text Box 76"/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</p:grpSp>
      <p:grpSp>
        <p:nvGrpSpPr>
          <p:cNvPr id="51" name="组合 5">
            <a:extLst>
              <a:ext uri="{FF2B5EF4-FFF2-40B4-BE49-F238E27FC236}">
                <a16:creationId xmlns:a16="http://schemas.microsoft.com/office/drawing/2014/main" id="{6EDC7BE4-8C21-4265-89E1-6D5D84889891}"/>
              </a:ext>
            </a:extLst>
          </p:cNvPr>
          <p:cNvGrpSpPr>
            <a:grpSpLocks/>
          </p:cNvGrpSpPr>
          <p:nvPr/>
        </p:nvGrpSpPr>
        <p:grpSpPr bwMode="auto">
          <a:xfrm>
            <a:off x="3156560" y="3305491"/>
            <a:ext cx="599565" cy="915487"/>
            <a:chOff x="1656080" y="3305694"/>
            <a:chExt cx="1067387" cy="914248"/>
          </a:xfrm>
        </p:grpSpPr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26A183A8-E20B-4DF3-8579-8EAEF100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0AB8D56E-7441-40FE-88B6-DB2BD0E1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7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5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8EE135F8-97A1-48CD-A6DA-09ED362A4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4571B06-9803-4399-AF75-1D8A613A7C2D}"/>
              </a:ext>
            </a:extLst>
          </p:cNvPr>
          <p:cNvGrpSpPr/>
          <p:nvPr/>
        </p:nvGrpSpPr>
        <p:grpSpPr>
          <a:xfrm>
            <a:off x="3540861" y="3307078"/>
            <a:ext cx="1440691" cy="912813"/>
            <a:chOff x="3097102" y="3305175"/>
            <a:chExt cx="668295" cy="912813"/>
          </a:xfrm>
        </p:grpSpPr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9B9899C2-EFDC-4CFA-82B9-39FCCC425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Text Box 76">
              <a:extLst>
                <a:ext uri="{FF2B5EF4-FFF2-40B4-BE49-F238E27FC236}">
                  <a16:creationId xmlns:a16="http://schemas.microsoft.com/office/drawing/2014/main" id="{E60085A0-746B-4B00-9B8A-450E0856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305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   P3</a:t>
              </a:r>
            </a:p>
          </p:txBody>
        </p:sp>
        <p:sp>
          <p:nvSpPr>
            <p:cNvPr id="63" name="Text Box 70">
              <a:extLst>
                <a:ext uri="{FF2B5EF4-FFF2-40B4-BE49-F238E27FC236}">
                  <a16:creationId xmlns:a16="http://schemas.microsoft.com/office/drawing/2014/main" id="{9A621428-38C8-435B-B7FA-7DBF59FE3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   7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7157AC-4582-4443-A881-35E29CC1645A}"/>
              </a:ext>
            </a:extLst>
          </p:cNvPr>
          <p:cNvGrpSpPr/>
          <p:nvPr/>
        </p:nvGrpSpPr>
        <p:grpSpPr>
          <a:xfrm>
            <a:off x="4310868" y="3260463"/>
            <a:ext cx="892673" cy="944453"/>
            <a:chOff x="3057443" y="3258560"/>
            <a:chExt cx="1287926" cy="944453"/>
          </a:xfrm>
        </p:grpSpPr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AEAAFDC1-0385-4555-BE73-CC990DE6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81562DFB-6DF2-493F-923E-0EDF58FC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2" y="3833681"/>
              <a:ext cx="6710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71" name="Text Box 74">
              <a:extLst>
                <a:ext uri="{FF2B5EF4-FFF2-40B4-BE49-F238E27FC236}">
                  <a16:creationId xmlns:a16="http://schemas.microsoft.com/office/drawing/2014/main" id="{758911EA-5782-4223-B1DB-46E780EC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443" y="3258560"/>
              <a:ext cx="1287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72" name="组合 5">
            <a:extLst>
              <a:ext uri="{FF2B5EF4-FFF2-40B4-BE49-F238E27FC236}">
                <a16:creationId xmlns:a16="http://schemas.microsoft.com/office/drawing/2014/main" id="{A235B41A-455C-4527-BE85-90B8E583851C}"/>
              </a:ext>
            </a:extLst>
          </p:cNvPr>
          <p:cNvGrpSpPr>
            <a:grpSpLocks/>
          </p:cNvGrpSpPr>
          <p:nvPr/>
        </p:nvGrpSpPr>
        <p:grpSpPr bwMode="auto">
          <a:xfrm>
            <a:off x="4651834" y="3244154"/>
            <a:ext cx="706257" cy="977073"/>
            <a:chOff x="1517968" y="3244191"/>
            <a:chExt cx="1257332" cy="975751"/>
          </a:xfrm>
        </p:grpSpPr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0C33F379-80C5-4851-B3FF-99570982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3AA5FFFB-6FBB-40B4-BC21-B2EBF871A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28872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B4963A65-5053-4E8A-B03E-014E15113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10" y="3851110"/>
              <a:ext cx="557059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76" name="Text Box 72">
              <a:extLst>
                <a:ext uri="{FF2B5EF4-FFF2-40B4-BE49-F238E27FC236}">
                  <a16:creationId xmlns:a16="http://schemas.microsoft.com/office/drawing/2014/main" id="{040876CE-9A96-4688-9E40-70644ED2D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588" y="3244191"/>
              <a:ext cx="1165712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8980360-1521-4F78-91EC-BA88D6F548CA}"/>
              </a:ext>
            </a:extLst>
          </p:cNvPr>
          <p:cNvGrpSpPr/>
          <p:nvPr/>
        </p:nvGrpSpPr>
        <p:grpSpPr>
          <a:xfrm>
            <a:off x="5506915" y="3307078"/>
            <a:ext cx="2119433" cy="897838"/>
            <a:chOff x="3097102" y="3305175"/>
            <a:chExt cx="776817" cy="897838"/>
          </a:xfrm>
        </p:grpSpPr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id="{49015121-0C1F-4735-A237-1EBF0498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76">
              <a:extLst>
                <a:ext uri="{FF2B5EF4-FFF2-40B4-BE49-F238E27FC236}">
                  <a16:creationId xmlns:a16="http://schemas.microsoft.com/office/drawing/2014/main" id="{074F9359-FA33-4C57-8D97-FAA56E85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241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   P3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A1822DF4-0977-4DD0-8FE1-C6B72999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382" y="3833681"/>
              <a:ext cx="565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grpSp>
        <p:nvGrpSpPr>
          <p:cNvPr id="81" name="组合 5">
            <a:extLst>
              <a:ext uri="{FF2B5EF4-FFF2-40B4-BE49-F238E27FC236}">
                <a16:creationId xmlns:a16="http://schemas.microsoft.com/office/drawing/2014/main" id="{FCF93152-68E3-428C-8FB9-F4CFFFF2EE51}"/>
              </a:ext>
            </a:extLst>
          </p:cNvPr>
          <p:cNvGrpSpPr>
            <a:grpSpLocks/>
          </p:cNvGrpSpPr>
          <p:nvPr/>
        </p:nvGrpSpPr>
        <p:grpSpPr bwMode="auto">
          <a:xfrm>
            <a:off x="6229781" y="3305175"/>
            <a:ext cx="805383" cy="920511"/>
            <a:chOff x="1517968" y="3305694"/>
            <a:chExt cx="1433803" cy="919265"/>
          </a:xfrm>
        </p:grpSpPr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6F104554-9DA0-47FF-ABF1-56F81349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0" y="3691385"/>
              <a:ext cx="719678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3" name="Text Box 65">
              <a:extLst>
                <a:ext uri="{FF2B5EF4-FFF2-40B4-BE49-F238E27FC236}">
                  <a16:creationId xmlns:a16="http://schemas.microsoft.com/office/drawing/2014/main" id="{91E5B7FC-3308-4E46-82FD-9C9F1FF7A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28872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4" name="Text Box 69">
              <a:extLst>
                <a:ext uri="{FF2B5EF4-FFF2-40B4-BE49-F238E27FC236}">
                  <a16:creationId xmlns:a16="http://schemas.microsoft.com/office/drawing/2014/main" id="{32D70FB4-D05C-45B2-83C7-D17008F91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162" y="3856127"/>
              <a:ext cx="983609" cy="36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  <p:sp>
          <p:nvSpPr>
            <p:cNvPr id="85" name="Text Box 72">
              <a:extLst>
                <a:ext uri="{FF2B5EF4-FFF2-40B4-BE49-F238E27FC236}">
                  <a16:creationId xmlns:a16="http://schemas.microsoft.com/office/drawing/2014/main" id="{CA282729-F547-4D7B-9094-EC975BDE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60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2CBA6DB-27D4-411C-BA7D-8B0A3AED6E13}"/>
              </a:ext>
            </a:extLst>
          </p:cNvPr>
          <p:cNvGrpSpPr/>
          <p:nvPr/>
        </p:nvGrpSpPr>
        <p:grpSpPr>
          <a:xfrm>
            <a:off x="7111964" y="3307078"/>
            <a:ext cx="1080000" cy="912813"/>
            <a:chOff x="3100388" y="3305175"/>
            <a:chExt cx="1017257" cy="912813"/>
          </a:xfrm>
        </p:grpSpPr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7CF616AB-3041-47FF-964B-C458E746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4E68B35F-CF00-4AD4-86F2-CBAFE9852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82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  <p:sp>
          <p:nvSpPr>
            <p:cNvPr id="89" name="Text Box 74">
              <a:extLst>
                <a:ext uri="{FF2B5EF4-FFF2-40B4-BE49-F238E27FC236}">
                  <a16:creationId xmlns:a16="http://schemas.microsoft.com/office/drawing/2014/main" id="{FD1C5D04-B882-42A9-A94F-15A09E9E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1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B1DE77B-4417-43CA-83EB-3E9C2EAF2882}"/>
              </a:ext>
            </a:extLst>
          </p:cNvPr>
          <p:cNvGrpSpPr/>
          <p:nvPr/>
        </p:nvGrpSpPr>
        <p:grpSpPr>
          <a:xfrm>
            <a:off x="6690057" y="3307078"/>
            <a:ext cx="761956" cy="912813"/>
            <a:chOff x="3097102" y="3305175"/>
            <a:chExt cx="668295" cy="912813"/>
          </a:xfrm>
        </p:grpSpPr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568377BF-4798-4E6B-A764-CAD55DE2B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802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0B412A4E-6A3E-4EAD-A978-83FBF2A13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102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EAF21FD9-0DDA-4E14-88E1-E8906A0A0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316" y="3848155"/>
              <a:ext cx="470081" cy="36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14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99A843-8110-420F-AF91-5863F83911CD}"/>
              </a:ext>
            </a:extLst>
          </p:cNvPr>
          <p:cNvGrpSpPr/>
          <p:nvPr/>
        </p:nvGrpSpPr>
        <p:grpSpPr>
          <a:xfrm>
            <a:off x="5093468" y="3260463"/>
            <a:ext cx="749392" cy="944453"/>
            <a:chOff x="3057443" y="3258560"/>
            <a:chExt cx="1287926" cy="944453"/>
          </a:xfrm>
        </p:grpSpPr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48FD4E09-DDCA-4AAD-A10D-A92BF2CA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690938"/>
              <a:ext cx="720000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8" name="Text Box 70">
              <a:extLst>
                <a:ext uri="{FF2B5EF4-FFF2-40B4-BE49-F238E27FC236}">
                  <a16:creationId xmlns:a16="http://schemas.microsoft.com/office/drawing/2014/main" id="{BE55A28B-578A-44FA-9D6D-1E9E5C893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2" y="3833681"/>
              <a:ext cx="898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2740DACA-E552-4F78-806B-27AADB99C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443" y="3258560"/>
              <a:ext cx="1287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17638"/>
            <a:ext cx="5076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27977" y="277813"/>
            <a:ext cx="8229600" cy="576262"/>
          </a:xfrm>
        </p:spPr>
        <p:txBody>
          <a:bodyPr/>
          <a:lstStyle/>
          <a:p>
            <a:r>
              <a:rPr lang="en-US" altLang="en-US" sz="2800"/>
              <a:t>First-Come, First-Served (FCFS) Scheduling</a:t>
            </a:r>
            <a:endParaRPr lang="zh-CN" altLang="en-US" sz="280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First-Come, First-Served </a:t>
            </a:r>
            <a:r>
              <a:rPr lang="zh-CN" altLang="en-US"/>
              <a:t>（</a:t>
            </a:r>
            <a:r>
              <a:rPr lang="en-US" altLang="zh-CN"/>
              <a:t>FCFS</a:t>
            </a:r>
            <a:r>
              <a:rPr lang="zh-CN" altLang="en-US"/>
              <a:t>）</a:t>
            </a:r>
            <a:r>
              <a:rPr lang="en-US" altLang="zh-CN"/>
              <a:t> means the firstly arrived process can be firstly served.</a:t>
            </a:r>
          </a:p>
          <a:p>
            <a:r>
              <a:rPr lang="en-US" altLang="zh-CN"/>
              <a:t>FCFS is also known as First-In, First-Out (</a:t>
            </a:r>
            <a:r>
              <a:rPr lang="en-US" altLang="zh-CN">
                <a:solidFill>
                  <a:srgbClr val="FF0000"/>
                </a:solidFill>
              </a:rPr>
              <a:t>FIFO</a:t>
            </a:r>
            <a:r>
              <a:rPr lang="en-US" altLang="zh-CN"/>
              <a:t>).</a:t>
            </a:r>
          </a:p>
          <a:p>
            <a:r>
              <a:rPr lang="en-US" altLang="zh-CN"/>
              <a:t>Although FCFS is simple,  it also has many good properties, eg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works pretty well under specific assumptions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FCFS Scheduling: Example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We assume the processes arrive in this order:   P1, P2, P3, P4</a:t>
            </a:r>
          </a:p>
          <a:p>
            <a:r>
              <a:rPr lang="en-US" altLang="zh-CN"/>
              <a:t>Waiting time for P1=0, P2=7, P3=11, P4=12</a:t>
            </a:r>
          </a:p>
          <a:p>
            <a:r>
              <a:rPr lang="en-US" altLang="zh-CN"/>
              <a:t>Average waiting time: (0+7+11+12)/4=7.5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2553" name="组合 19"/>
          <p:cNvGrpSpPr>
            <a:grpSpLocks/>
          </p:cNvGrpSpPr>
          <p:nvPr/>
        </p:nvGrpSpPr>
        <p:grpSpPr bwMode="auto">
          <a:xfrm>
            <a:off x="1527175" y="3352800"/>
            <a:ext cx="2813050" cy="912813"/>
            <a:chOff x="1527022" y="3352855"/>
            <a:chExt cx="2813687" cy="912128"/>
          </a:xfrm>
        </p:grpSpPr>
        <p:sp>
          <p:nvSpPr>
            <p:cNvPr id="22566" name="Rectangle 59"/>
            <p:cNvSpPr>
              <a:spLocks noChangeArrowheads="1"/>
            </p:cNvSpPr>
            <p:nvPr/>
          </p:nvSpPr>
          <p:spPr bwMode="auto">
            <a:xfrm>
              <a:off x="1665134" y="3738546"/>
              <a:ext cx="2520000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567" name="Text Box 65"/>
            <p:cNvSpPr txBox="1">
              <a:spLocks noChangeArrowheads="1"/>
            </p:cNvSpPr>
            <p:nvPr/>
          </p:nvSpPr>
          <p:spPr bwMode="auto">
            <a:xfrm>
              <a:off x="1527022" y="389827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2568" name="Text Box 69"/>
            <p:cNvSpPr txBox="1">
              <a:spLocks noChangeArrowheads="1"/>
            </p:cNvSpPr>
            <p:nvPr/>
          </p:nvSpPr>
          <p:spPr bwMode="auto">
            <a:xfrm>
              <a:off x="4029559" y="389827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2569" name="Text Box 72"/>
            <p:cNvSpPr txBox="1">
              <a:spLocks noChangeArrowheads="1"/>
            </p:cNvSpPr>
            <p:nvPr/>
          </p:nvSpPr>
          <p:spPr bwMode="auto">
            <a:xfrm>
              <a:off x="2862803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2554" name="组合 20"/>
          <p:cNvGrpSpPr>
            <a:grpSpLocks/>
          </p:cNvGrpSpPr>
          <p:nvPr/>
        </p:nvGrpSpPr>
        <p:grpSpPr bwMode="auto">
          <a:xfrm>
            <a:off x="4176713" y="3352800"/>
            <a:ext cx="1651000" cy="912813"/>
            <a:chOff x="4176104" y="3352855"/>
            <a:chExt cx="1651772" cy="912128"/>
          </a:xfrm>
        </p:grpSpPr>
        <p:sp>
          <p:nvSpPr>
            <p:cNvPr id="22563" name="Rectangle 62"/>
            <p:cNvSpPr>
              <a:spLocks noChangeArrowheads="1"/>
            </p:cNvSpPr>
            <p:nvPr/>
          </p:nvSpPr>
          <p:spPr bwMode="auto">
            <a:xfrm>
              <a:off x="4176104" y="3738546"/>
              <a:ext cx="1440000" cy="144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564" name="Text Box 70"/>
            <p:cNvSpPr txBox="1">
              <a:spLocks noChangeArrowheads="1"/>
            </p:cNvSpPr>
            <p:nvPr/>
          </p:nvSpPr>
          <p:spPr bwMode="auto">
            <a:xfrm>
              <a:off x="5323051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2565" name="Text Box 74"/>
            <p:cNvSpPr txBox="1">
              <a:spLocks noChangeArrowheads="1"/>
            </p:cNvSpPr>
            <p:nvPr/>
          </p:nvSpPr>
          <p:spPr bwMode="auto">
            <a:xfrm>
              <a:off x="469535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22555" name="组合 21"/>
          <p:cNvGrpSpPr>
            <a:grpSpLocks/>
          </p:cNvGrpSpPr>
          <p:nvPr/>
        </p:nvGrpSpPr>
        <p:grpSpPr bwMode="auto">
          <a:xfrm>
            <a:off x="5576888" y="3352800"/>
            <a:ext cx="785812" cy="912813"/>
            <a:chOff x="5576880" y="3352855"/>
            <a:chExt cx="785349" cy="912128"/>
          </a:xfrm>
        </p:grpSpPr>
        <p:sp>
          <p:nvSpPr>
            <p:cNvPr id="8" name="Rectangle 61"/>
            <p:cNvSpPr>
              <a:spLocks noChangeArrowheads="1"/>
            </p:cNvSpPr>
            <p:nvPr/>
          </p:nvSpPr>
          <p:spPr bwMode="auto">
            <a:xfrm>
              <a:off x="5616544" y="3738329"/>
              <a:ext cx="360151" cy="1443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61" name="Text Box 76"/>
            <p:cNvSpPr txBox="1">
              <a:spLocks noChangeArrowheads="1"/>
            </p:cNvSpPr>
            <p:nvPr/>
          </p:nvSpPr>
          <p:spPr bwMode="auto">
            <a:xfrm>
              <a:off x="5576880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2562" name="Text Box 70"/>
            <p:cNvSpPr txBox="1">
              <a:spLocks noChangeArrowheads="1"/>
            </p:cNvSpPr>
            <p:nvPr/>
          </p:nvSpPr>
          <p:spPr bwMode="auto">
            <a:xfrm>
              <a:off x="5857404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grpSp>
        <p:nvGrpSpPr>
          <p:cNvPr id="22556" name="组合 22"/>
          <p:cNvGrpSpPr>
            <a:grpSpLocks/>
          </p:cNvGrpSpPr>
          <p:nvPr/>
        </p:nvGrpSpPr>
        <p:grpSpPr bwMode="auto">
          <a:xfrm>
            <a:off x="5975350" y="3352800"/>
            <a:ext cx="1654175" cy="912813"/>
            <a:chOff x="5976103" y="3352855"/>
            <a:chExt cx="1652951" cy="912128"/>
          </a:xfrm>
        </p:grpSpPr>
        <p:sp>
          <p:nvSpPr>
            <p:cNvPr id="22557" name="Text Box 77"/>
            <p:cNvSpPr txBox="1">
              <a:spLocks noChangeArrowheads="1"/>
            </p:cNvSpPr>
            <p:nvPr/>
          </p:nvSpPr>
          <p:spPr bwMode="auto">
            <a:xfrm>
              <a:off x="637810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2558" name="Rectangle 62"/>
            <p:cNvSpPr>
              <a:spLocks noChangeArrowheads="1"/>
            </p:cNvSpPr>
            <p:nvPr/>
          </p:nvSpPr>
          <p:spPr bwMode="auto">
            <a:xfrm>
              <a:off x="5976103" y="3738084"/>
              <a:ext cx="1440000" cy="144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559" name="Text Box 70"/>
            <p:cNvSpPr txBox="1">
              <a:spLocks noChangeArrowheads="1"/>
            </p:cNvSpPr>
            <p:nvPr/>
          </p:nvSpPr>
          <p:spPr bwMode="auto">
            <a:xfrm>
              <a:off x="7124229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Round Robin (RR) Scheduling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process gets a small unit of CPU time (</a:t>
            </a:r>
            <a:r>
              <a:rPr lang="en-US" altLang="zh-CN">
                <a:solidFill>
                  <a:srgbClr val="FF0000"/>
                </a:solidFill>
              </a:rPr>
              <a:t>time quantum</a:t>
            </a:r>
            <a:r>
              <a:rPr lang="en-US" altLang="zh-CN"/>
              <a:t>), usually 10-100 milliseconds.  After quantum expires, the process is preempted (OS timer interrupt) and added to the end of the ready queue.</a:t>
            </a:r>
          </a:p>
          <a:p>
            <a:r>
              <a:rPr lang="en-US" altLang="zh-CN"/>
              <a:t>Suppose n processes in the ready queue and the time quantum is q</a:t>
            </a:r>
          </a:p>
          <a:p>
            <a:pPr lvl="1"/>
            <a:r>
              <a:rPr lang="en-US" altLang="zh-CN"/>
              <a:t>In chunks of at most q time units at once.  </a:t>
            </a:r>
          </a:p>
          <a:p>
            <a:pPr lvl="1"/>
            <a:r>
              <a:rPr lang="en-US" altLang="zh-CN"/>
              <a:t>No process waits more than (n-1)q time units</a:t>
            </a:r>
          </a:p>
          <a:p>
            <a:r>
              <a:rPr lang="en-US" altLang="zh-CN"/>
              <a:t>Performance</a:t>
            </a:r>
          </a:p>
          <a:p>
            <a:pPr lvl="1"/>
            <a:r>
              <a:rPr lang="en-US" altLang="zh-CN"/>
              <a:t>q large ⟹ FCFS</a:t>
            </a:r>
          </a:p>
          <a:p>
            <a:pPr lvl="1"/>
            <a:r>
              <a:rPr lang="en-US" altLang="zh-CN"/>
              <a:t>q small ⟹ Interleaved (resemble process sharing)</a:t>
            </a:r>
          </a:p>
          <a:p>
            <a:pPr lvl="1"/>
            <a:r>
              <a:rPr lang="en-US" altLang="zh-CN"/>
              <a:t>q must be large with respect to context switch, otherwise overhead is too high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1</a:t>
            </a:r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8</a:t>
            </a:r>
            <a:r>
              <a:rPr lang="en-US" altLang="zh-CN"/>
              <a:t>, which is larger than the longest burst time among the process.</a:t>
            </a:r>
          </a:p>
          <a:p>
            <a:pPr lvl="1"/>
            <a:r>
              <a:rPr lang="en-US" altLang="zh-CN"/>
              <a:t>The Gantt chart is the same as that of FCFS.</a:t>
            </a:r>
          </a:p>
          <a:p>
            <a:r>
              <a:rPr lang="en-US" altLang="zh-CN"/>
              <a:t>Waiting time for P1=0, P2=7, P3=11, P4=12</a:t>
            </a:r>
          </a:p>
          <a:p>
            <a:r>
              <a:rPr lang="en-US" altLang="zh-CN"/>
              <a:t>Average waiting time: (0+7+11+12)/4=7.5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4601" name="组合 37"/>
          <p:cNvGrpSpPr>
            <a:grpSpLocks/>
          </p:cNvGrpSpPr>
          <p:nvPr/>
        </p:nvGrpSpPr>
        <p:grpSpPr bwMode="auto">
          <a:xfrm>
            <a:off x="1527175" y="3352800"/>
            <a:ext cx="2813050" cy="912813"/>
            <a:chOff x="1527022" y="3352855"/>
            <a:chExt cx="2813687" cy="912128"/>
          </a:xfrm>
        </p:grpSpPr>
        <p:sp>
          <p:nvSpPr>
            <p:cNvPr id="24614" name="Rectangle 59"/>
            <p:cNvSpPr>
              <a:spLocks noChangeArrowheads="1"/>
            </p:cNvSpPr>
            <p:nvPr/>
          </p:nvSpPr>
          <p:spPr bwMode="auto">
            <a:xfrm>
              <a:off x="1665134" y="3738546"/>
              <a:ext cx="2520000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615" name="Text Box 65"/>
            <p:cNvSpPr txBox="1">
              <a:spLocks noChangeArrowheads="1"/>
            </p:cNvSpPr>
            <p:nvPr/>
          </p:nvSpPr>
          <p:spPr bwMode="auto">
            <a:xfrm>
              <a:off x="1527022" y="389827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4616" name="Text Box 69"/>
            <p:cNvSpPr txBox="1">
              <a:spLocks noChangeArrowheads="1"/>
            </p:cNvSpPr>
            <p:nvPr/>
          </p:nvSpPr>
          <p:spPr bwMode="auto">
            <a:xfrm>
              <a:off x="4029559" y="3898271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4617" name="Text Box 72"/>
            <p:cNvSpPr txBox="1">
              <a:spLocks noChangeArrowheads="1"/>
            </p:cNvSpPr>
            <p:nvPr/>
          </p:nvSpPr>
          <p:spPr bwMode="auto">
            <a:xfrm>
              <a:off x="2862803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4602" name="组合 42"/>
          <p:cNvGrpSpPr>
            <a:grpSpLocks/>
          </p:cNvGrpSpPr>
          <p:nvPr/>
        </p:nvGrpSpPr>
        <p:grpSpPr bwMode="auto">
          <a:xfrm>
            <a:off x="4176713" y="3352800"/>
            <a:ext cx="1651000" cy="912813"/>
            <a:chOff x="4176104" y="3352855"/>
            <a:chExt cx="1651772" cy="912128"/>
          </a:xfrm>
        </p:grpSpPr>
        <p:sp>
          <p:nvSpPr>
            <p:cNvPr id="24611" name="Rectangle 62"/>
            <p:cNvSpPr>
              <a:spLocks noChangeArrowheads="1"/>
            </p:cNvSpPr>
            <p:nvPr/>
          </p:nvSpPr>
          <p:spPr bwMode="auto">
            <a:xfrm>
              <a:off x="4176104" y="3738546"/>
              <a:ext cx="1440000" cy="144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612" name="Text Box 70"/>
            <p:cNvSpPr txBox="1">
              <a:spLocks noChangeArrowheads="1"/>
            </p:cNvSpPr>
            <p:nvPr/>
          </p:nvSpPr>
          <p:spPr bwMode="auto">
            <a:xfrm>
              <a:off x="5323051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4613" name="Text Box 74"/>
            <p:cNvSpPr txBox="1">
              <a:spLocks noChangeArrowheads="1"/>
            </p:cNvSpPr>
            <p:nvPr/>
          </p:nvSpPr>
          <p:spPr bwMode="auto">
            <a:xfrm>
              <a:off x="469535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24603" name="组合 46"/>
          <p:cNvGrpSpPr>
            <a:grpSpLocks/>
          </p:cNvGrpSpPr>
          <p:nvPr/>
        </p:nvGrpSpPr>
        <p:grpSpPr bwMode="auto">
          <a:xfrm>
            <a:off x="5576888" y="3352800"/>
            <a:ext cx="785812" cy="912813"/>
            <a:chOff x="5576880" y="3352855"/>
            <a:chExt cx="785349" cy="912128"/>
          </a:xfrm>
        </p:grpSpPr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5616544" y="3738329"/>
              <a:ext cx="360151" cy="1443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609" name="Text Box 76"/>
            <p:cNvSpPr txBox="1">
              <a:spLocks noChangeArrowheads="1"/>
            </p:cNvSpPr>
            <p:nvPr/>
          </p:nvSpPr>
          <p:spPr bwMode="auto">
            <a:xfrm>
              <a:off x="5576880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4610" name="Text Box 70"/>
            <p:cNvSpPr txBox="1">
              <a:spLocks noChangeArrowheads="1"/>
            </p:cNvSpPr>
            <p:nvPr/>
          </p:nvSpPr>
          <p:spPr bwMode="auto">
            <a:xfrm>
              <a:off x="5857404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12</a:t>
              </a:r>
            </a:p>
          </p:txBody>
        </p:sp>
      </p:grpSp>
      <p:grpSp>
        <p:nvGrpSpPr>
          <p:cNvPr id="24604" name="组合 50"/>
          <p:cNvGrpSpPr>
            <a:grpSpLocks/>
          </p:cNvGrpSpPr>
          <p:nvPr/>
        </p:nvGrpSpPr>
        <p:grpSpPr bwMode="auto">
          <a:xfrm>
            <a:off x="5975350" y="3352800"/>
            <a:ext cx="1654175" cy="912813"/>
            <a:chOff x="5976103" y="3352855"/>
            <a:chExt cx="1652951" cy="912128"/>
          </a:xfrm>
        </p:grpSpPr>
        <p:sp>
          <p:nvSpPr>
            <p:cNvPr id="24605" name="Text Box 77"/>
            <p:cNvSpPr txBox="1">
              <a:spLocks noChangeArrowheads="1"/>
            </p:cNvSpPr>
            <p:nvPr/>
          </p:nvSpPr>
          <p:spPr bwMode="auto">
            <a:xfrm>
              <a:off x="6378105" y="3352855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4606" name="Rectangle 62"/>
            <p:cNvSpPr>
              <a:spLocks noChangeArrowheads="1"/>
            </p:cNvSpPr>
            <p:nvPr/>
          </p:nvSpPr>
          <p:spPr bwMode="auto">
            <a:xfrm>
              <a:off x="5976103" y="3738084"/>
              <a:ext cx="1440000" cy="144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607" name="Text Box 70"/>
            <p:cNvSpPr txBox="1">
              <a:spLocks noChangeArrowheads="1"/>
            </p:cNvSpPr>
            <p:nvPr/>
          </p:nvSpPr>
          <p:spPr bwMode="auto">
            <a:xfrm>
              <a:off x="7124229" y="3898271"/>
              <a:ext cx="5048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RR Scheduling: Example 2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06450" y="4589463"/>
            <a:ext cx="8229600" cy="1174750"/>
          </a:xfrm>
        </p:spPr>
        <p:txBody>
          <a:bodyPr/>
          <a:lstStyle/>
          <a:p>
            <a:r>
              <a:rPr lang="en-US" altLang="zh-CN"/>
              <a:t>When </a:t>
            </a:r>
            <a:r>
              <a:rPr lang="en-US" altLang="zh-CN">
                <a:solidFill>
                  <a:srgbClr val="FF0000"/>
                </a:solidFill>
              </a:rPr>
              <a:t>time quantum q is 4</a:t>
            </a:r>
          </a:p>
          <a:p>
            <a:r>
              <a:rPr lang="en-US" altLang="zh-CN"/>
              <a:t>Waiting time for P1=(13-4)=9, P2=4, P3=8, P4=9</a:t>
            </a:r>
          </a:p>
          <a:p>
            <a:r>
              <a:rPr lang="en-US" altLang="zh-CN"/>
              <a:t>Average waiting time: (9+4+8+9)/4=7.5</a:t>
            </a:r>
          </a:p>
          <a:p>
            <a:endParaRPr lang="zh-CN" altLang="en-US"/>
          </a:p>
        </p:txBody>
      </p:sp>
      <p:graphicFrame>
        <p:nvGraphicFramePr>
          <p:cNvPr id="4" name="Group 58"/>
          <p:cNvGraphicFramePr>
            <a:graphicFrameLocks/>
          </p:cNvGraphicFramePr>
          <p:nvPr/>
        </p:nvGraphicFramePr>
        <p:xfrm>
          <a:off x="1219200" y="1412875"/>
          <a:ext cx="4176713" cy="1828800"/>
        </p:xfrm>
        <a:graphic>
          <a:graphicData uri="http://schemas.openxmlformats.org/drawingml/2006/table">
            <a:tbl>
              <a:tblPr/>
              <a:tblGrid>
                <a:gridCol w="212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Process</a:t>
                      </a:r>
                    </a:p>
                  </a:txBody>
                  <a:tcPr marL="91457" marR="9145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Burst Time</a:t>
                      </a:r>
                    </a:p>
                  </a:txBody>
                  <a:tcPr marL="91457" marR="9145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P1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P2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P3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P4</a:t>
                      </a:r>
                    </a:p>
                  </a:txBody>
                  <a:tcPr marL="91457" marR="91457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L="91457" marR="91457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9913" y="1641475"/>
            <a:ext cx="2365375" cy="92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We assume the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arrival order is</a:t>
            </a:r>
          </a:p>
          <a:p>
            <a:pPr>
              <a:defRPr/>
            </a:pPr>
            <a:r>
              <a:rPr kumimoji="1" lang="en-US" altLang="zh-CN">
                <a:latin typeface="+mn-lt"/>
                <a:cs typeface="MS PGothic" panose="020B0600070205080204" pitchFamily="34" charset="-128"/>
              </a:rPr>
              <a:t>P1, P2, P3, P4</a:t>
            </a:r>
            <a:endParaRPr kumimoji="1" lang="zh-CN" altLang="en-US">
              <a:latin typeface="+mn-lt"/>
              <a:cs typeface="MS PGothic" panose="020B0600070205080204" pitchFamily="34" charset="-128"/>
            </a:endParaRPr>
          </a:p>
        </p:txBody>
      </p:sp>
      <p:grpSp>
        <p:nvGrpSpPr>
          <p:cNvPr id="25628" name="组合 5"/>
          <p:cNvGrpSpPr>
            <a:grpSpLocks/>
          </p:cNvGrpSpPr>
          <p:nvPr/>
        </p:nvGrpSpPr>
        <p:grpSpPr bwMode="auto">
          <a:xfrm>
            <a:off x="1517650" y="3305175"/>
            <a:ext cx="1749425" cy="915988"/>
            <a:chOff x="1517968" y="3305694"/>
            <a:chExt cx="1748643" cy="914748"/>
          </a:xfrm>
        </p:grpSpPr>
        <p:sp>
          <p:nvSpPr>
            <p:cNvPr id="25638" name="Rectangle 59"/>
            <p:cNvSpPr>
              <a:spLocks noChangeArrowheads="1"/>
            </p:cNvSpPr>
            <p:nvPr/>
          </p:nvSpPr>
          <p:spPr bwMode="auto">
            <a:xfrm>
              <a:off x="1656080" y="3691385"/>
              <a:ext cx="1440000" cy="144000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1517968" y="385111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25640" name="Text Box 69"/>
            <p:cNvSpPr txBox="1">
              <a:spLocks noChangeArrowheads="1"/>
            </p:cNvSpPr>
            <p:nvPr/>
          </p:nvSpPr>
          <p:spPr bwMode="auto">
            <a:xfrm>
              <a:off x="2953705" y="385111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5641" name="Text Box 72"/>
            <p:cNvSpPr txBox="1">
              <a:spLocks noChangeArrowheads="1"/>
            </p:cNvSpPr>
            <p:nvPr/>
          </p:nvSpPr>
          <p:spPr bwMode="auto">
            <a:xfrm>
              <a:off x="2223829" y="3305694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00388" y="3305175"/>
            <a:ext cx="1768690" cy="912813"/>
            <a:chOff x="3100388" y="3305175"/>
            <a:chExt cx="1768690" cy="912813"/>
          </a:xfrm>
        </p:grpSpPr>
        <p:sp>
          <p:nvSpPr>
            <p:cNvPr id="25626" name="Rectangle 62"/>
            <p:cNvSpPr>
              <a:spLocks noChangeArrowheads="1"/>
            </p:cNvSpPr>
            <p:nvPr/>
          </p:nvSpPr>
          <p:spPr bwMode="auto">
            <a:xfrm>
              <a:off x="3100388" y="3690938"/>
              <a:ext cx="1439862" cy="1444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27" name="Text Box 70"/>
            <p:cNvSpPr txBox="1">
              <a:spLocks noChangeArrowheads="1"/>
            </p:cNvSpPr>
            <p:nvPr/>
          </p:nvSpPr>
          <p:spPr bwMode="auto">
            <a:xfrm>
              <a:off x="4364253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5629" name="Text Box 74"/>
            <p:cNvSpPr txBox="1">
              <a:spLocks noChangeArrowheads="1"/>
            </p:cNvSpPr>
            <p:nvPr/>
          </p:nvSpPr>
          <p:spPr bwMode="auto">
            <a:xfrm>
              <a:off x="361950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27550" y="3305175"/>
            <a:ext cx="758825" cy="912813"/>
            <a:chOff x="4527550" y="3305175"/>
            <a:chExt cx="758825" cy="912813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4540250" y="3690938"/>
              <a:ext cx="360363" cy="1444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630" name="Text Box 76"/>
            <p:cNvSpPr txBox="1">
              <a:spLocks noChangeArrowheads="1"/>
            </p:cNvSpPr>
            <p:nvPr/>
          </p:nvSpPr>
          <p:spPr bwMode="auto">
            <a:xfrm>
              <a:off x="45275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P3</a:t>
              </a:r>
            </a:p>
          </p:txBody>
        </p:sp>
        <p:sp>
          <p:nvSpPr>
            <p:cNvPr id="25633" name="Text Box 70"/>
            <p:cNvSpPr txBox="1">
              <a:spLocks noChangeArrowheads="1"/>
            </p:cNvSpPr>
            <p:nvPr/>
          </p:nvSpPr>
          <p:spPr bwMode="auto">
            <a:xfrm>
              <a:off x="4781550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9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00613" y="3305175"/>
            <a:ext cx="1652587" cy="912813"/>
            <a:chOff x="4900613" y="3305175"/>
            <a:chExt cx="1652587" cy="912813"/>
          </a:xfrm>
        </p:grpSpPr>
        <p:sp>
          <p:nvSpPr>
            <p:cNvPr id="25631" name="Text Box 77"/>
            <p:cNvSpPr txBox="1">
              <a:spLocks noChangeArrowheads="1"/>
            </p:cNvSpPr>
            <p:nvPr/>
          </p:nvSpPr>
          <p:spPr bwMode="auto">
            <a:xfrm>
              <a:off x="530225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P4</a:t>
              </a:r>
            </a:p>
          </p:txBody>
        </p:sp>
        <p:sp>
          <p:nvSpPr>
            <p:cNvPr id="25632" name="Rectangle 62"/>
            <p:cNvSpPr>
              <a:spLocks noChangeArrowheads="1"/>
            </p:cNvSpPr>
            <p:nvPr/>
          </p:nvSpPr>
          <p:spPr bwMode="auto">
            <a:xfrm>
              <a:off x="4900613" y="3690938"/>
              <a:ext cx="1439862" cy="1444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>
              <a:off x="6048375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13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0000" y="3305175"/>
            <a:ext cx="1270000" cy="912813"/>
            <a:chOff x="6350000" y="3305175"/>
            <a:chExt cx="1270000" cy="912813"/>
          </a:xfrm>
        </p:grpSpPr>
        <p:sp>
          <p:nvSpPr>
            <p:cNvPr id="25635" name="Rectangle 59"/>
            <p:cNvSpPr>
              <a:spLocks noChangeArrowheads="1"/>
            </p:cNvSpPr>
            <p:nvPr/>
          </p:nvSpPr>
          <p:spPr bwMode="auto">
            <a:xfrm>
              <a:off x="6350000" y="3690938"/>
              <a:ext cx="1081088" cy="144462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636" name="Text Box 72"/>
            <p:cNvSpPr txBox="1">
              <a:spLocks noChangeArrowheads="1"/>
            </p:cNvSpPr>
            <p:nvPr/>
          </p:nvSpPr>
          <p:spPr bwMode="auto">
            <a:xfrm>
              <a:off x="6705600" y="3305175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P1</a:t>
              </a:r>
            </a:p>
          </p:txBody>
        </p:sp>
        <p:sp>
          <p:nvSpPr>
            <p:cNvPr id="25637" name="Text Box 70"/>
            <p:cNvSpPr txBox="1">
              <a:spLocks noChangeArrowheads="1"/>
            </p:cNvSpPr>
            <p:nvPr/>
          </p:nvSpPr>
          <p:spPr bwMode="auto">
            <a:xfrm>
              <a:off x="7115175" y="3851275"/>
              <a:ext cx="50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fd19f9-ccce-4e6c-972f-fabb296bc55b}"/>
  <p:tag name="TABLE_ENDDRAG_ORIGIN_RECT" val="145*50"/>
  <p:tag name="TABLE_ENDDRAG_RECT" val="151*331*145*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fd19f9-ccce-4e6c-972f-fabb296bc55b}"/>
  <p:tag name="TABLE_ENDDRAG_ORIGIN_RECT" val="145*50"/>
  <p:tag name="TABLE_ENDDRAG_RECT" val="151*331*145*50"/>
</p:tagLst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21630</TotalTime>
  <Words>3086</Words>
  <Application>Microsoft Macintosh PowerPoint</Application>
  <PresentationFormat>On-screen Show (4:3)</PresentationFormat>
  <Paragraphs>1042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ＭＳ Ｐゴシック</vt:lpstr>
      <vt:lpstr>Noto Sans Symbols</vt:lpstr>
      <vt:lpstr>宋体</vt:lpstr>
      <vt:lpstr>Arial</vt:lpstr>
      <vt:lpstr>Book Antiqua</vt:lpstr>
      <vt:lpstr>Calibri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Spring 2024 COMP 3511 Review #4</vt:lpstr>
      <vt:lpstr>Coverages</vt:lpstr>
      <vt:lpstr>CPU Scheduler</vt:lpstr>
      <vt:lpstr>Scheduling Criteria</vt:lpstr>
      <vt:lpstr>First-Come, First-Served (FCFS) Scheduling</vt:lpstr>
      <vt:lpstr>FCFS Scheduling: Example</vt:lpstr>
      <vt:lpstr>Round Robin (RR) Scheduling</vt:lpstr>
      <vt:lpstr>RR Scheduling: Example 1</vt:lpstr>
      <vt:lpstr>RR Scheduling: Example 2</vt:lpstr>
      <vt:lpstr>RR Scheduling: Example 3</vt:lpstr>
      <vt:lpstr>RR Scheduling: Example 3</vt:lpstr>
      <vt:lpstr>RR Scheduling: Example 3</vt:lpstr>
      <vt:lpstr>RR Scheduling: Example 3</vt:lpstr>
      <vt:lpstr>RR Scheduling: Example 3</vt:lpstr>
      <vt:lpstr>Shortest-Job-First (SJF) Scheduling</vt:lpstr>
      <vt:lpstr>SJF Scheduling: Example</vt:lpstr>
      <vt:lpstr>Shortest-Job-First (SJF) Scheduling</vt:lpstr>
      <vt:lpstr>SRTF Scheduling: Example</vt:lpstr>
      <vt:lpstr>SRTF Scheduling: Example</vt:lpstr>
      <vt:lpstr>SRTF Scheduling: Example</vt:lpstr>
      <vt:lpstr>SRTF Scheduling: Example</vt:lpstr>
      <vt:lpstr>SRTF Scheduling: Example</vt:lpstr>
      <vt:lpstr>SRTF Scheduling: Example</vt:lpstr>
      <vt:lpstr>SRTF Scheduling: Example</vt:lpstr>
      <vt:lpstr>Priority Scheduling</vt:lpstr>
      <vt:lpstr>Priority Scheduling: Example</vt:lpstr>
      <vt:lpstr>Priority Scheduling w/ Round-Robin</vt:lpstr>
      <vt:lpstr>Priority Scheduling  with Round-Robin in HW/Exam </vt:lpstr>
      <vt:lpstr>S2023 Midterm Question/Solution (Priority Scheduling w/ Round-Robin – different arrival time)</vt:lpstr>
      <vt:lpstr>Multilevel Feedback Queue (MLFQ) Scheduling</vt:lpstr>
      <vt:lpstr>Example of Multilevel Feedback Queue</vt:lpstr>
      <vt:lpstr>MLFQ: The lecture example with animation</vt:lpstr>
      <vt:lpstr>MLFQ Scheduling: Example</vt:lpstr>
      <vt:lpstr>MLFQ Scheduling: Example</vt:lpstr>
      <vt:lpstr>MLFQ Scheduling: Another Example</vt:lpstr>
      <vt:lpstr>MLFQ Scheduling: Example</vt:lpstr>
      <vt:lpstr>Priority-based Scheduling</vt:lpstr>
      <vt:lpstr>Rate Monotonic Scheduling</vt:lpstr>
      <vt:lpstr>RM Scheduling: Example</vt:lpstr>
      <vt:lpstr>Earliest Deadline First Scheduling (EDF)</vt:lpstr>
      <vt:lpstr>EDF Scheduling: Example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Kai Lun Peter CHUNG</cp:lastModifiedBy>
  <cp:revision>478</cp:revision>
  <cp:lastPrinted>2013-09-10T17:57:57Z</cp:lastPrinted>
  <dcterms:created xsi:type="dcterms:W3CDTF">2011-01-13T23:43:38Z</dcterms:created>
  <dcterms:modified xsi:type="dcterms:W3CDTF">2024-02-27T03:42:54Z</dcterms:modified>
</cp:coreProperties>
</file>