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3"/>
  </p:notesMasterIdLst>
  <p:handoutMasterIdLst>
    <p:handoutMasterId r:id="rId44"/>
  </p:handoutMasterIdLst>
  <p:sldIdLst>
    <p:sldId id="331" r:id="rId2"/>
    <p:sldId id="332" r:id="rId3"/>
    <p:sldId id="672" r:id="rId4"/>
    <p:sldId id="677" r:id="rId5"/>
    <p:sldId id="678" r:id="rId6"/>
    <p:sldId id="679" r:id="rId7"/>
    <p:sldId id="680" r:id="rId8"/>
    <p:sldId id="681" r:id="rId9"/>
    <p:sldId id="683" r:id="rId10"/>
    <p:sldId id="714" r:id="rId11"/>
    <p:sldId id="682" r:id="rId12"/>
    <p:sldId id="684" r:id="rId13"/>
    <p:sldId id="685" r:id="rId14"/>
    <p:sldId id="686" r:id="rId15"/>
    <p:sldId id="687" r:id="rId16"/>
    <p:sldId id="688" r:id="rId17"/>
    <p:sldId id="689" r:id="rId18"/>
    <p:sldId id="690" r:id="rId19"/>
    <p:sldId id="691" r:id="rId20"/>
    <p:sldId id="692" r:id="rId21"/>
    <p:sldId id="693" r:id="rId22"/>
    <p:sldId id="694" r:id="rId23"/>
    <p:sldId id="695" r:id="rId24"/>
    <p:sldId id="696" r:id="rId25"/>
    <p:sldId id="697" r:id="rId26"/>
    <p:sldId id="698" r:id="rId27"/>
    <p:sldId id="699" r:id="rId28"/>
    <p:sldId id="700" r:id="rId29"/>
    <p:sldId id="705" r:id="rId30"/>
    <p:sldId id="701" r:id="rId31"/>
    <p:sldId id="702" r:id="rId32"/>
    <p:sldId id="703" r:id="rId33"/>
    <p:sldId id="713" r:id="rId34"/>
    <p:sldId id="704" r:id="rId35"/>
    <p:sldId id="711" r:id="rId36"/>
    <p:sldId id="706" r:id="rId37"/>
    <p:sldId id="707" r:id="rId38"/>
    <p:sldId id="708" r:id="rId39"/>
    <p:sldId id="709" r:id="rId40"/>
    <p:sldId id="710" r:id="rId41"/>
    <p:sldId id="712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2" autoAdjust="0"/>
    <p:restoredTop sz="87616" autoAdjust="0"/>
  </p:normalViewPr>
  <p:slideViewPr>
    <p:cSldViewPr snapToGrid="0">
      <p:cViewPr varScale="1">
        <p:scale>
          <a:sx n="132" d="100"/>
          <a:sy n="132" d="100"/>
        </p:scale>
        <p:origin x="2064" y="17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6225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2880409A-2B82-4B1F-9506-61CCD4BB9C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059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2F8B05C-3C0D-4305-A44B-80B6DBCCA6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3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4D6DD7-81B8-4B4D-B9A7-515B6F6F9373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25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14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F8B05C-3C0D-4305-A44B-80B6DBCCA63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844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F8B05C-3C0D-4305-A44B-80B6DBCCA63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91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F8B05C-3C0D-4305-A44B-80B6DBCCA63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718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F8B05C-3C0D-4305-A44B-80B6DBCCA63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668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F8B05C-3C0D-4305-A44B-80B6DBCCA63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62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F8B05C-3C0D-4305-A44B-80B6DBCCA63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64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0B17A1-3BB8-4188-997B-88FBC1D529CF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9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63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68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42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1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27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0FD9D-33C4-4861-92E9-E406E729AA29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3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037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6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2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085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822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353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16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6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74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023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248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pic>
        <p:nvPicPr>
          <p:cNvPr id="1033" name="Picture 12" descr="dino_6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51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Spring 2024 COMP 3511</a:t>
            </a:r>
            <a:br>
              <a:rPr lang="en-US" altLang="en-US" sz="4000" dirty="0"/>
            </a:br>
            <a:r>
              <a:rPr lang="en-US" altLang="en-US" sz="4000" dirty="0"/>
              <a:t>Review #7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B0A2-873B-209C-6892-532D129F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Digit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340E-21B4-3046-D691-D994382B3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1185227"/>
            <a:ext cx="3414439" cy="45307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Binary (2), Decimal (10), and Hexadecimal (16) notations are commonly used in memory-related computations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DCD125-8168-8A6D-164A-65E818FD8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037261"/>
              </p:ext>
            </p:extLst>
          </p:nvPr>
        </p:nvGraphicFramePr>
        <p:xfrm>
          <a:off x="1292435" y="854075"/>
          <a:ext cx="3059647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928">
                  <a:extLst>
                    <a:ext uri="{9D8B030D-6E8A-4147-A177-3AD203B41FA5}">
                      <a16:colId xmlns:a16="http://schemas.microsoft.com/office/drawing/2014/main" val="2887293975"/>
                    </a:ext>
                  </a:extLst>
                </a:gridCol>
                <a:gridCol w="1041721">
                  <a:extLst>
                    <a:ext uri="{9D8B030D-6E8A-4147-A177-3AD203B41FA5}">
                      <a16:colId xmlns:a16="http://schemas.microsoft.com/office/drawing/2014/main" val="593888485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2292611500"/>
                    </a:ext>
                  </a:extLst>
                </a:gridCol>
              </a:tblGrid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Hex 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Bin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946013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20471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00622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90798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95310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93289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61324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079206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01369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3359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60645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55595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52591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46211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78142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24501"/>
                  </a:ext>
                </a:extLst>
              </a:tr>
              <a:tr h="247811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42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80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Examples with actual numbers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r>
              <a:rPr lang="en-US" altLang="zh-CN" dirty="0"/>
              <a:t>What is the page size?</a:t>
            </a:r>
          </a:p>
          <a:p>
            <a:pPr lvl="1">
              <a:defRPr/>
            </a:pPr>
            <a:r>
              <a:rPr lang="en-US" altLang="zh-CN" dirty="0"/>
              <a:t>What is the total number of pages?</a:t>
            </a:r>
          </a:p>
          <a:p>
            <a:pPr lvl="1">
              <a:defRPr/>
            </a:pPr>
            <a:r>
              <a:rPr lang="en-US" altLang="zh-CN" dirty="0"/>
              <a:t>If the size of each page table entry is </a:t>
            </a:r>
            <a:r>
              <a:rPr lang="en-US" altLang="zh-CN" b="1" dirty="0"/>
              <a:t>8</a:t>
            </a:r>
            <a:r>
              <a:rPr lang="en-US" altLang="zh-CN" dirty="0"/>
              <a:t> bytes, what is the total size of the page table?</a:t>
            </a:r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6B8BB8-90C3-E378-CE49-0E6632539B05}"/>
              </a:ext>
            </a:extLst>
          </p:cNvPr>
          <p:cNvGrpSpPr/>
          <p:nvPr/>
        </p:nvGrpSpPr>
        <p:grpSpPr>
          <a:xfrm>
            <a:off x="395616" y="4106779"/>
            <a:ext cx="4243469" cy="1403272"/>
            <a:chOff x="2283315" y="4550151"/>
            <a:chExt cx="4147128" cy="1282324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BF088451-12FC-E240-ACBE-F9BBF8476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757" y="5376862"/>
              <a:ext cx="3105150" cy="438150"/>
            </a:xfrm>
            <a:prstGeom prst="rect">
              <a:avLst/>
            </a:prstGeom>
            <a:gradFill rotWithShape="1">
              <a:gsLst>
                <a:gs pos="0">
                  <a:srgbClr val="FFE2E2"/>
                </a:gs>
                <a:gs pos="64999">
                  <a:srgbClr val="FFB5B5"/>
                </a:gs>
                <a:gs pos="100000">
                  <a:srgbClr val="FF9595"/>
                </a:gs>
              </a:gsLst>
              <a:lin ang="5400000" scaled="1"/>
            </a:gra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080F2DE3-9C5E-824E-B5B4-1A14C1CD3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536892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60769A2E-A746-0541-A9DD-0BB4C226C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263" y="4959141"/>
              <a:ext cx="15568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number</a:t>
              </a:r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BCE18154-1826-4247-8E08-3CA863852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869" y="4971841"/>
              <a:ext cx="13372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offset</a:t>
              </a: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4377DE19-E56B-2445-96DB-CC1C272BC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932" y="5397664"/>
              <a:ext cx="500062" cy="33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20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D75CE193-DB30-B54E-B859-E76D11E59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354" y="5398367"/>
              <a:ext cx="500062" cy="33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BFD25C12-7332-AD4D-AF24-F9E9ACA7A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495617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B4657F-3889-83EA-5A4A-50FFFD003C07}"/>
                </a:ext>
              </a:extLst>
            </p:cNvPr>
            <p:cNvSpPr txBox="1"/>
            <p:nvPr/>
          </p:nvSpPr>
          <p:spPr>
            <a:xfrm>
              <a:off x="2283315" y="4550151"/>
              <a:ext cx="4147128" cy="309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Number of bits of a logical address: </a:t>
              </a:r>
              <a:r>
                <a:rPr lang="en-US" sz="1600" b="1" dirty="0"/>
                <a:t>32</a:t>
              </a:r>
            </a:p>
          </p:txBody>
        </p:sp>
      </p:grpSp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AA561606-087B-88AB-1A30-E92E632C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54" y="3560101"/>
            <a:ext cx="4253725" cy="2254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DB178B-AA2A-D8A0-C155-9A323E356983}"/>
              </a:ext>
            </a:extLst>
          </p:cNvPr>
          <p:cNvSpPr txBox="1"/>
          <p:nvPr/>
        </p:nvSpPr>
        <p:spPr>
          <a:xfrm>
            <a:off x="6001567" y="3113233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Paging hardware</a:t>
            </a:r>
          </a:p>
        </p:txBody>
      </p:sp>
    </p:spTree>
    <p:extLst>
      <p:ext uri="{BB962C8B-B14F-4D97-AF65-F5344CB8AC3E}">
        <p14:creationId xmlns:p14="http://schemas.microsoft.com/office/powerpoint/2010/main" val="380132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Answers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r>
              <a:rPr lang="en-US" altLang="zh-CN" dirty="0"/>
              <a:t>Page size = 2</a:t>
            </a:r>
            <a:r>
              <a:rPr lang="en-US" altLang="zh-CN" baseline="30000" dirty="0"/>
              <a:t>12</a:t>
            </a:r>
            <a:r>
              <a:rPr lang="en-US" altLang="zh-CN" dirty="0"/>
              <a:t> = 4 * 2</a:t>
            </a:r>
            <a:r>
              <a:rPr lang="en-US" altLang="zh-CN" baseline="30000" dirty="0"/>
              <a:t>10</a:t>
            </a:r>
            <a:r>
              <a:rPr lang="en-US" altLang="zh-CN" dirty="0"/>
              <a:t> = 4KB</a:t>
            </a:r>
          </a:p>
          <a:p>
            <a:pPr lvl="1">
              <a:defRPr/>
            </a:pPr>
            <a:r>
              <a:rPr lang="en-US" altLang="zh-CN" dirty="0"/>
              <a:t>Total number of pages = 2</a:t>
            </a:r>
            <a:r>
              <a:rPr lang="en-US" altLang="zh-CN" baseline="30000" dirty="0"/>
              <a:t>20</a:t>
            </a:r>
            <a:r>
              <a:rPr lang="en-US" altLang="zh-CN" dirty="0"/>
              <a:t> pages</a:t>
            </a:r>
          </a:p>
          <a:p>
            <a:pPr lvl="1">
              <a:defRPr/>
            </a:pPr>
            <a:r>
              <a:rPr lang="en-US" altLang="zh-CN" dirty="0"/>
              <a:t>If the size of each page table entry is </a:t>
            </a:r>
            <a:r>
              <a:rPr lang="en-US" altLang="zh-CN" b="1" dirty="0"/>
              <a:t>8</a:t>
            </a:r>
            <a:r>
              <a:rPr lang="en-US" altLang="zh-CN" dirty="0"/>
              <a:t> bytes:</a:t>
            </a:r>
          </a:p>
          <a:p>
            <a:pPr lvl="2">
              <a:defRPr/>
            </a:pPr>
            <a:r>
              <a:rPr lang="en-US" altLang="zh-CN" dirty="0"/>
              <a:t>The total page table size is 2</a:t>
            </a:r>
            <a:r>
              <a:rPr lang="en-US" altLang="zh-CN" baseline="30000" dirty="0"/>
              <a:t>20</a:t>
            </a:r>
            <a:r>
              <a:rPr lang="en-US" altLang="zh-CN" dirty="0"/>
              <a:t> * 8 = 8MB</a:t>
            </a: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6B8BB8-90C3-E378-CE49-0E6632539B05}"/>
              </a:ext>
            </a:extLst>
          </p:cNvPr>
          <p:cNvGrpSpPr/>
          <p:nvPr/>
        </p:nvGrpSpPr>
        <p:grpSpPr>
          <a:xfrm>
            <a:off x="395616" y="4106779"/>
            <a:ext cx="4243469" cy="1403272"/>
            <a:chOff x="2283315" y="4550151"/>
            <a:chExt cx="4147128" cy="1282324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BF088451-12FC-E240-ACBE-F9BBF8476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757" y="5376862"/>
              <a:ext cx="3105150" cy="438150"/>
            </a:xfrm>
            <a:prstGeom prst="rect">
              <a:avLst/>
            </a:prstGeom>
            <a:gradFill rotWithShape="1">
              <a:gsLst>
                <a:gs pos="0">
                  <a:srgbClr val="FFE2E2"/>
                </a:gs>
                <a:gs pos="64999">
                  <a:srgbClr val="FFB5B5"/>
                </a:gs>
                <a:gs pos="100000">
                  <a:srgbClr val="FF9595"/>
                </a:gs>
              </a:gsLst>
              <a:lin ang="5400000" scaled="1"/>
            </a:gra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080F2DE3-9C5E-824E-B5B4-1A14C1CD3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536892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60769A2E-A746-0541-A9DD-0BB4C226C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263" y="4959141"/>
              <a:ext cx="15568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number</a:t>
              </a:r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BCE18154-1826-4247-8E08-3CA863852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869" y="4971841"/>
              <a:ext cx="13372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offset</a:t>
              </a: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4377DE19-E56B-2445-96DB-CC1C272BC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932" y="5397664"/>
              <a:ext cx="500062" cy="33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20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D75CE193-DB30-B54E-B859-E76D11E59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354" y="5398367"/>
              <a:ext cx="500062" cy="33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BFD25C12-7332-AD4D-AF24-F9E9ACA7A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495617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B4657F-3889-83EA-5A4A-50FFFD003C07}"/>
                </a:ext>
              </a:extLst>
            </p:cNvPr>
            <p:cNvSpPr txBox="1"/>
            <p:nvPr/>
          </p:nvSpPr>
          <p:spPr>
            <a:xfrm>
              <a:off x="2283315" y="4550151"/>
              <a:ext cx="4147128" cy="309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Number of bits of a logical address: </a:t>
              </a:r>
              <a:r>
                <a:rPr lang="en-US" sz="1600" b="1" dirty="0"/>
                <a:t>32</a:t>
              </a:r>
            </a:p>
          </p:txBody>
        </p:sp>
      </p:grpSp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AA561606-087B-88AB-1A30-E92E632C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54" y="3560101"/>
            <a:ext cx="4253725" cy="2254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DB178B-AA2A-D8A0-C155-9A323E356983}"/>
              </a:ext>
            </a:extLst>
          </p:cNvPr>
          <p:cNvSpPr txBox="1"/>
          <p:nvPr/>
        </p:nvSpPr>
        <p:spPr>
          <a:xfrm>
            <a:off x="6001567" y="3113233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Paging hardware</a:t>
            </a:r>
          </a:p>
        </p:txBody>
      </p:sp>
    </p:spTree>
    <p:extLst>
      <p:ext uri="{BB962C8B-B14F-4D97-AF65-F5344CB8AC3E}">
        <p14:creationId xmlns:p14="http://schemas.microsoft.com/office/powerpoint/2010/main" val="112334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Why 1-level paging is not good?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r>
              <a:rPr lang="en-US" altLang="zh-CN" dirty="0"/>
              <a:t>Page size = 2</a:t>
            </a:r>
            <a:r>
              <a:rPr lang="en-US" altLang="zh-CN" baseline="30000" dirty="0"/>
              <a:t>12</a:t>
            </a:r>
            <a:r>
              <a:rPr lang="en-US" altLang="zh-CN" dirty="0"/>
              <a:t> = 4 * 2</a:t>
            </a:r>
            <a:r>
              <a:rPr lang="en-US" altLang="zh-CN" baseline="30000" dirty="0"/>
              <a:t>10</a:t>
            </a:r>
            <a:r>
              <a:rPr lang="en-US" altLang="zh-CN" dirty="0"/>
              <a:t> = 4KB</a:t>
            </a:r>
          </a:p>
          <a:p>
            <a:pPr lvl="1">
              <a:defRPr/>
            </a:pPr>
            <a:r>
              <a:rPr lang="en-US" altLang="zh-CN" dirty="0"/>
              <a:t>Total number of pages = 2</a:t>
            </a:r>
            <a:r>
              <a:rPr lang="en-US" altLang="zh-CN" baseline="30000" dirty="0"/>
              <a:t>20</a:t>
            </a:r>
            <a:r>
              <a:rPr lang="en-US" altLang="zh-CN" dirty="0"/>
              <a:t> pages</a:t>
            </a:r>
          </a:p>
          <a:p>
            <a:pPr lvl="1">
              <a:defRPr/>
            </a:pPr>
            <a:r>
              <a:rPr lang="en-US" altLang="zh-CN" dirty="0"/>
              <a:t>If the size of each page table entry is </a:t>
            </a:r>
            <a:r>
              <a:rPr lang="en-US" altLang="zh-CN" b="1" dirty="0"/>
              <a:t>8</a:t>
            </a:r>
            <a:r>
              <a:rPr lang="en-US" altLang="zh-CN" dirty="0"/>
              <a:t> bytes:</a:t>
            </a:r>
          </a:p>
          <a:p>
            <a:pPr lvl="2">
              <a:defRPr/>
            </a:pPr>
            <a:r>
              <a:rPr lang="en-US" altLang="zh-CN" dirty="0"/>
              <a:t>The total page table size is 2</a:t>
            </a:r>
            <a:r>
              <a:rPr lang="en-US" altLang="zh-CN" baseline="30000" dirty="0"/>
              <a:t>20</a:t>
            </a:r>
            <a:r>
              <a:rPr lang="en-US" altLang="zh-CN" dirty="0"/>
              <a:t> * 8 = </a:t>
            </a:r>
            <a:r>
              <a:rPr lang="en-US" altLang="zh-CN" b="1" dirty="0">
                <a:solidFill>
                  <a:srgbClr val="FF0000"/>
                </a:solidFill>
              </a:rPr>
              <a:t>8MB</a:t>
            </a:r>
          </a:p>
          <a:p>
            <a:pPr lvl="1">
              <a:defRPr/>
            </a:pPr>
            <a:r>
              <a:rPr lang="en-US" altLang="zh-CN" dirty="0"/>
              <a:t>The above example is for a 32-bit OS, and the overhead may be much larger for a 64-bit OS</a:t>
            </a:r>
          </a:p>
          <a:p>
            <a:pPr lvl="1">
              <a:defRPr/>
            </a:pP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overhead on the page table size is too large</a:t>
            </a:r>
            <a:endParaRPr lang="en" altLang="zh-CN" b="1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" altLang="zh-CN" dirty="0"/>
              <a:t>Based on the above example, even the OS would like to load a very tiny executable program (e.g., </a:t>
            </a:r>
            <a:r>
              <a:rPr lang="en" altLang="zh-CN" b="1" dirty="0">
                <a:solidFill>
                  <a:srgbClr val="FF0000"/>
                </a:solidFill>
              </a:rPr>
              <a:t>~1KB</a:t>
            </a:r>
            <a:r>
              <a:rPr lang="en" altLang="zh-CN" dirty="0"/>
              <a:t> in size), the OS wastes </a:t>
            </a:r>
            <a:r>
              <a:rPr lang="en" altLang="zh-CN" b="1" dirty="0">
                <a:solidFill>
                  <a:srgbClr val="FF0000"/>
                </a:solidFill>
              </a:rPr>
              <a:t>8MB</a:t>
            </a:r>
            <a:r>
              <a:rPr lang="en" altLang="zh-CN" dirty="0"/>
              <a:t> only for the page table of that tiny executable program</a:t>
            </a:r>
          </a:p>
          <a:p>
            <a:pPr lvl="2">
              <a:defRPr/>
            </a:pPr>
            <a:r>
              <a:rPr lang="en" altLang="zh-CN" dirty="0"/>
              <a:t>Solution: </a:t>
            </a:r>
            <a:r>
              <a:rPr lang="en" altLang="zh-CN" i="1" dirty="0"/>
              <a:t>(all of them were discussed in lectures)</a:t>
            </a:r>
          </a:p>
          <a:p>
            <a:pPr lvl="3">
              <a:defRPr/>
            </a:pPr>
            <a:r>
              <a:rPr lang="en" altLang="zh-CN" dirty="0"/>
              <a:t>2-level paging, 3-level paging, hashed page tables, segmentation + paging, … </a:t>
            </a:r>
          </a:p>
          <a:p>
            <a:pPr lvl="3">
              <a:defRPr/>
            </a:pPr>
            <a:r>
              <a:rPr lang="en" altLang="zh-CN" dirty="0"/>
              <a:t>and all real-world examples (e.g., Intel IA-32, x86-64, ARM…)</a:t>
            </a:r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52451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09595-CDE0-55A1-2052-2E0D929C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E591E9-E7FA-1267-9511-CAAC123A2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F1E7-B8C4-4B47-ADC5-8C219418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page address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0778-7BDE-4648-B11D-A82F9FB1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26" y="1163835"/>
            <a:ext cx="8229600" cy="4530329"/>
          </a:xfrm>
        </p:spPr>
        <p:txBody>
          <a:bodyPr/>
          <a:lstStyle/>
          <a:p>
            <a:r>
              <a:rPr lang="en" altLang="zh-CN" dirty="0"/>
              <a:t>Suppose that the physical memory size is 4096 bytes. And there is 16 frames in physical memory.</a:t>
            </a:r>
          </a:p>
          <a:p>
            <a:r>
              <a:rPr lang="en" altLang="zh-CN" dirty="0"/>
              <a:t>The page table is listed as follows: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Please work out physical address of following logical addresses</a:t>
            </a:r>
          </a:p>
          <a:p>
            <a:pPr lvl="1"/>
            <a:r>
              <a:rPr lang="en" altLang="zh-CN" dirty="0"/>
              <a:t>717</a:t>
            </a:r>
          </a:p>
          <a:p>
            <a:pPr lvl="1"/>
            <a:r>
              <a:rPr kumimoji="1" lang="en-US" altLang="zh-CN" dirty="0"/>
              <a:t>508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79EE2C-6784-4C48-848B-45D7C0623C9E}"/>
              </a:ext>
            </a:extLst>
          </p:cNvPr>
          <p:cNvGraphicFramePr>
            <a:graphicFrameLocks noGrp="1"/>
          </p:cNvGraphicFramePr>
          <p:nvPr/>
        </p:nvGraphicFramePr>
        <p:xfrm>
          <a:off x="2747846" y="2418821"/>
          <a:ext cx="364830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4154">
                  <a:extLst>
                    <a:ext uri="{9D8B030D-6E8A-4147-A177-3AD203B41FA5}">
                      <a16:colId xmlns:a16="http://schemas.microsoft.com/office/drawing/2014/main" val="3569856212"/>
                    </a:ext>
                  </a:extLst>
                </a:gridCol>
                <a:gridCol w="1824154">
                  <a:extLst>
                    <a:ext uri="{9D8B030D-6E8A-4147-A177-3AD203B41FA5}">
                      <a16:colId xmlns:a16="http://schemas.microsoft.com/office/drawing/2014/main" val="1052861420"/>
                    </a:ext>
                  </a:extLst>
                </a:gridCol>
              </a:tblGrid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Page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Frame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9496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43940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1790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72651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2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F1E7-B8C4-4B47-ADC5-8C219418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page address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0778-7BDE-4648-B11D-A82F9FB1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82" y="1163835"/>
            <a:ext cx="8229600" cy="4530329"/>
          </a:xfrm>
        </p:spPr>
        <p:txBody>
          <a:bodyPr/>
          <a:lstStyle/>
          <a:p>
            <a:r>
              <a:rPr lang="en" altLang="zh-CN" dirty="0"/>
              <a:t>Suppose that the physical memory size is 4096 bytes. And there is 16 frames in physical memory.</a:t>
            </a:r>
          </a:p>
          <a:p>
            <a:r>
              <a:rPr lang="en" altLang="zh-CN" dirty="0"/>
              <a:t>The page table is listed as follows: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Please work out physical address of following logical addresses</a:t>
            </a:r>
          </a:p>
          <a:p>
            <a:pPr lvl="1"/>
            <a:r>
              <a:rPr lang="en" altLang="zh-CN" dirty="0"/>
              <a:t>Each page has 256 bytes (4096/16)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79EE2C-6784-4C48-848B-45D7C0623C9E}"/>
              </a:ext>
            </a:extLst>
          </p:cNvPr>
          <p:cNvGraphicFramePr>
            <a:graphicFrameLocks noGrp="1"/>
          </p:cNvGraphicFramePr>
          <p:nvPr/>
        </p:nvGraphicFramePr>
        <p:xfrm>
          <a:off x="2747846" y="2418821"/>
          <a:ext cx="364830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4154">
                  <a:extLst>
                    <a:ext uri="{9D8B030D-6E8A-4147-A177-3AD203B41FA5}">
                      <a16:colId xmlns:a16="http://schemas.microsoft.com/office/drawing/2014/main" val="3569856212"/>
                    </a:ext>
                  </a:extLst>
                </a:gridCol>
                <a:gridCol w="1824154">
                  <a:extLst>
                    <a:ext uri="{9D8B030D-6E8A-4147-A177-3AD203B41FA5}">
                      <a16:colId xmlns:a16="http://schemas.microsoft.com/office/drawing/2014/main" val="1052861420"/>
                    </a:ext>
                  </a:extLst>
                </a:gridCol>
              </a:tblGrid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Page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Frame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9496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43940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1790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72651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08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F1E7-B8C4-4B47-ADC5-8C219418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page address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0778-7BDE-4648-B11D-A82F9FB1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93" y="1163835"/>
            <a:ext cx="8229600" cy="4530329"/>
          </a:xfrm>
        </p:spPr>
        <p:txBody>
          <a:bodyPr/>
          <a:lstStyle/>
          <a:p>
            <a:r>
              <a:rPr lang="en" altLang="zh-CN" dirty="0"/>
              <a:t>Suppose that the physical memory size is 4096 bytes. And there is 16 frames in physical memory.</a:t>
            </a:r>
          </a:p>
          <a:p>
            <a:r>
              <a:rPr lang="en" altLang="zh-CN" dirty="0"/>
              <a:t>The page table is listed as follows: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Please work out physical address of following logical addresses</a:t>
            </a:r>
          </a:p>
          <a:p>
            <a:pPr lvl="1"/>
            <a:r>
              <a:rPr lang="en" altLang="zh-CN" dirty="0"/>
              <a:t>717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717 = 256*</a:t>
            </a:r>
            <a:r>
              <a:rPr lang="en" altLang="zh-CN" dirty="0">
                <a:solidFill>
                  <a:srgbClr val="FF0000"/>
                </a:solidFill>
              </a:rPr>
              <a:t>2</a:t>
            </a:r>
            <a:r>
              <a:rPr lang="en" altLang="zh-CN" dirty="0"/>
              <a:t>+ 205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FF6600"/>
                </a:solidFill>
              </a:rPr>
              <a:t>7</a:t>
            </a:r>
            <a:r>
              <a:rPr lang="en" altLang="zh-CN" dirty="0"/>
              <a:t>*256 + 20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1997</a:t>
            </a:r>
            <a:endParaRPr lang="en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508</a:t>
            </a:r>
            <a:r>
              <a:rPr kumimoji="1" lang="zh-CN" altLang="en-US" dirty="0"/>
              <a:t> 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79EE2C-6784-4C48-848B-45D7C0623C9E}"/>
              </a:ext>
            </a:extLst>
          </p:cNvPr>
          <p:cNvGraphicFramePr>
            <a:graphicFrameLocks noGrp="1"/>
          </p:cNvGraphicFramePr>
          <p:nvPr/>
        </p:nvGraphicFramePr>
        <p:xfrm>
          <a:off x="2747846" y="2418821"/>
          <a:ext cx="364830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4154">
                  <a:extLst>
                    <a:ext uri="{9D8B030D-6E8A-4147-A177-3AD203B41FA5}">
                      <a16:colId xmlns:a16="http://schemas.microsoft.com/office/drawing/2014/main" val="3569856212"/>
                    </a:ext>
                  </a:extLst>
                </a:gridCol>
                <a:gridCol w="1824154">
                  <a:extLst>
                    <a:ext uri="{9D8B030D-6E8A-4147-A177-3AD203B41FA5}">
                      <a16:colId xmlns:a16="http://schemas.microsoft.com/office/drawing/2014/main" val="1052861420"/>
                    </a:ext>
                  </a:extLst>
                </a:gridCol>
              </a:tblGrid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Page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Frame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9496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43940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1790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66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72651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3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F1E7-B8C4-4B47-ADC5-8C219418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page address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0778-7BDE-4648-B11D-A82F9FB1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5" y="1163835"/>
            <a:ext cx="8229600" cy="4530329"/>
          </a:xfrm>
        </p:spPr>
        <p:txBody>
          <a:bodyPr/>
          <a:lstStyle/>
          <a:p>
            <a:r>
              <a:rPr lang="en" altLang="zh-CN" dirty="0"/>
              <a:t>Suppose that the physical memory size is 4096 bytes. And there is 16 frames in physical memory.</a:t>
            </a:r>
          </a:p>
          <a:p>
            <a:r>
              <a:rPr lang="en" altLang="zh-CN" dirty="0"/>
              <a:t>The page table is listed as follows: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Please work out physical address of following logical addresses</a:t>
            </a:r>
          </a:p>
          <a:p>
            <a:pPr lvl="1"/>
            <a:r>
              <a:rPr lang="en" altLang="zh-CN" dirty="0"/>
              <a:t>717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717 = 256*2 + 205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7*256 + 20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1997</a:t>
            </a:r>
            <a:endParaRPr lang="en" altLang="zh-CN" dirty="0"/>
          </a:p>
          <a:p>
            <a:pPr lvl="1"/>
            <a:r>
              <a:rPr kumimoji="1" lang="en-US" altLang="zh-CN" dirty="0"/>
              <a:t>508</a:t>
            </a:r>
            <a:r>
              <a:rPr kumimoji="1" lang="zh-CN" altLang="en-US" dirty="0"/>
              <a:t>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1" lang="en-US" altLang="zh-CN" dirty="0"/>
              <a:t> 508 = 256*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 + 252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6600"/>
                </a:solidFill>
              </a:rPr>
              <a:t>2</a:t>
            </a:r>
            <a:r>
              <a:rPr kumimoji="1" lang="en-US" altLang="zh-CN" dirty="0"/>
              <a:t>*256 + 252 = 764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79EE2C-6784-4C48-848B-45D7C0623C9E}"/>
              </a:ext>
            </a:extLst>
          </p:cNvPr>
          <p:cNvGraphicFramePr>
            <a:graphicFrameLocks noGrp="1"/>
          </p:cNvGraphicFramePr>
          <p:nvPr/>
        </p:nvGraphicFramePr>
        <p:xfrm>
          <a:off x="2747846" y="2418821"/>
          <a:ext cx="364830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4154">
                  <a:extLst>
                    <a:ext uri="{9D8B030D-6E8A-4147-A177-3AD203B41FA5}">
                      <a16:colId xmlns:a16="http://schemas.microsoft.com/office/drawing/2014/main" val="3569856212"/>
                    </a:ext>
                  </a:extLst>
                </a:gridCol>
                <a:gridCol w="1824154">
                  <a:extLst>
                    <a:ext uri="{9D8B030D-6E8A-4147-A177-3AD203B41FA5}">
                      <a16:colId xmlns:a16="http://schemas.microsoft.com/office/drawing/2014/main" val="1052861420"/>
                    </a:ext>
                  </a:extLst>
                </a:gridCol>
              </a:tblGrid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Page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Frame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9496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43940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1790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72651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98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F1E7-B8C4-4B47-ADC5-8C219418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page address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0778-7BDE-4648-B11D-A82F9FB1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70" y="1163835"/>
            <a:ext cx="8229600" cy="4530329"/>
          </a:xfrm>
        </p:spPr>
        <p:txBody>
          <a:bodyPr/>
          <a:lstStyle/>
          <a:p>
            <a:r>
              <a:rPr lang="en" altLang="zh-CN" dirty="0"/>
              <a:t>Suppose that the physical memory size is 4096 bytes. And there is 16 frames in physical memory.</a:t>
            </a:r>
          </a:p>
          <a:p>
            <a:r>
              <a:rPr lang="en" altLang="zh-CN" dirty="0"/>
              <a:t>The page table is listed as follows: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Please work out logical address of following physical addresses</a:t>
            </a:r>
          </a:p>
          <a:p>
            <a:pPr lvl="1"/>
            <a:r>
              <a:rPr lang="en" altLang="zh-CN" dirty="0"/>
              <a:t>444</a:t>
            </a:r>
          </a:p>
          <a:p>
            <a:pPr lvl="1"/>
            <a:r>
              <a:rPr lang="en-US" altLang="zh-CN" dirty="0"/>
              <a:t>700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79EE2C-6784-4C48-848B-45D7C0623C9E}"/>
              </a:ext>
            </a:extLst>
          </p:cNvPr>
          <p:cNvGraphicFramePr>
            <a:graphicFrameLocks noGrp="1"/>
          </p:cNvGraphicFramePr>
          <p:nvPr/>
        </p:nvGraphicFramePr>
        <p:xfrm>
          <a:off x="2747846" y="2418821"/>
          <a:ext cx="364830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4154">
                  <a:extLst>
                    <a:ext uri="{9D8B030D-6E8A-4147-A177-3AD203B41FA5}">
                      <a16:colId xmlns:a16="http://schemas.microsoft.com/office/drawing/2014/main" val="3569856212"/>
                    </a:ext>
                  </a:extLst>
                </a:gridCol>
                <a:gridCol w="1824154">
                  <a:extLst>
                    <a:ext uri="{9D8B030D-6E8A-4147-A177-3AD203B41FA5}">
                      <a16:colId xmlns:a16="http://schemas.microsoft.com/office/drawing/2014/main" val="1052861420"/>
                    </a:ext>
                  </a:extLst>
                </a:gridCol>
              </a:tblGrid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Page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Frame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9496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43940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1790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72651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Coverages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0288"/>
            <a:ext cx="7918450" cy="4530725"/>
          </a:xfrm>
        </p:spPr>
        <p:txBody>
          <a:bodyPr/>
          <a:lstStyle/>
          <a:p>
            <a:r>
              <a:rPr lang="en-US" altLang="zh-CN" sz="2400" dirty="0">
                <a:latin typeface="+mj-lt"/>
              </a:rPr>
              <a:t>Memory Management</a:t>
            </a:r>
          </a:p>
          <a:p>
            <a:pPr lvl="1"/>
            <a:r>
              <a:rPr lang="en-US" altLang="zh-CN" sz="2400" dirty="0">
                <a:latin typeface="+mj-lt"/>
              </a:rPr>
              <a:t>Paging</a:t>
            </a:r>
          </a:p>
          <a:p>
            <a:pPr lvl="1"/>
            <a:r>
              <a:rPr lang="en-US" altLang="zh-CN" sz="2400" dirty="0">
                <a:latin typeface="+mj-lt"/>
              </a:rPr>
              <a:t>Address translation examples</a:t>
            </a:r>
          </a:p>
          <a:p>
            <a:pPr lvl="1"/>
            <a:r>
              <a:rPr lang="en-US" altLang="zh-CN" sz="2400" dirty="0">
                <a:latin typeface="+mj-lt"/>
              </a:rPr>
              <a:t>Translation look-aside buffer (TLB)</a:t>
            </a:r>
          </a:p>
          <a:p>
            <a:pPr lvl="1"/>
            <a:r>
              <a:rPr lang="en-US" altLang="zh-CN" sz="2400" dirty="0">
                <a:latin typeface="+mj-lt"/>
              </a:rPr>
              <a:t>2-level paging</a:t>
            </a:r>
          </a:p>
          <a:p>
            <a:pPr lvl="1"/>
            <a:endParaRPr lang="en-US" altLang="zh-CN" sz="2400" dirty="0">
              <a:latin typeface="+mj-lt"/>
            </a:endParaRP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F1E7-B8C4-4B47-ADC5-8C219418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page address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0778-7BDE-4648-B11D-A82F9FB1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26" y="1163835"/>
            <a:ext cx="8229600" cy="4530329"/>
          </a:xfrm>
        </p:spPr>
        <p:txBody>
          <a:bodyPr/>
          <a:lstStyle/>
          <a:p>
            <a:r>
              <a:rPr lang="en" altLang="zh-CN" dirty="0"/>
              <a:t>Suppose that the physical memory size is 4096 bytes. And there is 16 frames in physical memory.</a:t>
            </a:r>
          </a:p>
          <a:p>
            <a:r>
              <a:rPr lang="en" altLang="zh-CN" dirty="0"/>
              <a:t>The page table is listed as follows: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Please work out logical address of following physical addresses</a:t>
            </a:r>
          </a:p>
          <a:p>
            <a:pPr lvl="1"/>
            <a:r>
              <a:rPr lang="en" altLang="zh-CN" dirty="0"/>
              <a:t>444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256*</a:t>
            </a:r>
            <a:r>
              <a:rPr lang="en" altLang="zh-CN" dirty="0">
                <a:solidFill>
                  <a:srgbClr val="FF0000"/>
                </a:solidFill>
              </a:rPr>
              <a:t>1</a:t>
            </a:r>
            <a:r>
              <a:rPr lang="en" altLang="zh-CN" dirty="0"/>
              <a:t> + 188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illegal</a:t>
            </a:r>
          </a:p>
          <a:p>
            <a:pPr lvl="1"/>
            <a:r>
              <a:rPr lang="en-US" altLang="zh-CN" dirty="0"/>
              <a:t>700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79EE2C-6784-4C48-848B-45D7C0623C9E}"/>
              </a:ext>
            </a:extLst>
          </p:cNvPr>
          <p:cNvGraphicFramePr>
            <a:graphicFrameLocks noGrp="1"/>
          </p:cNvGraphicFramePr>
          <p:nvPr/>
        </p:nvGraphicFramePr>
        <p:xfrm>
          <a:off x="2747846" y="2418821"/>
          <a:ext cx="364830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4154">
                  <a:extLst>
                    <a:ext uri="{9D8B030D-6E8A-4147-A177-3AD203B41FA5}">
                      <a16:colId xmlns:a16="http://schemas.microsoft.com/office/drawing/2014/main" val="3569856212"/>
                    </a:ext>
                  </a:extLst>
                </a:gridCol>
                <a:gridCol w="1824154">
                  <a:extLst>
                    <a:ext uri="{9D8B030D-6E8A-4147-A177-3AD203B41FA5}">
                      <a16:colId xmlns:a16="http://schemas.microsoft.com/office/drawing/2014/main" val="1052861420"/>
                    </a:ext>
                  </a:extLst>
                </a:gridCol>
              </a:tblGrid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Page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Frame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9496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43940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1790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72651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0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F1E7-B8C4-4B47-ADC5-8C219418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page address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0778-7BDE-4648-B11D-A82F9FB1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82" y="1163835"/>
            <a:ext cx="8229600" cy="4530329"/>
          </a:xfrm>
        </p:spPr>
        <p:txBody>
          <a:bodyPr/>
          <a:lstStyle/>
          <a:p>
            <a:r>
              <a:rPr lang="en" altLang="zh-CN" dirty="0"/>
              <a:t>Suppose that the physical memory size is 4096 bytes. And there is 16 frames in physical memory.</a:t>
            </a:r>
          </a:p>
          <a:p>
            <a:r>
              <a:rPr lang="en" altLang="zh-CN" dirty="0"/>
              <a:t>The page table is listed as follows: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Please work out logical address of following physical addresses</a:t>
            </a:r>
          </a:p>
          <a:p>
            <a:pPr lvl="1"/>
            <a:r>
              <a:rPr lang="en" altLang="zh-CN" dirty="0"/>
              <a:t>444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256*1 + 188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" altLang="zh-CN" dirty="0"/>
              <a:t> illegal</a:t>
            </a:r>
          </a:p>
          <a:p>
            <a:pPr lvl="1"/>
            <a:r>
              <a:rPr lang="en-US" altLang="zh-CN" dirty="0"/>
              <a:t>700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256*</a:t>
            </a:r>
            <a:r>
              <a:rPr lang="en-US" altLang="zh-CN" dirty="0">
                <a:solidFill>
                  <a:srgbClr val="FF6600"/>
                </a:solidFill>
              </a:rPr>
              <a:t>2</a:t>
            </a:r>
            <a:r>
              <a:rPr lang="en-US" altLang="zh-CN" dirty="0"/>
              <a:t> + 188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dirty="0"/>
              <a:t> 256*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+ 188 = 444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79EE2C-6784-4C48-848B-45D7C0623C9E}"/>
              </a:ext>
            </a:extLst>
          </p:cNvPr>
          <p:cNvGraphicFramePr>
            <a:graphicFrameLocks noGrp="1"/>
          </p:cNvGraphicFramePr>
          <p:nvPr/>
        </p:nvGraphicFramePr>
        <p:xfrm>
          <a:off x="2747846" y="2418821"/>
          <a:ext cx="364830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4154">
                  <a:extLst>
                    <a:ext uri="{9D8B030D-6E8A-4147-A177-3AD203B41FA5}">
                      <a16:colId xmlns:a16="http://schemas.microsoft.com/office/drawing/2014/main" val="3569856212"/>
                    </a:ext>
                  </a:extLst>
                </a:gridCol>
                <a:gridCol w="1824154">
                  <a:extLst>
                    <a:ext uri="{9D8B030D-6E8A-4147-A177-3AD203B41FA5}">
                      <a16:colId xmlns:a16="http://schemas.microsoft.com/office/drawing/2014/main" val="1052861420"/>
                    </a:ext>
                  </a:extLst>
                </a:gridCol>
              </a:tblGrid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Page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Frame No.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9496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43940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17904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572651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756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37CA-6907-E41B-2CCC-7BDF0949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S2023 Past Paper </a:t>
            </a:r>
            <a:br>
              <a:rPr lang="en-US" sz="2400" dirty="0"/>
            </a:br>
            <a:r>
              <a:rPr lang="en-US" sz="2400" dirty="0"/>
              <a:t>on Page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0786-E179-479F-CFEB-EE18B0139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questions are usually more complicated</a:t>
            </a:r>
          </a:p>
          <a:p>
            <a:r>
              <a:rPr lang="en-US" dirty="0"/>
              <a:t>I will explain the one of the most difficult questions (i.e., part c-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Here are the relevant information provided on the question text: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F97EA-C8DA-9F2F-CC1A-CC000FD49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2432044"/>
            <a:ext cx="7772400" cy="721024"/>
          </a:xfrm>
          <a:prstGeom prst="rect">
            <a:avLst/>
          </a:prstGeom>
        </p:spPr>
      </p:pic>
      <p:pic>
        <p:nvPicPr>
          <p:cNvPr id="7" name="Picture 6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5B157312-D43B-BEF3-2F80-B2ED6501C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89" y="3153068"/>
            <a:ext cx="3810644" cy="102258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C55FCC9-02BD-E849-DDAC-C55F9B8B6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133" y="3094738"/>
            <a:ext cx="4662208" cy="28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28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3996-CD1E-CBB7-5060-BF781B2F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Understand the Paging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C803-A6E9-F6D7-50CA-C39ACBB9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question text </a:t>
            </a:r>
          </a:p>
          <a:p>
            <a:pPr lvl="1"/>
            <a:r>
              <a:rPr lang="en-US" dirty="0"/>
              <a:t>The virtual address space is 36-bit</a:t>
            </a:r>
          </a:p>
          <a:p>
            <a:pPr lvl="1"/>
            <a:r>
              <a:rPr lang="en-US" dirty="0"/>
              <a:t>The page size is 4KB, so we need 12 bits for the page offset</a:t>
            </a:r>
          </a:p>
          <a:p>
            <a:pPr lvl="2"/>
            <a:r>
              <a:rPr lang="en-US" dirty="0"/>
              <a:t>Note: Don’t mess up between the </a:t>
            </a:r>
            <a:r>
              <a:rPr lang="en-US" dirty="0">
                <a:solidFill>
                  <a:srgbClr val="FF0000"/>
                </a:solidFill>
              </a:rPr>
              <a:t>logical address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PTE</a:t>
            </a:r>
          </a:p>
          <a:p>
            <a:pPr lvl="1"/>
            <a:r>
              <a:rPr lang="en-US" dirty="0"/>
              <a:t>Each PTE is 4 bytes (i.e., 32 bits), physical page number (n) has 32 - (5+1+1+1) = 32 – 8 = 24 bits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13E930-0A28-5EA6-5D7B-51854D14ADBE}"/>
              </a:ext>
            </a:extLst>
          </p:cNvPr>
          <p:cNvGrpSpPr/>
          <p:nvPr/>
        </p:nvGrpSpPr>
        <p:grpSpPr>
          <a:xfrm>
            <a:off x="433164" y="4627465"/>
            <a:ext cx="4243469" cy="1403272"/>
            <a:chOff x="2283315" y="4550151"/>
            <a:chExt cx="4147128" cy="12823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CF1762-0F7C-F069-B8BA-93A139135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757" y="5376862"/>
              <a:ext cx="3105150" cy="438150"/>
            </a:xfrm>
            <a:prstGeom prst="rect">
              <a:avLst/>
            </a:prstGeom>
            <a:gradFill rotWithShape="1">
              <a:gsLst>
                <a:gs pos="0">
                  <a:srgbClr val="FFE2E2"/>
                </a:gs>
                <a:gs pos="64999">
                  <a:srgbClr val="FFB5B5"/>
                </a:gs>
                <a:gs pos="100000">
                  <a:srgbClr val="FF9595"/>
                </a:gs>
              </a:gsLst>
              <a:lin ang="5400000" scaled="1"/>
            </a:gra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33071220-C2B3-E347-08BD-EBD9F8B27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536892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AE126931-CD04-C8E5-D851-14C8B2397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263" y="4959141"/>
              <a:ext cx="15568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number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4D6847E6-4AAF-087E-4A64-5FA159F14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869" y="4971841"/>
              <a:ext cx="13372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offset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51F73738-D9E7-5B69-A820-D253F6485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932" y="5397664"/>
              <a:ext cx="500062" cy="33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24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6F021B51-7A97-9BAB-C453-8139674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354" y="5398367"/>
              <a:ext cx="500062" cy="33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B591E30D-6633-FC2E-C66D-33157E6C0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495617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14789C-C4F2-63CA-BEE4-0B65FF8676ED}"/>
                </a:ext>
              </a:extLst>
            </p:cNvPr>
            <p:cNvSpPr txBox="1"/>
            <p:nvPr/>
          </p:nvSpPr>
          <p:spPr>
            <a:xfrm>
              <a:off x="2283315" y="4550151"/>
              <a:ext cx="4147128" cy="309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Number of bits of a logical address: </a:t>
              </a:r>
              <a:r>
                <a:rPr lang="en-US" sz="1600" b="1" dirty="0"/>
                <a:t>36</a:t>
              </a:r>
            </a:p>
          </p:txBody>
        </p:sp>
      </p:grpSp>
      <p:pic>
        <p:nvPicPr>
          <p:cNvPr id="13" name="Picture 12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D9FF9190-7B57-3B57-6CE0-28D4C440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54" y="3560101"/>
            <a:ext cx="4253725" cy="22549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F3BADE-1B0D-430B-0C49-1B2386535174}"/>
              </a:ext>
            </a:extLst>
          </p:cNvPr>
          <p:cNvSpPr txBox="1"/>
          <p:nvPr/>
        </p:nvSpPr>
        <p:spPr>
          <a:xfrm>
            <a:off x="6001567" y="3113233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Paging hardware</a:t>
            </a:r>
          </a:p>
        </p:txBody>
      </p:sp>
      <p:pic>
        <p:nvPicPr>
          <p:cNvPr id="15" name="Picture 1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37F490F5-6B38-AF8E-7818-C03471F76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76" y="3357470"/>
            <a:ext cx="3810644" cy="102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21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7800-3426-A148-EAAA-69E95EC9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Understand the logical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2D6D-C153-2892-861B-937065781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address: 0x 0 0000 3F59 </a:t>
            </a:r>
          </a:p>
          <a:p>
            <a:pPr lvl="1"/>
            <a:r>
              <a:rPr lang="en-US" dirty="0"/>
              <a:t>Each hexadecimal digit = 4 bits</a:t>
            </a:r>
          </a:p>
          <a:p>
            <a:pPr lvl="1"/>
            <a:r>
              <a:rPr lang="en-US" dirty="0"/>
              <a:t>It is a 36-bit logical address, so there are 9 hexadecimal digits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CC7F4A-34EF-9666-D6E1-7FA532C5E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72338"/>
              </p:ext>
            </p:extLst>
          </p:nvPr>
        </p:nvGraphicFramePr>
        <p:xfrm>
          <a:off x="910622" y="3185883"/>
          <a:ext cx="6948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67">
                  <a:extLst>
                    <a:ext uri="{9D8B030D-6E8A-4147-A177-3AD203B41FA5}">
                      <a16:colId xmlns:a16="http://schemas.microsoft.com/office/drawing/2014/main" val="36559463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55297033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2057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1675224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243283627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4055754150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194045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200499774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0366723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365224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8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26041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189256-D97E-52B6-8003-E5E0B3ABFFEA}"/>
              </a:ext>
            </a:extLst>
          </p:cNvPr>
          <p:cNvCxnSpPr>
            <a:cxnSpLocks/>
          </p:cNvCxnSpPr>
          <p:nvPr/>
        </p:nvCxnSpPr>
        <p:spPr bwMode="auto">
          <a:xfrm>
            <a:off x="5756130" y="2607197"/>
            <a:ext cx="0" cy="14670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 Box 8">
            <a:extLst>
              <a:ext uri="{FF2B5EF4-FFF2-40B4-BE49-F238E27FC236}">
                <a16:creationId xmlns:a16="http://schemas.microsoft.com/office/drawing/2014/main" id="{913702EB-C76E-C858-2309-059973A80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130" y="2760493"/>
            <a:ext cx="22990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offset (12 bits)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6AA042B1-2AD8-5021-F174-C8B786DF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970" y="2743983"/>
            <a:ext cx="25186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number (24 bits)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A6EE9F-30EB-BCF8-35CA-71F3EFE5E42E}"/>
              </a:ext>
            </a:extLst>
          </p:cNvPr>
          <p:cNvSpPr txBox="1"/>
          <p:nvPr/>
        </p:nvSpPr>
        <p:spPr>
          <a:xfrm>
            <a:off x="910622" y="4111012"/>
            <a:ext cx="78803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page number is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</a:p>
          <a:p>
            <a:r>
              <a:rPr lang="en-US" sz="1600" dirty="0"/>
              <a:t>We need to extract the </a:t>
            </a:r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sz="1600" baseline="30000" dirty="0">
                <a:solidFill>
                  <a:srgbClr val="FF0000"/>
                </a:solidFill>
              </a:rPr>
              <a:t>th</a:t>
            </a:r>
            <a:r>
              <a:rPr lang="en-US" sz="1600" dirty="0"/>
              <a:t> entry from the page table:</a:t>
            </a:r>
          </a:p>
          <a:p>
            <a:endParaRPr lang="en-US" sz="1600" dirty="0"/>
          </a:p>
          <a:p>
            <a:r>
              <a:rPr lang="en-US" sz="1600" dirty="0"/>
              <a:t>0 = 1</a:t>
            </a:r>
            <a:r>
              <a:rPr lang="en-US" sz="1600" baseline="30000" dirty="0"/>
              <a:t>st</a:t>
            </a:r>
            <a:r>
              <a:rPr lang="en-US" sz="1600" dirty="0"/>
              <a:t> entry</a:t>
            </a:r>
          </a:p>
          <a:p>
            <a:r>
              <a:rPr lang="en-US" sz="1600" dirty="0"/>
              <a:t>1 = 2</a:t>
            </a:r>
            <a:r>
              <a:rPr lang="en-US" sz="1600" baseline="30000" dirty="0"/>
              <a:t>nd</a:t>
            </a:r>
            <a:r>
              <a:rPr lang="en-US" sz="1600" dirty="0"/>
              <a:t> entry</a:t>
            </a:r>
          </a:p>
          <a:p>
            <a:r>
              <a:rPr lang="en-US" sz="1600" dirty="0"/>
              <a:t>2 = 3</a:t>
            </a:r>
            <a:r>
              <a:rPr lang="en-US" sz="1600" baseline="30000" dirty="0"/>
              <a:t>rd</a:t>
            </a:r>
            <a:r>
              <a:rPr lang="en-US" sz="1600" dirty="0"/>
              <a:t> entry</a:t>
            </a:r>
          </a:p>
          <a:p>
            <a:r>
              <a:rPr lang="en-US" sz="1600" dirty="0"/>
              <a:t>… </a:t>
            </a:r>
          </a:p>
          <a:p>
            <a:r>
              <a:rPr lang="en-US" sz="1600" dirty="0"/>
              <a:t>N = (N+1)</a:t>
            </a:r>
            <a:r>
              <a:rPr lang="en-US" sz="1600" baseline="30000" dirty="0" err="1"/>
              <a:t>th</a:t>
            </a:r>
            <a:r>
              <a:rPr lang="en-US" sz="1600" dirty="0"/>
              <a:t> entry</a:t>
            </a:r>
          </a:p>
        </p:txBody>
      </p:sp>
    </p:spTree>
    <p:extLst>
      <p:ext uri="{BB962C8B-B14F-4D97-AF65-F5344CB8AC3E}">
        <p14:creationId xmlns:p14="http://schemas.microsoft.com/office/powerpoint/2010/main" val="3113678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4F41-FBB8-1BB1-A668-B243FA35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Understand the Page Table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60DF-81F8-59EA-42E6-1DDF03EB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each page table entry is 4 bytes = 32 bits  </a:t>
            </a:r>
          </a:p>
          <a:p>
            <a:r>
              <a:rPr lang="en-US" dirty="0">
                <a:solidFill>
                  <a:srgbClr val="FF0000"/>
                </a:solidFill>
              </a:rPr>
              <a:t>The designer tried to confuse students </a:t>
            </a:r>
            <a:r>
              <a:rPr lang="en-US" dirty="0"/>
              <a:t>by putting </a:t>
            </a:r>
            <a:r>
              <a:rPr lang="en-US" b="1" dirty="0">
                <a:solidFill>
                  <a:srgbClr val="FF0000"/>
                </a:solidFill>
              </a:rPr>
              <a:t>2 PTEs on each row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4456293-D8B2-0E14-CBB9-2E70B85C8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3" b="52377"/>
          <a:stretch/>
        </p:blipFill>
        <p:spPr>
          <a:xfrm>
            <a:off x="265536" y="4592618"/>
            <a:ext cx="8770514" cy="15510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D5EEB2-8C63-91C2-0C7D-11C819CEB6EE}"/>
              </a:ext>
            </a:extLst>
          </p:cNvPr>
          <p:cNvSpPr/>
          <p:nvPr/>
        </p:nvSpPr>
        <p:spPr bwMode="auto">
          <a:xfrm>
            <a:off x="1532964" y="4893558"/>
            <a:ext cx="3588152" cy="2777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FFAC80-7048-65CA-5818-B89E4AE56021}"/>
              </a:ext>
            </a:extLst>
          </p:cNvPr>
          <p:cNvSpPr/>
          <p:nvPr/>
        </p:nvSpPr>
        <p:spPr bwMode="auto">
          <a:xfrm>
            <a:off x="5144266" y="4893558"/>
            <a:ext cx="3588152" cy="27779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highlight>
                <a:srgbClr val="00FF00"/>
              </a:highlight>
              <a:latin typeface="Verdan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4F486-5AFC-FCD0-60D7-B0B303E0466A}"/>
              </a:ext>
            </a:extLst>
          </p:cNvPr>
          <p:cNvSpPr/>
          <p:nvPr/>
        </p:nvSpPr>
        <p:spPr bwMode="auto">
          <a:xfrm>
            <a:off x="1532964" y="5171350"/>
            <a:ext cx="3588152" cy="27779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E832EF-DDD4-AA1E-A754-A8815BAF1045}"/>
              </a:ext>
            </a:extLst>
          </p:cNvPr>
          <p:cNvSpPr/>
          <p:nvPr/>
        </p:nvSpPr>
        <p:spPr bwMode="auto">
          <a:xfrm>
            <a:off x="5144266" y="5171350"/>
            <a:ext cx="3588152" cy="27779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pic>
        <p:nvPicPr>
          <p:cNvPr id="9" name="Picture 8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BC1E74C6-F4D0-B134-B32C-8D7CF2EC2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75" t="52575" r="57649" b="9792"/>
          <a:stretch/>
        </p:blipFill>
        <p:spPr>
          <a:xfrm>
            <a:off x="6813622" y="2662196"/>
            <a:ext cx="1459744" cy="1551009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D51F453C-0F1A-6A28-4474-70BD83E5B735}"/>
              </a:ext>
            </a:extLst>
          </p:cNvPr>
          <p:cNvSpPr/>
          <p:nvPr/>
        </p:nvSpPr>
        <p:spPr bwMode="auto">
          <a:xfrm rot="20128359" flipH="1">
            <a:off x="5344427" y="2985000"/>
            <a:ext cx="635204" cy="2138783"/>
          </a:xfrm>
          <a:custGeom>
            <a:avLst/>
            <a:gdLst>
              <a:gd name="connsiteX0" fmla="*/ 4486048 w 4486048"/>
              <a:gd name="connsiteY0" fmla="*/ 1979271 h 1979271"/>
              <a:gd name="connsiteX1" fmla="*/ 296012 w 4486048"/>
              <a:gd name="connsiteY1" fmla="*/ 763930 h 1979271"/>
              <a:gd name="connsiteX2" fmla="*/ 677977 w 4486048"/>
              <a:gd name="connsiteY2" fmla="*/ 0 h 197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048" h="1979271">
                <a:moveTo>
                  <a:pt x="4486048" y="1979271"/>
                </a:moveTo>
                <a:cubicBezTo>
                  <a:pt x="2708369" y="1536540"/>
                  <a:pt x="930691" y="1093809"/>
                  <a:pt x="296012" y="763930"/>
                </a:cubicBezTo>
                <a:cubicBezTo>
                  <a:pt x="-338667" y="434051"/>
                  <a:pt x="169655" y="217025"/>
                  <a:pt x="677977" y="0"/>
                </a:cubicBezTo>
              </a:path>
            </a:pathLst>
          </a:cu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82E0F-F35C-C18A-F684-ADF480EC4DD4}"/>
              </a:ext>
            </a:extLst>
          </p:cNvPr>
          <p:cNvSpPr txBox="1"/>
          <p:nvPr/>
        </p:nvSpPr>
        <p:spPr>
          <a:xfrm>
            <a:off x="1153443" y="2514177"/>
            <a:ext cx="4897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4</a:t>
            </a:r>
            <a:r>
              <a:rPr lang="en-US" sz="2000" baseline="30000" dirty="0"/>
              <a:t>th</a:t>
            </a:r>
            <a:r>
              <a:rPr lang="en-US" sz="2000" dirty="0"/>
              <a:t> PTE entry is: </a:t>
            </a:r>
            <a:r>
              <a:rPr lang="en-US" sz="2000" b="1" dirty="0">
                <a:solidFill>
                  <a:srgbClr val="7030A0"/>
                </a:solidFill>
              </a:rPr>
              <a:t>0x 322C089F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34F41-B249-D924-2AA4-4882163FADAC}"/>
              </a:ext>
            </a:extLst>
          </p:cNvPr>
          <p:cNvSpPr txBox="1"/>
          <p:nvPr/>
        </p:nvSpPr>
        <p:spPr>
          <a:xfrm>
            <a:off x="457200" y="3929370"/>
            <a:ext cx="5011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 tricky page table made by the designer:</a:t>
            </a:r>
          </a:p>
          <a:p>
            <a:r>
              <a:rPr lang="en-US" sz="1600" b="1" dirty="0"/>
              <a:t>(Note: 2 PTEs on each row)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A4EB3-C93A-15FE-CBAD-92F89671F21A}"/>
              </a:ext>
            </a:extLst>
          </p:cNvPr>
          <p:cNvSpPr txBox="1"/>
          <p:nvPr/>
        </p:nvSpPr>
        <p:spPr>
          <a:xfrm>
            <a:off x="6354048" y="2288397"/>
            <a:ext cx="2597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 normal page table:</a:t>
            </a:r>
          </a:p>
        </p:txBody>
      </p:sp>
    </p:spTree>
    <p:extLst>
      <p:ext uri="{BB962C8B-B14F-4D97-AF65-F5344CB8AC3E}">
        <p14:creationId xmlns:p14="http://schemas.microsoft.com/office/powerpoint/2010/main" val="763576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200B-03D6-1DD8-15CE-959F3A0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 Find out the </a:t>
            </a:r>
            <a:br>
              <a:rPr lang="en-US" dirty="0"/>
            </a:br>
            <a:r>
              <a:rPr lang="en-US" dirty="0"/>
              <a:t>Physical Page Number</a:t>
            </a:r>
          </a:p>
        </p:txBody>
      </p:sp>
      <p:pic>
        <p:nvPicPr>
          <p:cNvPr id="4" name="Content Placeholder 3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7A99881E-196D-6E11-6C46-9CC01C4BC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853" y="942673"/>
            <a:ext cx="5537200" cy="1485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762B53-E6EC-D478-A2D5-AC9DE29773F9}"/>
              </a:ext>
            </a:extLst>
          </p:cNvPr>
          <p:cNvSpPr txBox="1"/>
          <p:nvPr/>
        </p:nvSpPr>
        <p:spPr>
          <a:xfrm>
            <a:off x="2070706" y="2517172"/>
            <a:ext cx="4897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4</a:t>
            </a:r>
            <a:r>
              <a:rPr lang="en-US" sz="2000" baseline="30000" dirty="0"/>
              <a:t>th</a:t>
            </a:r>
            <a:r>
              <a:rPr lang="en-US" sz="2000" dirty="0"/>
              <a:t> PTE entry is: </a:t>
            </a:r>
            <a:r>
              <a:rPr lang="en-US" sz="2000" b="1" dirty="0">
                <a:solidFill>
                  <a:srgbClr val="7030A0"/>
                </a:solidFill>
              </a:rPr>
              <a:t>0x 322C089F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DF352B-5148-DBBE-F6F5-00CD35176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12913"/>
              </p:ext>
            </p:extLst>
          </p:nvPr>
        </p:nvGraphicFramePr>
        <p:xfrm>
          <a:off x="1975494" y="3569879"/>
          <a:ext cx="6253803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4867">
                  <a:extLst>
                    <a:ext uri="{9D8B030D-6E8A-4147-A177-3AD203B41FA5}">
                      <a16:colId xmlns:a16="http://schemas.microsoft.com/office/drawing/2014/main" val="36559463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55297033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2057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1675224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243283627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4055754150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194045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200499774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036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8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260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38FEEB-CCF4-D052-FF33-D861E5FC4391}"/>
              </a:ext>
            </a:extLst>
          </p:cNvPr>
          <p:cNvSpPr txBox="1"/>
          <p:nvPr/>
        </p:nvSpPr>
        <p:spPr>
          <a:xfrm>
            <a:off x="373773" y="3756053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 (32-bit)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A9A5DF-C90F-CFE3-3344-9E32EBA633AA}"/>
              </a:ext>
            </a:extLst>
          </p:cNvPr>
          <p:cNvCxnSpPr/>
          <p:nvPr/>
        </p:nvCxnSpPr>
        <p:spPr bwMode="auto">
          <a:xfrm>
            <a:off x="6832575" y="3294901"/>
            <a:ext cx="0" cy="17593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 Box 7">
            <a:extLst>
              <a:ext uri="{FF2B5EF4-FFF2-40B4-BE49-F238E27FC236}">
                <a16:creationId xmlns:a16="http://schemas.microsoft.com/office/drawing/2014/main" id="{B8755500-5431-CD65-777A-7F7494DC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336" y="3125624"/>
            <a:ext cx="341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Physical page number (24 bits)</a:t>
            </a:r>
          </a:p>
        </p:txBody>
      </p:sp>
    </p:spTree>
    <p:extLst>
      <p:ext uri="{BB962C8B-B14F-4D97-AF65-F5344CB8AC3E}">
        <p14:creationId xmlns:p14="http://schemas.microsoft.com/office/powerpoint/2010/main" val="3849118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4406E3C-3565-3E10-2566-FE02FAC8F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9237"/>
              </p:ext>
            </p:extLst>
          </p:nvPr>
        </p:nvGraphicFramePr>
        <p:xfrm>
          <a:off x="1542265" y="5322945"/>
          <a:ext cx="694867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4867">
                  <a:extLst>
                    <a:ext uri="{9D8B030D-6E8A-4147-A177-3AD203B41FA5}">
                      <a16:colId xmlns:a16="http://schemas.microsoft.com/office/drawing/2014/main" val="36559463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55297033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2057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1675224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243283627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4055754150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194045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200499774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0366723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365224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8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2604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5846F0-8BB2-54FE-E05F-03DA25F7F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6846"/>
              </p:ext>
            </p:extLst>
          </p:nvPr>
        </p:nvGraphicFramePr>
        <p:xfrm>
          <a:off x="1542265" y="4293269"/>
          <a:ext cx="6253803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4867">
                  <a:extLst>
                    <a:ext uri="{9D8B030D-6E8A-4147-A177-3AD203B41FA5}">
                      <a16:colId xmlns:a16="http://schemas.microsoft.com/office/drawing/2014/main" val="36559463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55297033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2057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1675224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243283627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4055754150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194045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200499774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036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8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2604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A6E40A-52AA-4DEC-1FAA-FFEA97F3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Physical Address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9000-2B38-D104-C370-EEF58BE3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logical address, we can extract the page offset</a:t>
            </a:r>
          </a:p>
          <a:p>
            <a:r>
              <a:rPr lang="en-US" dirty="0"/>
              <a:t>From the PTE entry, we can extract the physical page number</a:t>
            </a:r>
          </a:p>
          <a:p>
            <a:r>
              <a:rPr lang="en-US" dirty="0"/>
              <a:t>Combining the physical page number with the page offset, we have the answer: Physical Address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4BC0D7-C800-CE76-13B0-44730B3B3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22418"/>
              </p:ext>
            </p:extLst>
          </p:nvPr>
        </p:nvGraphicFramePr>
        <p:xfrm>
          <a:off x="1542265" y="3058160"/>
          <a:ext cx="6948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67">
                  <a:extLst>
                    <a:ext uri="{9D8B030D-6E8A-4147-A177-3AD203B41FA5}">
                      <a16:colId xmlns:a16="http://schemas.microsoft.com/office/drawing/2014/main" val="36559463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55297033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2057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1675224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243283627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4055754150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194045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200499774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0366723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365224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8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2604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53A1A2-73F0-288C-5E87-074E0BF47368}"/>
              </a:ext>
            </a:extLst>
          </p:cNvPr>
          <p:cNvCxnSpPr>
            <a:cxnSpLocks/>
          </p:cNvCxnSpPr>
          <p:nvPr/>
        </p:nvCxnSpPr>
        <p:spPr bwMode="auto">
          <a:xfrm>
            <a:off x="6387773" y="2479474"/>
            <a:ext cx="0" cy="38518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8">
            <a:extLst>
              <a:ext uri="{FF2B5EF4-FFF2-40B4-BE49-F238E27FC236}">
                <a16:creationId xmlns:a16="http://schemas.microsoft.com/office/drawing/2014/main" id="{A1B47FD9-9C70-97B2-6DF9-0C9DD53BA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7773" y="2632770"/>
            <a:ext cx="22990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offset (12 bits)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26D99BD7-78B6-E3C5-1C71-1748F0692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613" y="2616260"/>
            <a:ext cx="25186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number (24 bits)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F1397-644C-B56C-1270-934F9C0A9008}"/>
              </a:ext>
            </a:extLst>
          </p:cNvPr>
          <p:cNvSpPr txBox="1"/>
          <p:nvPr/>
        </p:nvSpPr>
        <p:spPr>
          <a:xfrm>
            <a:off x="631826" y="3058160"/>
            <a:ext cx="108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Logical address:</a:t>
            </a:r>
          </a:p>
          <a:p>
            <a:r>
              <a:rPr lang="en-US" sz="1200" dirty="0"/>
              <a:t>36-bit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1E352-7DE1-DA58-7BFB-D0152C41DBF7}"/>
              </a:ext>
            </a:extLst>
          </p:cNvPr>
          <p:cNvSpPr txBox="1"/>
          <p:nvPr/>
        </p:nvSpPr>
        <p:spPr>
          <a:xfrm>
            <a:off x="317366" y="4472367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PTE (32-bit)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6A8FEEC-57C9-E4A7-B92D-024C0CA76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13" y="3886676"/>
            <a:ext cx="341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Physical page number (24 bits)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33DDB-03BB-5714-C3C3-787323B43BAE}"/>
              </a:ext>
            </a:extLst>
          </p:cNvPr>
          <p:cNvSpPr txBox="1"/>
          <p:nvPr/>
        </p:nvSpPr>
        <p:spPr>
          <a:xfrm>
            <a:off x="457200" y="5302140"/>
            <a:ext cx="108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Physical address:</a:t>
            </a:r>
          </a:p>
          <a:p>
            <a:r>
              <a:rPr lang="en-US" sz="1200" dirty="0"/>
              <a:t>36-bit </a:t>
            </a:r>
          </a:p>
        </p:txBody>
      </p:sp>
    </p:spTree>
    <p:extLst>
      <p:ext uri="{BB962C8B-B14F-4D97-AF65-F5344CB8AC3E}">
        <p14:creationId xmlns:p14="http://schemas.microsoft.com/office/powerpoint/2010/main" val="3579952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5562-A8DE-13D7-BA18-5C68E392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of s2023 </a:t>
            </a:r>
            <a:br>
              <a:rPr lang="en-US" dirty="0"/>
            </a:br>
            <a:r>
              <a:rPr lang="en-US" dirty="0"/>
              <a:t>Page Address Translation (Part C-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C8773C-B7C4-B2E1-3BA0-491A12217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76161"/>
              </p:ext>
            </p:extLst>
          </p:nvPr>
        </p:nvGraphicFramePr>
        <p:xfrm>
          <a:off x="1252898" y="4061306"/>
          <a:ext cx="694867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4867">
                  <a:extLst>
                    <a:ext uri="{9D8B030D-6E8A-4147-A177-3AD203B41FA5}">
                      <a16:colId xmlns:a16="http://schemas.microsoft.com/office/drawing/2014/main" val="36559463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55297033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2057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1675224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243283627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4055754150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194045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200499774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0366723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365224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8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26041"/>
                  </a:ext>
                </a:extLst>
              </a:tr>
            </a:tbl>
          </a:graphicData>
        </a:graphic>
      </p:graphicFrame>
      <p:pic>
        <p:nvPicPr>
          <p:cNvPr id="7" name="Picture 6" descr="A close up of a address&#10;&#10;Description automatically generated">
            <a:extLst>
              <a:ext uri="{FF2B5EF4-FFF2-40B4-BE49-F238E27FC236}">
                <a16:creationId xmlns:a16="http://schemas.microsoft.com/office/drawing/2014/main" id="{AEB52683-0772-516C-6BC6-2DB7637E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084248"/>
            <a:ext cx="4178300" cy="12573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727ECA-A33C-4DA7-4452-821DEF66F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83344"/>
              </p:ext>
            </p:extLst>
          </p:nvPr>
        </p:nvGraphicFramePr>
        <p:xfrm>
          <a:off x="1252898" y="2508371"/>
          <a:ext cx="6948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67">
                  <a:extLst>
                    <a:ext uri="{9D8B030D-6E8A-4147-A177-3AD203B41FA5}">
                      <a16:colId xmlns:a16="http://schemas.microsoft.com/office/drawing/2014/main" val="36559463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55297033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2057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1675224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243283627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4055754150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194045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200499774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0366723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365224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8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26041"/>
                  </a:ext>
                </a:extLst>
              </a:tr>
            </a:tbl>
          </a:graphicData>
        </a:graphic>
      </p:graphicFrame>
      <p:sp>
        <p:nvSpPr>
          <p:cNvPr id="9" name="Down Arrow 8">
            <a:extLst>
              <a:ext uri="{FF2B5EF4-FFF2-40B4-BE49-F238E27FC236}">
                <a16:creationId xmlns:a16="http://schemas.microsoft.com/office/drawing/2014/main" id="{3B1A48D1-6182-A54C-F8AE-6547FB22C097}"/>
              </a:ext>
            </a:extLst>
          </p:cNvPr>
          <p:cNvSpPr/>
          <p:nvPr/>
        </p:nvSpPr>
        <p:spPr bwMode="auto">
          <a:xfrm>
            <a:off x="2482850" y="3373403"/>
            <a:ext cx="381965" cy="541116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022AE-CB0A-1351-D428-71C2C7DBF541}"/>
              </a:ext>
            </a:extLst>
          </p:cNvPr>
          <p:cNvSpPr txBox="1"/>
          <p:nvPr/>
        </p:nvSpPr>
        <p:spPr>
          <a:xfrm>
            <a:off x="3044142" y="3471012"/>
            <a:ext cx="491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based on the previous few slides!!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2F725-3DD8-CF34-2032-D1FC04D79F30}"/>
              </a:ext>
            </a:extLst>
          </p:cNvPr>
          <p:cNvSpPr txBox="1"/>
          <p:nvPr/>
        </p:nvSpPr>
        <p:spPr>
          <a:xfrm>
            <a:off x="1252898" y="5136633"/>
            <a:ext cx="724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So, printing the exam solution paper is useless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if you don’t know the steps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2D235-0CC4-DF54-5B2A-40EBA7E4D762}"/>
              </a:ext>
            </a:extLst>
          </p:cNvPr>
          <p:cNvSpPr txBox="1"/>
          <p:nvPr/>
        </p:nvSpPr>
        <p:spPr>
          <a:xfrm>
            <a:off x="4508117" y="1259702"/>
            <a:ext cx="398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C-2 and C-3 are similar</a:t>
            </a:r>
          </a:p>
          <a:p>
            <a:r>
              <a:rPr lang="en-US" b="1" dirty="0">
                <a:solidFill>
                  <a:srgbClr val="FF0000"/>
                </a:solidFill>
              </a:rPr>
              <a:t>I leave them as your exercises</a:t>
            </a:r>
          </a:p>
        </p:txBody>
      </p:sp>
    </p:spTree>
    <p:extLst>
      <p:ext uri="{BB962C8B-B14F-4D97-AF65-F5344CB8AC3E}">
        <p14:creationId xmlns:p14="http://schemas.microsoft.com/office/powerpoint/2010/main" val="2796805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01F8-CB89-5F8E-6F7D-91A4B373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EC5C-3B72-7A7E-54E6-277FB921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question is tricky because </a:t>
            </a:r>
            <a:r>
              <a:rPr lang="en-US" dirty="0">
                <a:solidFill>
                  <a:srgbClr val="FF0000"/>
                </a:solidFill>
              </a:rPr>
              <a:t>the designer tried to confuse students </a:t>
            </a:r>
            <a:r>
              <a:rPr lang="en-US" dirty="0"/>
              <a:t>by putting </a:t>
            </a:r>
            <a:r>
              <a:rPr lang="en-US" b="1" dirty="0">
                <a:solidFill>
                  <a:srgbClr val="FF0000"/>
                </a:solidFill>
              </a:rPr>
              <a:t>2 PTEs on each row </a:t>
            </a:r>
          </a:p>
          <a:p>
            <a:r>
              <a:rPr lang="en-US" dirty="0"/>
              <a:t>We have many tricky variations such as: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HUGE page table </a:t>
            </a:r>
            <a:r>
              <a:rPr lang="en-US" dirty="0"/>
              <a:t>(I remember one past exam paper has a whole page of the exam booklet for the page table, and many students complained about the difficulty after the exam)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Multiple PTEs on each row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One PTE spanning in 2 rows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Cutting points are in the middle </a:t>
            </a:r>
            <a:r>
              <a:rPr lang="en-US" dirty="0"/>
              <a:t>of the hexadecimal digits</a:t>
            </a:r>
          </a:p>
          <a:p>
            <a:pPr lvl="2"/>
            <a:r>
              <a:rPr lang="en-US" dirty="0"/>
              <a:t>Cutting in the middle can be tricky because you need to calculate the binary patterns for every hex digits carefully, for 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3B94ED-558D-63B5-02E8-9C374D086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33859"/>
              </p:ext>
            </p:extLst>
          </p:nvPr>
        </p:nvGraphicFramePr>
        <p:xfrm>
          <a:off x="1593529" y="5087770"/>
          <a:ext cx="6253803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4867">
                  <a:extLst>
                    <a:ext uri="{9D8B030D-6E8A-4147-A177-3AD203B41FA5}">
                      <a16:colId xmlns:a16="http://schemas.microsoft.com/office/drawing/2014/main" val="36559463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55297033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205716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1675224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243283627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4055754150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1390194045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2004997748"/>
                    </a:ext>
                  </a:extLst>
                </a:gridCol>
                <a:gridCol w="694867">
                  <a:extLst>
                    <a:ext uri="{9D8B030D-6E8A-4147-A177-3AD203B41FA5}">
                      <a16:colId xmlns:a16="http://schemas.microsoft.com/office/drawing/2014/main" val="376036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8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2604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9777BD-D2FC-D10A-E431-C2C2030A1C76}"/>
              </a:ext>
            </a:extLst>
          </p:cNvPr>
          <p:cNvCxnSpPr>
            <a:cxnSpLocks/>
          </p:cNvCxnSpPr>
          <p:nvPr/>
        </p:nvCxnSpPr>
        <p:spPr bwMode="auto">
          <a:xfrm>
            <a:off x="6114943" y="5087770"/>
            <a:ext cx="0" cy="10764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33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115F-C6B7-4A6A-B152-47CB7CA7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DC188-2339-4D3A-A5AD-9889F3BDF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351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115F-C6B7-4A6A-B152-47CB7CA7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translation look-aside buffer (TLB)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6EFAF-97F4-DC13-E26B-4F860223C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401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B5B5F540-BDB5-EC4A-92CE-94BD27997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TLB</a:t>
            </a:r>
            <a:endParaRPr lang="zh-CN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3A0589E-A94C-2E47-A47E-C3D1EBEAF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082538"/>
            <a:ext cx="8081237" cy="5003369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/>
              <a:t>The two memory access problem can be solved by using </a:t>
            </a:r>
            <a:r>
              <a:rPr lang="en-US" altLang="zh-CN" sz="2000" dirty="0">
                <a:solidFill>
                  <a:srgbClr val="3366FF"/>
                </a:solidFill>
              </a:rPr>
              <a:t>TLB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3366FF"/>
                </a:solidFill>
              </a:rPr>
              <a:t>translation look-aside buffer</a:t>
            </a:r>
            <a:r>
              <a:rPr lang="en-US" altLang="zh-CN" sz="2000" dirty="0"/>
              <a:t>)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/>
              <a:t>– caching 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defRPr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/>
              <a:t>a special, small, fast-lookup hardware cache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/>
              <a:t>each entry in the TLB consists of </a:t>
            </a:r>
            <a:r>
              <a:rPr lang="en-US" altLang="zh-CN" sz="2000" dirty="0">
                <a:solidFill>
                  <a:srgbClr val="FF0000"/>
                </a:solidFill>
              </a:rPr>
              <a:t>a key </a:t>
            </a:r>
            <a:r>
              <a:rPr lang="en-US" altLang="zh-CN" sz="2000" dirty="0"/>
              <a:t>(or </a:t>
            </a:r>
            <a:r>
              <a:rPr lang="en-US" altLang="zh-CN" sz="2000" dirty="0">
                <a:solidFill>
                  <a:srgbClr val="FF0000"/>
                </a:solidFill>
              </a:rPr>
              <a:t>tag</a:t>
            </a:r>
            <a:r>
              <a:rPr lang="en-US" altLang="zh-CN" sz="2000" dirty="0"/>
              <a:t>) and </a:t>
            </a:r>
            <a:r>
              <a:rPr lang="en-US" altLang="zh-CN" sz="2000" dirty="0">
                <a:solidFill>
                  <a:srgbClr val="FF0000"/>
                </a:solidFill>
              </a:rPr>
              <a:t>a value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3366FF"/>
                </a:solidFill>
              </a:rPr>
              <a:t>page number </a:t>
            </a:r>
            <a:r>
              <a:rPr lang="en-US" altLang="zh-CN" sz="2000" dirty="0"/>
              <a:t>is presented to the TLB, if found, its </a:t>
            </a:r>
            <a:r>
              <a:rPr lang="en-US" altLang="zh-CN" sz="2000" dirty="0">
                <a:solidFill>
                  <a:srgbClr val="3366FF"/>
                </a:solidFill>
              </a:rPr>
              <a:t>frame number</a:t>
            </a:r>
            <a:r>
              <a:rPr lang="en-US" altLang="zh-CN" sz="2000" dirty="0"/>
              <a:t> is immediately available to access memory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/>
              <a:t>fast but expensive – done in hardware</a:t>
            </a:r>
          </a:p>
          <a:p>
            <a:pPr marL="457200" lvl="1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/>
              <a:t>Typical size of a TLB 64 – 1,024 entries</a:t>
            </a:r>
          </a:p>
        </p:txBody>
      </p:sp>
    </p:spTree>
    <p:extLst>
      <p:ext uri="{BB962C8B-B14F-4D97-AF65-F5344CB8AC3E}">
        <p14:creationId xmlns:p14="http://schemas.microsoft.com/office/powerpoint/2010/main" val="6514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5">
            <a:extLst>
              <a:ext uri="{FF2B5EF4-FFF2-40B4-BE49-F238E27FC236}">
                <a16:creationId xmlns:a16="http://schemas.microsoft.com/office/drawing/2014/main" id="{D70D3D9C-D9C2-E94E-BF01-EB38321B9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1919288"/>
            <a:ext cx="5616575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Rectangle 2">
            <a:extLst>
              <a:ext uri="{FF2B5EF4-FFF2-40B4-BE49-F238E27FC236}">
                <a16:creationId xmlns:a16="http://schemas.microsoft.com/office/drawing/2014/main" id="{C9984431-2EA8-E644-A12E-822946F54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Paging Hardware With TLB</a:t>
            </a:r>
            <a:endParaRPr lang="zh-CN" altLang="en-US" sz="380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55E3E73-8132-FF48-A52B-C2F97D2D36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04025" y="3644900"/>
            <a:ext cx="2266950" cy="792163"/>
          </a:xfr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dirty="0"/>
              <a:t>Can be very large,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dirty="0"/>
              <a:t>e.g., 1M entries</a:t>
            </a:r>
          </a:p>
        </p:txBody>
      </p:sp>
      <p:sp>
        <p:nvSpPr>
          <p:cNvPr id="41988" name="Oval 5">
            <a:extLst>
              <a:ext uri="{FF2B5EF4-FFF2-40B4-BE49-F238E27FC236}">
                <a16:creationId xmlns:a16="http://schemas.microsoft.com/office/drawing/2014/main" id="{4174BF3E-A7BD-5F49-8C9D-AF423423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292600"/>
            <a:ext cx="1152525" cy="216058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41989" name="Line 6">
            <a:extLst>
              <a:ext uri="{FF2B5EF4-FFF2-40B4-BE49-F238E27FC236}">
                <a16:creationId xmlns:a16="http://schemas.microsoft.com/office/drawing/2014/main" id="{86D7154C-133B-CA4F-A01F-D7614723E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4149725"/>
            <a:ext cx="2447925" cy="11509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09342247-D808-364E-5727-68FFEBE9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9" y="2564606"/>
            <a:ext cx="1616075" cy="1727994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8F886E0-3581-F563-7B85-E3D239B34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1161255"/>
            <a:ext cx="2266950" cy="7921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325983" indent="-32598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07002" indent="-272006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34044" indent="-21697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360027" indent="-21697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687068" indent="-21697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122714" indent="-217714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58143" indent="-217714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93572" indent="-217714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9000" indent="-217714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kern="0" dirty="0"/>
              <a:t>This table is small, e.g., 64 to 1,024 entries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4E9FAF4D-9DA7-B23D-9BF4-4B6B98C583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9812" y="1953417"/>
            <a:ext cx="1463676" cy="936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8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A9FE-7289-A17B-59A3-2F7BC32A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Effective Access Time (EAT): Question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3F48-E4CA-4287-234E-1148960B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Suppose that a system has a TLB hit ratio of 85%. It requires 10 nanoseconds to access the TLB, and 100 nanoseconds to access main memory. What is the effective memory access time in nanoseconds for this system?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14638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A9FE-7289-A17B-59A3-2F7BC32A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Effective Access Time (EAT):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3F48-E4CA-4287-234E-1148960B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Suppose that a system has a TLB hit ratio of 85%. It requires 10 nanoseconds to access the TLB, and 100 nanoseconds to access main memory. What is the effective memory access time in nanoseconds for this system?</a:t>
            </a:r>
          </a:p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2027F-0513-74AA-D462-33A21B5FD4AD}"/>
              </a:ext>
            </a:extLst>
          </p:cNvPr>
          <p:cNvSpPr txBox="1"/>
          <p:nvPr/>
        </p:nvSpPr>
        <p:spPr>
          <a:xfrm>
            <a:off x="414658" y="2980112"/>
            <a:ext cx="8621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Answer: If the hit ratio is 85%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EAT = (10 + 100) * 0.85 + // Hit: 1 TLB access + 1 memory access </a:t>
            </a:r>
          </a:p>
          <a:p>
            <a:r>
              <a:rPr lang="en-GB" dirty="0">
                <a:solidFill>
                  <a:srgbClr val="FF0000"/>
                </a:solidFill>
              </a:rPr>
              <a:t>          (10 + 200) * 0.15    // Miss: 1 TLB access + 2 memory accesses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       =  93.5 + 31.5 = 125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803F7-D3EE-5D65-AA3D-B9F1A6F2AE35}"/>
              </a:ext>
            </a:extLst>
          </p:cNvPr>
          <p:cNvSpPr txBox="1"/>
          <p:nvPr/>
        </p:nvSpPr>
        <p:spPr>
          <a:xfrm>
            <a:off x="2094808" y="5032009"/>
            <a:ext cx="6384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Note: EAT will also be used in Chapter 10: Virtual Memory to evaluate the performance of demand paging. Their calculations are different. Don’t mess them up!</a:t>
            </a:r>
          </a:p>
        </p:txBody>
      </p:sp>
    </p:spTree>
    <p:extLst>
      <p:ext uri="{BB962C8B-B14F-4D97-AF65-F5344CB8AC3E}">
        <p14:creationId xmlns:p14="http://schemas.microsoft.com/office/powerpoint/2010/main" val="2807120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09595-CDE0-55A1-2052-2E0D929C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 page table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E591E9-E7FA-1267-9511-CAAC123A2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97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2C43-62A3-4F48-A1F0-CAC800D9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Two-Level Page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8D073-A0AF-4E17-A449-DF5DE551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In a 32-bit machine we subdivide the virtual address into 3 parts as follows:</a:t>
            </a:r>
          </a:p>
          <a:p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irst 10 bits of an address is an index into the first level page table.</a:t>
            </a:r>
          </a:p>
          <a:p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he next 10 bits are an index into a second level page table. </a:t>
            </a:r>
          </a:p>
          <a:p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Assume that e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ach page table entry is 64 bits (8 bytes) in size. </a:t>
            </a:r>
            <a:endParaRPr lang="zh-CN" altLang="zh-CN" sz="18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B6A1AF4-F9D4-415F-890A-73C036FDCBFE}"/>
              </a:ext>
            </a:extLst>
          </p:cNvPr>
          <p:cNvGraphicFramePr>
            <a:graphicFrameLocks noGrp="1"/>
          </p:cNvGraphicFramePr>
          <p:nvPr/>
        </p:nvGraphicFramePr>
        <p:xfrm>
          <a:off x="2349500" y="1807210"/>
          <a:ext cx="44450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0">
                  <a:extLst>
                    <a:ext uri="{9D8B030D-6E8A-4147-A177-3AD203B41FA5}">
                      <a16:colId xmlns:a16="http://schemas.microsoft.com/office/drawing/2014/main" val="4094669677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66996287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180671286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page number 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page offset 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9461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10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10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12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260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990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2C43-62A3-4F48-A1F0-CAC800D9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Two-Level Page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8D073-A0AF-4E17-A449-DF5DE551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Q1: 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What is the advantage of using two-level paging scheme? </a:t>
            </a:r>
          </a:p>
          <a:p>
            <a:pPr lvl="1"/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Two-level paging scheme can divide the 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large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page table into many 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smaller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pieces. </a:t>
            </a:r>
          </a:p>
          <a:p>
            <a:pPr lvl="1"/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Therefore, there is no need to allocate the whole page table contiguously in main memory. </a:t>
            </a:r>
            <a:endParaRPr lang="zh-CN" altLang="zh-CN" sz="18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endParaRPr lang="zh-CN" altLang="zh-CN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565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2C43-62A3-4F48-A1F0-CAC800D9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Two-Level Page Table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8D073-A0AF-4E17-A449-DF5DE5519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zh-CN" sz="1800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Q2: How much space is occupied in memory by the page tables for a process that has 128MB of actual virtual address space allocated? </a:t>
                </a:r>
              </a:p>
              <a:p>
                <a:pPr algn="just"/>
                <a:r>
                  <a:rPr lang="en-US" altLang="zh-CN" sz="1800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Show your work with a detailed explanation. 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  <a:cs typeface="宋体" panose="02010600030101010101" pitchFamily="2" charset="-122"/>
                  </a:rPr>
                  <a:t>P</a:t>
                </a:r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age size: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12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=4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𝐾𝐵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8D073-A0AF-4E17-A449-DF5DE5519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" t="-279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603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2C43-62A3-4F48-A1F0-CAC800D9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Two-Level Page Table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8D073-A0AF-4E17-A449-DF5DE5519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zh-CN" sz="1800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Q2: How much space is occupied in memory by the page tables for a process that has 128MB of actual virtual address space allocated? </a:t>
                </a:r>
              </a:p>
              <a:p>
                <a:pPr algn="just"/>
                <a:r>
                  <a:rPr lang="en-US" altLang="zh-CN" sz="1800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Show your work with a detailed explanation. 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  <a:cs typeface="宋体" panose="02010600030101010101" pitchFamily="2" charset="-122"/>
                  </a:rPr>
                  <a:t>Page Table Size:</a:t>
                </a: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For each first-level page table, it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10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=1024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 entries. </a:t>
                </a: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Since each entry is 8B (64 bits) in size, the size of the first-level page table is 8KB.</a:t>
                </a: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For each second-level page table, its size is also 8KB. </a:t>
                </a:r>
                <a:endParaRPr lang="zh-CN" altLang="zh-CN" dirty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8D073-A0AF-4E17-A449-DF5DE5519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" t="-279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70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Paging Scheme (1-level)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r>
              <a:rPr lang="en" altLang="zh-CN" dirty="0"/>
              <a:t>A logical address has </a:t>
            </a:r>
            <a:r>
              <a:rPr lang="en" altLang="zh-CN" b="1" dirty="0">
                <a:solidFill>
                  <a:srgbClr val="FF0000"/>
                </a:solidFill>
              </a:rPr>
              <a:t>n</a:t>
            </a:r>
            <a:r>
              <a:rPr lang="en" altLang="zh-CN" dirty="0"/>
              <a:t> bits</a:t>
            </a:r>
          </a:p>
          <a:p>
            <a:pPr lvl="2">
              <a:defRPr/>
            </a:pPr>
            <a:r>
              <a:rPr lang="en" altLang="zh-CN" dirty="0"/>
              <a:t>Typical values: 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32, 64</a:t>
            </a:r>
          </a:p>
          <a:p>
            <a:pPr lvl="2">
              <a:defRPr/>
            </a:pPr>
            <a:r>
              <a:rPr lang="en" altLang="zh-CN" dirty="0"/>
              <a:t>Some questions may use other values, such as 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36, 48, …</a:t>
            </a:r>
          </a:p>
          <a:p>
            <a:pPr lvl="1">
              <a:defRPr/>
            </a:pPr>
            <a:r>
              <a:rPr lang="en" altLang="zh-CN" dirty="0"/>
              <a:t>A logical address is divided into 2 parts</a:t>
            </a:r>
          </a:p>
          <a:p>
            <a:pPr lvl="2">
              <a:defRPr/>
            </a:pPr>
            <a:r>
              <a:rPr lang="en-HK" altLang="zh-CN" b="1" dirty="0">
                <a:solidFill>
                  <a:srgbClr val="FF0000"/>
                </a:solidFill>
              </a:rPr>
              <a:t>d</a:t>
            </a:r>
            <a:r>
              <a:rPr lang="en-HK" altLang="zh-CN" dirty="0"/>
              <a:t> = page offset</a:t>
            </a:r>
          </a:p>
          <a:p>
            <a:pPr lvl="2">
              <a:defRPr/>
            </a:pPr>
            <a:r>
              <a:rPr lang="en-HK" altLang="zh-CN" b="1" dirty="0">
                <a:solidFill>
                  <a:srgbClr val="FF0000"/>
                </a:solidFill>
              </a:rPr>
              <a:t>p</a:t>
            </a:r>
            <a:r>
              <a:rPr lang="en-HK" altLang="zh-CN" dirty="0"/>
              <a:t> = </a:t>
            </a:r>
            <a:r>
              <a:rPr lang="en-HK" altLang="zh-CN" b="1" dirty="0">
                <a:solidFill>
                  <a:srgbClr val="FF0000"/>
                </a:solidFill>
              </a:rPr>
              <a:t>n - d </a:t>
            </a:r>
            <a:r>
              <a:rPr lang="en-HK" altLang="zh-CN" dirty="0"/>
              <a:t>= page number</a:t>
            </a: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6B8BB8-90C3-E378-CE49-0E6632539B05}"/>
              </a:ext>
            </a:extLst>
          </p:cNvPr>
          <p:cNvGrpSpPr/>
          <p:nvPr/>
        </p:nvGrpSpPr>
        <p:grpSpPr>
          <a:xfrm>
            <a:off x="395616" y="4106779"/>
            <a:ext cx="4176384" cy="1403272"/>
            <a:chOff x="2283315" y="4550151"/>
            <a:chExt cx="4081567" cy="1282324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BF088451-12FC-E240-ACBE-F9BBF8476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757" y="5376862"/>
              <a:ext cx="3105150" cy="438150"/>
            </a:xfrm>
            <a:prstGeom prst="rect">
              <a:avLst/>
            </a:prstGeom>
            <a:gradFill rotWithShape="1">
              <a:gsLst>
                <a:gs pos="0">
                  <a:srgbClr val="FFE2E2"/>
                </a:gs>
                <a:gs pos="64999">
                  <a:srgbClr val="FFB5B5"/>
                </a:gs>
                <a:gs pos="100000">
                  <a:srgbClr val="FF9595"/>
                </a:gs>
              </a:gsLst>
              <a:lin ang="5400000" scaled="1"/>
            </a:gra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080F2DE3-9C5E-824E-B5B4-1A14C1CD3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536892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60769A2E-A746-0541-A9DD-0BB4C226C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263" y="4959141"/>
              <a:ext cx="15568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number</a:t>
              </a:r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BCE18154-1826-4247-8E08-3CA863852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869" y="4971841"/>
              <a:ext cx="13372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offset</a:t>
              </a: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4377DE19-E56B-2445-96DB-CC1C272BC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135" y="5381748"/>
              <a:ext cx="11416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 = n-d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D75CE193-DB30-B54E-B859-E76D11E59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099" y="5382451"/>
              <a:ext cx="346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BFD25C12-7332-AD4D-AF24-F9E9ACA7A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495617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B4657F-3889-83EA-5A4A-50FFFD003C07}"/>
                </a:ext>
              </a:extLst>
            </p:cNvPr>
            <p:cNvSpPr txBox="1"/>
            <p:nvPr/>
          </p:nvSpPr>
          <p:spPr>
            <a:xfrm>
              <a:off x="2283315" y="4550151"/>
              <a:ext cx="4081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Number of bits of a logical address: </a:t>
              </a:r>
              <a:r>
                <a:rPr lang="en-US" sz="1600" b="1" dirty="0"/>
                <a:t>n</a:t>
              </a:r>
            </a:p>
          </p:txBody>
        </p:sp>
      </p:grpSp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AA561606-087B-88AB-1A30-E92E632C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54" y="3560101"/>
            <a:ext cx="4253725" cy="2254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DB178B-AA2A-D8A0-C155-9A323E356983}"/>
              </a:ext>
            </a:extLst>
          </p:cNvPr>
          <p:cNvSpPr txBox="1"/>
          <p:nvPr/>
        </p:nvSpPr>
        <p:spPr>
          <a:xfrm>
            <a:off x="6001567" y="3113233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Paging hardware</a:t>
            </a:r>
          </a:p>
        </p:txBody>
      </p:sp>
    </p:spTree>
    <p:extLst>
      <p:ext uri="{BB962C8B-B14F-4D97-AF65-F5344CB8AC3E}">
        <p14:creationId xmlns:p14="http://schemas.microsoft.com/office/powerpoint/2010/main" val="2374635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2C43-62A3-4F48-A1F0-CAC800D9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Two-Level Page Table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8D073-A0AF-4E17-A449-DF5DE5519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  <a:cs typeface="宋体" panose="02010600030101010101" pitchFamily="2" charset="-122"/>
                  </a:rPr>
                  <a:t>Page Number: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For a process that has 128MB, it has 128MB/4KB=32K pages. 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First-level page table: 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1 first-level page table needed </a:t>
                </a:r>
              </a:p>
              <a:p>
                <a:r>
                  <a:rPr lang="en-US" altLang="zh-CN" dirty="0">
                    <a:ea typeface="宋体" panose="02010600030101010101" pitchFamily="2" charset="-122"/>
                    <a:cs typeface="宋体" panose="02010600030101010101" pitchFamily="2" charset="-122"/>
                  </a:rPr>
                  <a:t>Second-level page table:</a:t>
                </a:r>
              </a:p>
              <a:p>
                <a:pPr lvl="1"/>
                <a:r>
                  <a:rPr lang="en-US" altLang="zh-CN" dirty="0">
                    <a:ea typeface="宋体" panose="02010600030101010101" pitchFamily="2" charset="-122"/>
                    <a:cs typeface="宋体" panose="02010600030101010101" pitchFamily="2" charset="-122"/>
                  </a:rPr>
                  <a:t>number of pages / number of entries in a page table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32K/1K = 32 second-level page table. 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Therefore, the answer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(1+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32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)∗8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𝐾𝐵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=264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𝐾𝐵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endParaRPr lang="zh-CN" altLang="zh-CN" dirty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lvl="1" algn="just"/>
                <a:endParaRPr lang="zh-CN" altLang="zh-CN" dirty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lvl="1"/>
                <a:endParaRPr lang="zh-CN" altLang="zh-CN" dirty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8D073-A0AF-4E17-A449-DF5DE5519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" t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670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27ACC6-8473-FAC3-7A23-C65556E9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and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A5DB2-044C-A739-C474-3DFF5004A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0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Common Questions on 1-level paging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r>
              <a:rPr lang="en-US" altLang="zh-CN" dirty="0"/>
              <a:t>What is the page size?</a:t>
            </a:r>
          </a:p>
          <a:p>
            <a:pPr lvl="1">
              <a:defRPr/>
            </a:pPr>
            <a:r>
              <a:rPr lang="en-US" altLang="zh-CN" dirty="0"/>
              <a:t>What is the total number of pages?</a:t>
            </a:r>
          </a:p>
          <a:p>
            <a:pPr lvl="1">
              <a:defRPr/>
            </a:pPr>
            <a:r>
              <a:rPr lang="en-US" altLang="zh-CN" dirty="0"/>
              <a:t>If the size of each page table entry is M bytes, what is the total size of the page table?</a:t>
            </a:r>
          </a:p>
          <a:p>
            <a:pPr lvl="1">
              <a:defRPr/>
            </a:pPr>
            <a:r>
              <a:rPr lang="en-US" altLang="zh-CN" dirty="0"/>
              <a:t>… and many more related questions</a:t>
            </a: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6B8BB8-90C3-E378-CE49-0E6632539B05}"/>
              </a:ext>
            </a:extLst>
          </p:cNvPr>
          <p:cNvGrpSpPr/>
          <p:nvPr/>
        </p:nvGrpSpPr>
        <p:grpSpPr>
          <a:xfrm>
            <a:off x="395616" y="4106779"/>
            <a:ext cx="4176384" cy="1403272"/>
            <a:chOff x="2283315" y="4550151"/>
            <a:chExt cx="4081567" cy="1282324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BF088451-12FC-E240-ACBE-F9BBF8476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757" y="5376862"/>
              <a:ext cx="3105150" cy="438150"/>
            </a:xfrm>
            <a:prstGeom prst="rect">
              <a:avLst/>
            </a:prstGeom>
            <a:gradFill rotWithShape="1">
              <a:gsLst>
                <a:gs pos="0">
                  <a:srgbClr val="FFE2E2"/>
                </a:gs>
                <a:gs pos="64999">
                  <a:srgbClr val="FFB5B5"/>
                </a:gs>
                <a:gs pos="100000">
                  <a:srgbClr val="FF9595"/>
                </a:gs>
              </a:gsLst>
              <a:lin ang="5400000" scaled="1"/>
            </a:gra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080F2DE3-9C5E-824E-B5B4-1A14C1CD3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536892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60769A2E-A746-0541-A9DD-0BB4C226C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263" y="4959141"/>
              <a:ext cx="15568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number</a:t>
              </a:r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BCE18154-1826-4247-8E08-3CA863852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869" y="4971841"/>
              <a:ext cx="13372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offset</a:t>
              </a: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4377DE19-E56B-2445-96DB-CC1C272BC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135" y="5381748"/>
              <a:ext cx="11416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 = n-d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D75CE193-DB30-B54E-B859-E76D11E59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099" y="5382451"/>
              <a:ext cx="346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BFD25C12-7332-AD4D-AF24-F9E9ACA7A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495617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B4657F-3889-83EA-5A4A-50FFFD003C07}"/>
                </a:ext>
              </a:extLst>
            </p:cNvPr>
            <p:cNvSpPr txBox="1"/>
            <p:nvPr/>
          </p:nvSpPr>
          <p:spPr>
            <a:xfrm>
              <a:off x="2283315" y="4550151"/>
              <a:ext cx="4081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Number of bits of a logical address: </a:t>
              </a:r>
              <a:r>
                <a:rPr lang="en-US" sz="1600" b="1" dirty="0"/>
                <a:t>n</a:t>
              </a:r>
            </a:p>
          </p:txBody>
        </p:sp>
      </p:grpSp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AA561606-087B-88AB-1A30-E92E632C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54" y="3560101"/>
            <a:ext cx="4253725" cy="2254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DB178B-AA2A-D8A0-C155-9A323E356983}"/>
              </a:ext>
            </a:extLst>
          </p:cNvPr>
          <p:cNvSpPr txBox="1"/>
          <p:nvPr/>
        </p:nvSpPr>
        <p:spPr>
          <a:xfrm>
            <a:off x="6001567" y="3113233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Paging hardware</a:t>
            </a:r>
          </a:p>
        </p:txBody>
      </p:sp>
    </p:spTree>
    <p:extLst>
      <p:ext uri="{BB962C8B-B14F-4D97-AF65-F5344CB8AC3E}">
        <p14:creationId xmlns:p14="http://schemas.microsoft.com/office/powerpoint/2010/main" val="271275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Q1: Page Size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r>
              <a:rPr lang="en-US" altLang="zh-CN" dirty="0"/>
              <a:t>What is the page size?</a:t>
            </a:r>
          </a:p>
          <a:p>
            <a:pPr lvl="2">
              <a:defRPr/>
            </a:pPr>
            <a:r>
              <a:rPr lang="en-US" altLang="zh-CN" dirty="0"/>
              <a:t>The size of the page / frame (i.e., page size = frame size)</a:t>
            </a:r>
          </a:p>
          <a:p>
            <a:pPr lvl="2">
              <a:defRPr/>
            </a:pPr>
            <a:r>
              <a:rPr lang="en-US" altLang="zh-CN" dirty="0"/>
              <a:t>The page size can be calculated using the page offset</a:t>
            </a:r>
          </a:p>
          <a:p>
            <a:pPr lvl="2">
              <a:defRPr/>
            </a:pPr>
            <a:r>
              <a:rPr lang="en-US" altLang="zh-CN" dirty="0"/>
              <a:t> Page size = 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 bytes</a:t>
            </a:r>
          </a:p>
          <a:p>
            <a:pPr lvl="2">
              <a:defRPr/>
            </a:pPr>
            <a:endParaRPr lang="en-US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6B8BB8-90C3-E378-CE49-0E6632539B05}"/>
              </a:ext>
            </a:extLst>
          </p:cNvPr>
          <p:cNvGrpSpPr/>
          <p:nvPr/>
        </p:nvGrpSpPr>
        <p:grpSpPr>
          <a:xfrm>
            <a:off x="395616" y="4106779"/>
            <a:ext cx="4176384" cy="1403272"/>
            <a:chOff x="2283315" y="4550151"/>
            <a:chExt cx="4081567" cy="1282324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BF088451-12FC-E240-ACBE-F9BBF8476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757" y="5376862"/>
              <a:ext cx="3105150" cy="438150"/>
            </a:xfrm>
            <a:prstGeom prst="rect">
              <a:avLst/>
            </a:prstGeom>
            <a:gradFill rotWithShape="1">
              <a:gsLst>
                <a:gs pos="0">
                  <a:srgbClr val="FFE2E2"/>
                </a:gs>
                <a:gs pos="64999">
                  <a:srgbClr val="FFB5B5"/>
                </a:gs>
                <a:gs pos="100000">
                  <a:srgbClr val="FF9595"/>
                </a:gs>
              </a:gsLst>
              <a:lin ang="5400000" scaled="1"/>
            </a:gra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080F2DE3-9C5E-824E-B5B4-1A14C1CD3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536892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60769A2E-A746-0541-A9DD-0BB4C226C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263" y="4959141"/>
              <a:ext cx="15568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number</a:t>
              </a:r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BCE18154-1826-4247-8E08-3CA863852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869" y="4971841"/>
              <a:ext cx="13372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offset</a:t>
              </a: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4377DE19-E56B-2445-96DB-CC1C272BC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135" y="5381748"/>
              <a:ext cx="11416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 = n-d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D75CE193-DB30-B54E-B859-E76D11E59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099" y="5382451"/>
              <a:ext cx="346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BFD25C12-7332-AD4D-AF24-F9E9ACA7A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495617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B4657F-3889-83EA-5A4A-50FFFD003C07}"/>
                </a:ext>
              </a:extLst>
            </p:cNvPr>
            <p:cNvSpPr txBox="1"/>
            <p:nvPr/>
          </p:nvSpPr>
          <p:spPr>
            <a:xfrm>
              <a:off x="2283315" y="4550151"/>
              <a:ext cx="4081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Number of bits of a logical address: </a:t>
              </a:r>
              <a:r>
                <a:rPr lang="en-US" sz="1600" b="1" dirty="0"/>
                <a:t>n</a:t>
              </a:r>
            </a:p>
          </p:txBody>
        </p:sp>
      </p:grpSp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AA561606-087B-88AB-1A30-E92E632C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54" y="3560101"/>
            <a:ext cx="4253725" cy="2254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DB178B-AA2A-D8A0-C155-9A323E356983}"/>
              </a:ext>
            </a:extLst>
          </p:cNvPr>
          <p:cNvSpPr txBox="1"/>
          <p:nvPr/>
        </p:nvSpPr>
        <p:spPr>
          <a:xfrm>
            <a:off x="6001567" y="3113233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Paging hardware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EFE05E-6F3B-D269-451F-BB22A41A1790}"/>
              </a:ext>
            </a:extLst>
          </p:cNvPr>
          <p:cNvSpPr/>
          <p:nvPr/>
        </p:nvSpPr>
        <p:spPr bwMode="auto">
          <a:xfrm>
            <a:off x="7949731" y="3560101"/>
            <a:ext cx="1097997" cy="69938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51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Q2: Total Number of Pages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r>
              <a:rPr lang="en-US" altLang="zh-CN" dirty="0"/>
              <a:t>What is the total number of pages?</a:t>
            </a:r>
          </a:p>
          <a:p>
            <a:pPr lvl="2">
              <a:defRPr/>
            </a:pPr>
            <a:r>
              <a:rPr lang="en-US" altLang="zh-CN" dirty="0"/>
              <a:t>The total number of pages can be calculated using the page number</a:t>
            </a:r>
          </a:p>
          <a:p>
            <a:pPr lvl="2">
              <a:defRPr/>
            </a:pPr>
            <a:r>
              <a:rPr lang="en-US" altLang="zh-CN" dirty="0"/>
              <a:t>Total number of pages = 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pages</a:t>
            </a:r>
            <a:endParaRPr lang="en-US" altLang="zh-CN" baseline="30000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6B8BB8-90C3-E378-CE49-0E6632539B05}"/>
              </a:ext>
            </a:extLst>
          </p:cNvPr>
          <p:cNvGrpSpPr/>
          <p:nvPr/>
        </p:nvGrpSpPr>
        <p:grpSpPr>
          <a:xfrm>
            <a:off x="395616" y="4106779"/>
            <a:ext cx="4176384" cy="1403272"/>
            <a:chOff x="2283315" y="4550151"/>
            <a:chExt cx="4081567" cy="1282324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BF088451-12FC-E240-ACBE-F9BBF8476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757" y="5376862"/>
              <a:ext cx="3105150" cy="438150"/>
            </a:xfrm>
            <a:prstGeom prst="rect">
              <a:avLst/>
            </a:prstGeom>
            <a:gradFill rotWithShape="1">
              <a:gsLst>
                <a:gs pos="0">
                  <a:srgbClr val="FFE2E2"/>
                </a:gs>
                <a:gs pos="64999">
                  <a:srgbClr val="FFB5B5"/>
                </a:gs>
                <a:gs pos="100000">
                  <a:srgbClr val="FF9595"/>
                </a:gs>
              </a:gsLst>
              <a:lin ang="5400000" scaled="1"/>
            </a:gra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080F2DE3-9C5E-824E-B5B4-1A14C1CD3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536892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60769A2E-A746-0541-A9DD-0BB4C226C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263" y="4959141"/>
              <a:ext cx="15568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number</a:t>
              </a:r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BCE18154-1826-4247-8E08-3CA863852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869" y="4971841"/>
              <a:ext cx="13372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offset</a:t>
              </a: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4377DE19-E56B-2445-96DB-CC1C272BC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135" y="5381748"/>
              <a:ext cx="11416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 = n-d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D75CE193-DB30-B54E-B859-E76D11E59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099" y="5382451"/>
              <a:ext cx="346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BFD25C12-7332-AD4D-AF24-F9E9ACA7A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495617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B4657F-3889-83EA-5A4A-50FFFD003C07}"/>
                </a:ext>
              </a:extLst>
            </p:cNvPr>
            <p:cNvSpPr txBox="1"/>
            <p:nvPr/>
          </p:nvSpPr>
          <p:spPr>
            <a:xfrm>
              <a:off x="2283315" y="4550151"/>
              <a:ext cx="4081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Number of bits of a logical address: </a:t>
              </a:r>
              <a:r>
                <a:rPr lang="en-US" sz="1600" b="1" dirty="0"/>
                <a:t>n</a:t>
              </a:r>
            </a:p>
          </p:txBody>
        </p:sp>
      </p:grpSp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AA561606-087B-88AB-1A30-E92E632C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54" y="3560101"/>
            <a:ext cx="4253725" cy="2254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DB178B-AA2A-D8A0-C155-9A323E356983}"/>
              </a:ext>
            </a:extLst>
          </p:cNvPr>
          <p:cNvSpPr txBox="1"/>
          <p:nvPr/>
        </p:nvSpPr>
        <p:spPr>
          <a:xfrm>
            <a:off x="6001567" y="3113233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Paging hardware</a:t>
            </a:r>
          </a:p>
        </p:txBody>
      </p:sp>
    </p:spTree>
    <p:extLst>
      <p:ext uri="{BB962C8B-B14F-4D97-AF65-F5344CB8AC3E}">
        <p14:creationId xmlns:p14="http://schemas.microsoft.com/office/powerpoint/2010/main" val="384781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Q3: Total size of the Page Table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042988"/>
            <a:ext cx="8145462" cy="5283200"/>
          </a:xfrm>
        </p:spPr>
        <p:txBody>
          <a:bodyPr/>
          <a:lstStyle/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r>
              <a:rPr lang="en-US" altLang="zh-CN" dirty="0"/>
              <a:t>If the size of each page table entry (PTE) is M bytes, what is the total size of the page table?</a:t>
            </a:r>
          </a:p>
          <a:p>
            <a:pPr lvl="2">
              <a:defRPr/>
            </a:pPr>
            <a:r>
              <a:rPr lang="en" altLang="zh-CN" dirty="0"/>
              <a:t>We know that the </a:t>
            </a:r>
            <a:r>
              <a:rPr lang="en-US" altLang="zh-CN" dirty="0"/>
              <a:t>total number of pages = 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pages</a:t>
            </a:r>
          </a:p>
          <a:p>
            <a:pPr lvl="2">
              <a:defRPr/>
            </a:pPr>
            <a:r>
              <a:rPr lang="en-US" altLang="zh-CN" dirty="0"/>
              <a:t>Each PTE has </a:t>
            </a:r>
            <a:r>
              <a:rPr lang="en-US" altLang="zh-CN" b="1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 bytes</a:t>
            </a:r>
          </a:p>
          <a:p>
            <a:pPr lvl="2">
              <a:defRPr/>
            </a:pPr>
            <a:r>
              <a:rPr lang="en-US" altLang="zh-CN" dirty="0"/>
              <a:t>So, the total page table size is 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</a:rPr>
              <a:t>P </a:t>
            </a:r>
            <a:r>
              <a:rPr lang="en-US" altLang="zh-CN" b="1" dirty="0">
                <a:solidFill>
                  <a:srgbClr val="FF0000"/>
                </a:solidFill>
              </a:rPr>
              <a:t>* M </a:t>
            </a:r>
            <a:r>
              <a:rPr lang="en-US" altLang="zh-CN" dirty="0"/>
              <a:t>bytes</a:t>
            </a:r>
          </a:p>
          <a:p>
            <a:pPr lvl="2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  <a:p>
            <a:pPr lvl="1">
              <a:defRPr/>
            </a:pPr>
            <a:endParaRPr lang="en" altLang="zh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6B8BB8-90C3-E378-CE49-0E6632539B05}"/>
              </a:ext>
            </a:extLst>
          </p:cNvPr>
          <p:cNvGrpSpPr/>
          <p:nvPr/>
        </p:nvGrpSpPr>
        <p:grpSpPr>
          <a:xfrm>
            <a:off x="395616" y="4106779"/>
            <a:ext cx="4176384" cy="1403272"/>
            <a:chOff x="2283315" y="4550151"/>
            <a:chExt cx="4081567" cy="1282324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BF088451-12FC-E240-ACBE-F9BBF8476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757" y="5376862"/>
              <a:ext cx="3105150" cy="438150"/>
            </a:xfrm>
            <a:prstGeom prst="rect">
              <a:avLst/>
            </a:prstGeom>
            <a:gradFill rotWithShape="1">
              <a:gsLst>
                <a:gs pos="0">
                  <a:srgbClr val="FFE2E2"/>
                </a:gs>
                <a:gs pos="64999">
                  <a:srgbClr val="FFB5B5"/>
                </a:gs>
                <a:gs pos="100000">
                  <a:srgbClr val="FF9595"/>
                </a:gs>
              </a:gsLst>
              <a:lin ang="5400000" scaled="1"/>
            </a:gra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080F2DE3-9C5E-824E-B5B4-1A14C1CD3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536892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60769A2E-A746-0541-A9DD-0BB4C226C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263" y="4959141"/>
              <a:ext cx="15568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number</a:t>
              </a:r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BCE18154-1826-4247-8E08-3CA863852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869" y="4971841"/>
              <a:ext cx="13372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page offset</a:t>
              </a: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4377DE19-E56B-2445-96DB-CC1C272BC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135" y="5381748"/>
              <a:ext cx="11416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 = n-d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D75CE193-DB30-B54E-B859-E76D11E59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099" y="5382451"/>
              <a:ext cx="346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i="1" dirty="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kumimoji="0"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BFD25C12-7332-AD4D-AF24-F9E9ACA7A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282" y="4956175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B4657F-3889-83EA-5A4A-50FFFD003C07}"/>
                </a:ext>
              </a:extLst>
            </p:cNvPr>
            <p:cNvSpPr txBox="1"/>
            <p:nvPr/>
          </p:nvSpPr>
          <p:spPr>
            <a:xfrm>
              <a:off x="2283315" y="4550151"/>
              <a:ext cx="4081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Number of bits of a logical address: </a:t>
              </a:r>
              <a:r>
                <a:rPr lang="en-US" sz="1600" b="1" dirty="0"/>
                <a:t>n</a:t>
              </a:r>
            </a:p>
          </p:txBody>
        </p:sp>
      </p:grpSp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AA561606-087B-88AB-1A30-E92E632C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54" y="3560101"/>
            <a:ext cx="4253725" cy="2254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DB178B-AA2A-D8A0-C155-9A323E356983}"/>
              </a:ext>
            </a:extLst>
          </p:cNvPr>
          <p:cNvSpPr txBox="1"/>
          <p:nvPr/>
        </p:nvSpPr>
        <p:spPr>
          <a:xfrm>
            <a:off x="6001567" y="3113233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Paging hardware</a:t>
            </a:r>
          </a:p>
        </p:txBody>
      </p:sp>
    </p:spTree>
    <p:extLst>
      <p:ext uri="{BB962C8B-B14F-4D97-AF65-F5344CB8AC3E}">
        <p14:creationId xmlns:p14="http://schemas.microsoft.com/office/powerpoint/2010/main" val="56361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F1F0-ABF6-6E26-3D48-31CCAF9E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Useful Shortcuts for </a:t>
            </a:r>
            <a:br>
              <a:rPr lang="en-US" sz="2400" dirty="0"/>
            </a:br>
            <a:r>
              <a:rPr lang="en-US" sz="2400" dirty="0"/>
              <a:t>Memory-related Computations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174C1-EBCE-037A-C2C9-00E8A6858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questions, you don’t need to calculate the exact values, and it is very easy to make mistakes if you deal with the exact values</a:t>
            </a:r>
          </a:p>
          <a:p>
            <a:r>
              <a:rPr lang="en-US" dirty="0"/>
              <a:t>The exact terms should be </a:t>
            </a:r>
            <a:r>
              <a:rPr lang="en-US" dirty="0">
                <a:solidFill>
                  <a:srgbClr val="FF0000"/>
                </a:solidFill>
              </a:rPr>
              <a:t>Ki, Mi, Gi</a:t>
            </a:r>
            <a:r>
              <a:rPr lang="en-US" dirty="0"/>
              <a:t>, … (for power of 2 notations), </a:t>
            </a:r>
          </a:p>
          <a:p>
            <a:r>
              <a:rPr lang="en-US" dirty="0"/>
              <a:t>The power of 10 notations should be K, M, G</a:t>
            </a:r>
          </a:p>
          <a:p>
            <a:r>
              <a:rPr lang="en-US" dirty="0"/>
              <a:t>In this course, we mainly use the power of 2 notations and don’t use power of 10 notations, so we can simply use </a:t>
            </a:r>
            <a:r>
              <a:rPr lang="en-US" dirty="0">
                <a:solidFill>
                  <a:srgbClr val="FF0000"/>
                </a:solidFill>
              </a:rPr>
              <a:t>K, M, G </a:t>
            </a:r>
            <a:r>
              <a:rPr lang="en-US" dirty="0"/>
              <a:t>(because we are lazy)</a:t>
            </a:r>
          </a:p>
          <a:p>
            <a:r>
              <a:rPr lang="en-US" dirty="0"/>
              <a:t>Here are some useful shortcuts for memory related computations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518BDEA-A779-3847-FB7A-6384D5B392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26653"/>
              </p:ext>
            </p:extLst>
          </p:nvPr>
        </p:nvGraphicFramePr>
        <p:xfrm>
          <a:off x="1809548" y="3744783"/>
          <a:ext cx="58026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123">
                  <a:extLst>
                    <a:ext uri="{9D8B030D-6E8A-4147-A177-3AD203B41FA5}">
                      <a16:colId xmlns:a16="http://schemas.microsoft.com/office/drawing/2014/main" val="2887293975"/>
                    </a:ext>
                  </a:extLst>
                </a:gridCol>
                <a:gridCol w="1469985">
                  <a:extLst>
                    <a:ext uri="{9D8B030D-6E8A-4147-A177-3AD203B41FA5}">
                      <a16:colId xmlns:a16="http://schemas.microsoft.com/office/drawing/2014/main" val="593888485"/>
                    </a:ext>
                  </a:extLst>
                </a:gridCol>
                <a:gridCol w="3248585">
                  <a:extLst>
                    <a:ext uri="{9D8B030D-6E8A-4147-A177-3AD203B41FA5}">
                      <a16:colId xmlns:a16="http://schemas.microsoft.com/office/drawing/2014/main" val="2292611500"/>
                    </a:ext>
                  </a:extLst>
                </a:gridCol>
              </a:tblGrid>
              <a:tr h="361317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946013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1 024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20471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1 048 576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00622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1 073 741 824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90798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1 099 511 627 776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95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560516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31506</TotalTime>
  <Words>2654</Words>
  <Application>Microsoft Macintosh PowerPoint</Application>
  <PresentationFormat>On-screen Show (4:3)</PresentationFormat>
  <Paragraphs>657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宋体</vt:lpstr>
      <vt:lpstr>Arial</vt:lpstr>
      <vt:lpstr>Arial</vt:lpstr>
      <vt:lpstr>Cambria Math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Spring 2024 COMP 3511 Review #7</vt:lpstr>
      <vt:lpstr>Coverages</vt:lpstr>
      <vt:lpstr>PAGING</vt:lpstr>
      <vt:lpstr>Paging Scheme (1-level)</vt:lpstr>
      <vt:lpstr>Common Questions on 1-level paging</vt:lpstr>
      <vt:lpstr>Q1: Page Size</vt:lpstr>
      <vt:lpstr>Q2: Total Number of Pages</vt:lpstr>
      <vt:lpstr>Q3: Total size of the Page Table</vt:lpstr>
      <vt:lpstr>Useful Shortcuts for  Memory-related Computations</vt:lpstr>
      <vt:lpstr>Useful Digit Mappings</vt:lpstr>
      <vt:lpstr>Examples with actual numbers</vt:lpstr>
      <vt:lpstr>Answers</vt:lpstr>
      <vt:lpstr>Why 1-level paging is not good?</vt:lpstr>
      <vt:lpstr>Address translation examples</vt:lpstr>
      <vt:lpstr>Example of page address translation</vt:lpstr>
      <vt:lpstr>Example of page address translation</vt:lpstr>
      <vt:lpstr>Example of page address translation</vt:lpstr>
      <vt:lpstr>Example of page address translation</vt:lpstr>
      <vt:lpstr>Example of page address translation</vt:lpstr>
      <vt:lpstr>Example of page address translation</vt:lpstr>
      <vt:lpstr>Example of page address translation</vt:lpstr>
      <vt:lpstr>S2023 Past Paper  on Page Address Translation</vt:lpstr>
      <vt:lpstr>Step1: Understand the Paging Hardware</vt:lpstr>
      <vt:lpstr>Step 2: Understand the logical address</vt:lpstr>
      <vt:lpstr>Step 3: Understand the Page Table Entries</vt:lpstr>
      <vt:lpstr>Step 4: Find out the  Physical Page Number</vt:lpstr>
      <vt:lpstr>Step 5: Physical Address (Answer)</vt:lpstr>
      <vt:lpstr>Result of s2023  Page Address Translation (Part C-i) </vt:lpstr>
      <vt:lpstr>Summary</vt:lpstr>
      <vt:lpstr>translation look-aside buffer (TLB)</vt:lpstr>
      <vt:lpstr>TLB</vt:lpstr>
      <vt:lpstr>Paging Hardware With TLB</vt:lpstr>
      <vt:lpstr>Effective Access Time (EAT): Question</vt:lpstr>
      <vt:lpstr>Effective Access Time (EAT): Example</vt:lpstr>
      <vt:lpstr>Two-level page table</vt:lpstr>
      <vt:lpstr>Two-Level Page Table</vt:lpstr>
      <vt:lpstr>Two-Level Page Table</vt:lpstr>
      <vt:lpstr>Two-Level Page Table</vt:lpstr>
      <vt:lpstr>Two-Level Page Table</vt:lpstr>
      <vt:lpstr>Two-Level Page Table</vt:lpstr>
      <vt:lpstr>Q and A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Kai Lun Peter CHUNG</cp:lastModifiedBy>
  <cp:revision>810</cp:revision>
  <cp:lastPrinted>2013-09-10T17:57:57Z</cp:lastPrinted>
  <dcterms:created xsi:type="dcterms:W3CDTF">2011-01-13T23:43:38Z</dcterms:created>
  <dcterms:modified xsi:type="dcterms:W3CDTF">2024-04-17T02:15:32Z</dcterms:modified>
</cp:coreProperties>
</file>