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508" r:id="rId3"/>
    <p:sldId id="510" r:id="rId4"/>
    <p:sldId id="511" r:id="rId5"/>
    <p:sldId id="512" r:id="rId6"/>
    <p:sldId id="513" r:id="rId7"/>
    <p:sldId id="514" r:id="rId8"/>
    <p:sldId id="515" r:id="rId9"/>
    <p:sldId id="509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16" r:id="rId33"/>
    <p:sldId id="540" r:id="rId34"/>
    <p:sldId id="541" r:id="rId35"/>
    <p:sldId id="517" r:id="rId36"/>
    <p:sldId id="542" r:id="rId37"/>
    <p:sldId id="484" r:id="rId38"/>
    <p:sldId id="544" r:id="rId39"/>
    <p:sldId id="487" r:id="rId40"/>
    <p:sldId id="4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74ED5-92FB-CA4E-920F-43BE4C619C5B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FC60-9D2C-6040-A684-6958A9C0D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1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0FC60-9D2C-6040-A684-6958A9C0D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5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9CA-8160-AF41-AE2D-3EBE2764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11B7-921E-7B49-BBA9-DD66B363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1911-97C5-BB44-BB52-0FC4B63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9220-8449-2043-9D85-182E0F2EFD94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2181-E615-8C45-ACDE-240298B2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21FB-2C85-5442-BFD8-BA9FEC3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F015-0F56-F947-BB19-D04290B6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C9CCD-6E87-FB44-8C76-1733BA89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FAFC-DD50-7143-86FE-0B62A20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C828-49BC-0445-ABCE-2EBD3F185FA1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F95E-EFD3-C74A-AE44-521A1EBF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2A4A-139E-7647-B2D9-130C9497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E986E-C1D7-7745-8468-6C88206A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DC0E-692A-4B4F-B5C4-7E88A8BEE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B8B2-EA18-624F-ABD1-92E1BB49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D38F-DBC3-F74B-AC4F-B14F9D0B6DB9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2A80-6E1A-8940-A71F-3B706FA8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7848-8B28-5B4D-AC7B-C84D9261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3591-24DF-2244-8B85-0EE5180D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0425-BFCA-DB44-81AE-31203F96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0DE6-19B1-AF4F-9EF7-AEEDAF5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9409-8757-F146-8CD0-27DFA3F9D13A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53A2B-E459-5F48-BA14-F4CB6D3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108D-26FA-6B40-8614-FCF946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6F91-944A-514B-8F0F-6ED824E1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85A34-A50C-EB43-8B61-522C3375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BE73-DCF1-4344-B008-8C4573C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BA3D-B707-9049-89BD-D9FEAB9BD8AE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7E47-1DCD-2344-A73A-20FD9BD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D-99B0-1643-88B4-F43AB628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4F2E-3BD8-EA48-8EFB-2BBFD4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7135-84ED-4E42-AD73-AAD3E1A43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0BE8E-99AC-434E-B34D-A11B3DDD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3B4D4-77E7-3040-ADB5-7EB9C7BD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C450-FFE1-A248-99D7-8D8C414709F4}" type="datetime1">
              <a:rPr lang="en-HK" smtClean="0"/>
              <a:t>19/4/2024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2D6D-03AD-214D-9BF5-29D2C23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E14F3-E4C7-8A4A-83C1-42D15945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F0D6-6159-4142-B3CF-E2BBDED2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AD7D9-EED1-474A-83C8-D9B016C1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07B71-A20C-8349-B7F0-9A23CC69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8751F-99FD-CD4A-959A-EE9933EB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3433-3888-0744-B776-7C055E022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978C4-73EF-F446-AEC4-B87EF6D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276-E81B-F142-8989-22196B516590}" type="datetime1">
              <a:rPr lang="en-HK" smtClean="0"/>
              <a:t>19/4/2024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CAE36-98E3-3E4F-9A93-CCD5EDC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7866B-4ACC-AE4B-963D-3D98D7B8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B876-8EFD-E34D-8606-9B3FF2E2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55BE9-E9E3-914E-BA55-E23C9C15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D31-7B8C-A840-8232-FB614929B094}" type="datetime1">
              <a:rPr lang="en-HK" smtClean="0"/>
              <a:t>19/4/2024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75FA-DBFB-994E-8CF2-C43681F3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F91D-4EEB-2747-87F1-1713FA97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25BFD-EB01-EB4C-8EB7-772FA1D8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8049-9F10-1249-B211-8108303104B9}" type="datetime1">
              <a:rPr lang="en-HK" smtClean="0"/>
              <a:t>19/4/2024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48D89-F7AC-A74A-882C-468B50C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F59A-E698-1F43-AFCB-9B53409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83A9-8133-7447-92C3-EDB4556B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4A50-452B-634D-ABEA-9329686D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0E025-0E66-A64F-BB20-78C65FD7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D5F8-841B-284E-BDDB-A9E934D2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B6DA3-656C-ED48-B792-8797388640AF}" type="datetime1">
              <a:rPr lang="en-HK" smtClean="0"/>
              <a:t>19/4/2024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2A03-6C90-144F-908C-2C8D618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A67-43DC-2F4D-827E-42E31ED0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11B5-E2D0-0845-9913-67A55A93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B4DB-7446-C54C-9139-CE018A6D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759B-C863-B643-8CC8-F5EFF4C8F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9E1B-972B-F44F-8F52-491423AB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FD8B-0980-1041-ACBE-9F6DFACB8A50}" type="datetime1">
              <a:rPr lang="en-HK" smtClean="0"/>
              <a:t>19/4/2024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DAEC5-B043-0748-9984-74BB82E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7D0E-3A1B-E84E-AEF6-BABD7688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2BCB9-D56C-954F-8444-3C42FE7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60ED0-3649-9146-B78C-E1EFFDE0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72C9-1A7A-814D-A7B7-AF361023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3B32-C276-9A46-B7A4-C831E8C97C09}" type="datetime1">
              <a:rPr lang="en-HK" smtClean="0"/>
              <a:t>19/4/2024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F4A-3FFD-4C4F-A3E0-0619AEC14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B7BC-CBAB-9C40-8821-3A85DC2F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766D-A0C9-6E4A-A9D4-CD2476344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5721-4649-8C40-B60C-B5C383618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1297E-C961-4145-86ED-FEE087585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Assignment 3 </a:t>
            </a:r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9FF7D-C9B5-1242-8241-698A0300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step-by-step FIFO example </a:t>
            </a:r>
            <a:br>
              <a:rPr lang="en-GB" dirty="0"/>
            </a:br>
            <a:r>
              <a:rPr lang="en-GB" dirty="0"/>
              <a:t>(3 available frames)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6555"/>
              </p:ext>
            </p:extLst>
          </p:nvPr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88995"/>
              </p:ext>
            </p:extLst>
          </p:nvPr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5460F5-2931-21B7-FDD8-12F061B62240}"/>
              </a:ext>
            </a:extLst>
          </p:cNvPr>
          <p:cNvSpPr txBox="1"/>
          <p:nvPr/>
        </p:nvSpPr>
        <p:spPr>
          <a:xfrm>
            <a:off x="1481727" y="5188902"/>
            <a:ext cx="499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(empty) </a:t>
            </a:r>
          </a:p>
        </p:txBody>
      </p:sp>
    </p:spTree>
    <p:extLst>
      <p:ext uri="{BB962C8B-B14F-4D97-AF65-F5344CB8AC3E}">
        <p14:creationId xmlns:p14="http://schemas.microsoft.com/office/powerpoint/2010/main" val="262227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55144"/>
              </p:ext>
            </p:extLst>
          </p:nvPr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3881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7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83213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275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7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91184"/>
              </p:ext>
            </p:extLst>
          </p:nvPr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3937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484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7 0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58751"/>
              </p:ext>
            </p:extLst>
          </p:nvPr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4736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785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</a:t>
            </a:r>
            <a:r>
              <a:rPr lang="en-GB" sz="3200" strike="sngStrike" dirty="0">
                <a:solidFill>
                  <a:srgbClr val="FF0000"/>
                </a:solidFill>
              </a:rPr>
              <a:t>7</a:t>
            </a:r>
            <a:r>
              <a:rPr lang="en-GB" sz="3200" dirty="0"/>
              <a:t> 0 1 </a:t>
            </a:r>
            <a:r>
              <a:rPr lang="en-GB" sz="3200" dirty="0">
                <a:solidFill>
                  <a:srgbClr val="FF0000"/>
                </a:solidFill>
              </a:rPr>
              <a:t>2</a:t>
            </a:r>
            <a:r>
              <a:rPr lang="en-GB" sz="3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42253"/>
              </p:ext>
            </p:extLst>
          </p:nvPr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97D69-3B6E-D85D-8DB3-E684B95BA9E0}"/>
              </a:ext>
            </a:extLst>
          </p:cNvPr>
          <p:cNvSpPr txBox="1"/>
          <p:nvPr/>
        </p:nvSpPr>
        <p:spPr>
          <a:xfrm>
            <a:off x="4876800" y="4799877"/>
            <a:ext cx="355385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Frame 7 is removed from the 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5CD29-011D-F489-33BC-D9181BDBA297}"/>
              </a:ext>
            </a:extLst>
          </p:cNvPr>
          <p:cNvSpPr txBox="1"/>
          <p:nvPr/>
        </p:nvSpPr>
        <p:spPr>
          <a:xfrm>
            <a:off x="5854700" y="5781392"/>
            <a:ext cx="323210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Frame 2 is inserted to the queue</a:t>
            </a:r>
          </a:p>
        </p:txBody>
      </p:sp>
    </p:spTree>
    <p:extLst>
      <p:ext uri="{BB962C8B-B14F-4D97-AF65-F5344CB8AC3E}">
        <p14:creationId xmlns:p14="http://schemas.microsoft.com/office/powerpoint/2010/main" val="19727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214235"/>
              </p:ext>
            </p:extLst>
          </p:nvPr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0 1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61610"/>
              </p:ext>
            </p:extLst>
          </p:nvPr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4D9ED-594E-70C6-E82F-615D3E7C10A0}"/>
              </a:ext>
            </a:extLst>
          </p:cNvPr>
          <p:cNvSpPr txBox="1"/>
          <p:nvPr/>
        </p:nvSpPr>
        <p:spPr>
          <a:xfrm>
            <a:off x="4214810" y="4787861"/>
            <a:ext cx="60277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There is no page fault in this step, so the queue is not updated</a:t>
            </a:r>
          </a:p>
        </p:txBody>
      </p:sp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FE94CA82-7C33-5F10-3FA1-A9C86E2B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3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05851"/>
              </p:ext>
            </p:extLst>
          </p:nvPr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1 2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13259"/>
              </p:ext>
            </p:extLst>
          </p:nvPr>
        </p:nvGraphicFramePr>
        <p:xfrm>
          <a:off x="3812043" y="2524265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B9E96F2E-9CA5-C28E-40E8-2A3C0C0D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8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2 3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29944"/>
              </p:ext>
            </p:extLst>
          </p:nvPr>
        </p:nvGraphicFramePr>
        <p:xfrm>
          <a:off x="37586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9650"/>
              </p:ext>
            </p:extLst>
          </p:nvPr>
        </p:nvGraphicFramePr>
        <p:xfrm>
          <a:off x="42653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AC7A9195-C422-1D61-469B-5D6003959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3 0 4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586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653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16450"/>
              </p:ext>
            </p:extLst>
          </p:nvPr>
        </p:nvGraphicFramePr>
        <p:xfrm>
          <a:off x="47466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21" name="Graphic 20" descr="Tick with solid fill">
            <a:extLst>
              <a:ext uri="{FF2B5EF4-FFF2-40B4-BE49-F238E27FC236}">
                <a16:creationId xmlns:a16="http://schemas.microsoft.com/office/drawing/2014/main" id="{D548D170-CDE8-B28B-274B-7E67D628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0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0 4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871887"/>
              </p:ext>
            </p:extLst>
          </p:nvPr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64882"/>
              </p:ext>
            </p:extLst>
          </p:nvPr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31488"/>
              </p:ext>
            </p:extLst>
          </p:nvPr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3370"/>
              </p:ext>
            </p:extLst>
          </p:nvPr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0B10370F-B471-D5B1-D8A7-20B89773E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C6B4-1D47-C452-8923-479D06C7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Page-Replacement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D2D2-A715-52B6-5633-8CDEAAB4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page-replacement algorithm is used to decide which frames to replace</a:t>
            </a:r>
          </a:p>
          <a:p>
            <a:r>
              <a:rPr lang="en-GB" dirty="0"/>
              <a:t>Several algorithms are discussed during the virtual memory lecture</a:t>
            </a:r>
          </a:p>
          <a:p>
            <a:r>
              <a:rPr lang="en-GB" dirty="0"/>
              <a:t>In this project assignment, we require students to implement page-replacement algorithms: </a:t>
            </a:r>
          </a:p>
          <a:p>
            <a:pPr lvl="1"/>
            <a:r>
              <a:rPr lang="en-GB" dirty="0"/>
              <a:t>First-In-First-Out (FIFO)</a:t>
            </a:r>
          </a:p>
          <a:p>
            <a:pPr lvl="1"/>
            <a:r>
              <a:rPr lang="en-GB" dirty="0"/>
              <a:t>Optimal (OPT)</a:t>
            </a:r>
          </a:p>
          <a:p>
            <a:pPr lvl="1"/>
            <a:r>
              <a:rPr lang="en-GB" dirty="0"/>
              <a:t>Least Recently Used (LRU)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D8865-51E9-43EA-07A2-49A658CE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4 2 3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76655"/>
              </p:ext>
            </p:extLst>
          </p:nvPr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25" name="Graphic 24" descr="Tick with solid fill">
            <a:extLst>
              <a:ext uri="{FF2B5EF4-FFF2-40B4-BE49-F238E27FC236}">
                <a16:creationId xmlns:a16="http://schemas.microsoft.com/office/drawing/2014/main" id="{946E88F5-D241-5DF2-2043-1C9B9778C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8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2 3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92324"/>
              </p:ext>
            </p:extLst>
          </p:nvPr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4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2 3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FF4284-CA72-CA2C-3289-38C1725FAF8D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6729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2 3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1C1D3C-47FA-8657-8418-26B8257189C7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8667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3 0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8988"/>
              </p:ext>
            </p:extLst>
          </p:nvPr>
        </p:nvGraphicFramePr>
        <p:xfrm>
          <a:off x="7458007" y="2475111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FADF110-89B5-A299-C177-23818A29F4F0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334DEE-84EF-2F60-7551-1C07746B61DC}"/>
              </a:ext>
            </a:extLst>
          </p:cNvPr>
          <p:cNvSpPr txBox="1"/>
          <p:nvPr/>
        </p:nvSpPr>
        <p:spPr>
          <a:xfrm>
            <a:off x="7506803" y="43287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4403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0 1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62892"/>
              </p:ext>
            </p:extLst>
          </p:nvPr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58752"/>
              </p:ext>
            </p:extLst>
          </p:nvPr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2042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0 1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5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0 1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3DB96C1F-BB58-421F-D94A-796CE6B5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17" y="1180470"/>
            <a:ext cx="318367" cy="57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6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1 2 7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3DB96C1F-BB58-421F-D94A-796CE6B5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17" y="1180470"/>
            <a:ext cx="318367" cy="570497"/>
          </a:xfrm>
          <a:prstGeom prst="rect">
            <a:avLst/>
          </a:prstGeom>
        </p:spPr>
      </p:pic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AAE71C87-53B0-2D37-2F23-D8DDB17F4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47827"/>
              </p:ext>
            </p:extLst>
          </p:nvPr>
        </p:nvGraphicFramePr>
        <p:xfrm>
          <a:off x="932170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2E3FD6-95BC-4ED7-7257-0C7A40B033B1}"/>
              </a:ext>
            </a:extLst>
          </p:cNvPr>
          <p:cNvSpPr txBox="1"/>
          <p:nvPr/>
        </p:nvSpPr>
        <p:spPr>
          <a:xfrm>
            <a:off x="9364242" y="434595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18361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2 7 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3DB96C1F-BB58-421F-D94A-796CE6B5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17" y="1180470"/>
            <a:ext cx="318367" cy="570497"/>
          </a:xfrm>
          <a:prstGeom prst="rect">
            <a:avLst/>
          </a:prstGeom>
        </p:spPr>
      </p:pic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AAE71C87-53B0-2D37-2F23-D8DDB17F41EF}"/>
              </a:ext>
            </a:extLst>
          </p:cNvPr>
          <p:cNvGraphicFramePr>
            <a:graphicFrameLocks noGrp="1"/>
          </p:cNvGraphicFramePr>
          <p:nvPr/>
        </p:nvGraphicFramePr>
        <p:xfrm>
          <a:off x="932170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2E3FD6-95BC-4ED7-7257-0C7A40B033B1}"/>
              </a:ext>
            </a:extLst>
          </p:cNvPr>
          <p:cNvSpPr txBox="1"/>
          <p:nvPr/>
        </p:nvSpPr>
        <p:spPr>
          <a:xfrm>
            <a:off x="9364242" y="434595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B5F9790-2DB3-1604-1666-A1B1CC120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29327"/>
              </p:ext>
            </p:extLst>
          </p:nvPr>
        </p:nvGraphicFramePr>
        <p:xfrm>
          <a:off x="981573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6C93779-A97C-39C5-3AC1-BF9506F05EB5}"/>
              </a:ext>
            </a:extLst>
          </p:cNvPr>
          <p:cNvSpPr txBox="1"/>
          <p:nvPr/>
        </p:nvSpPr>
        <p:spPr>
          <a:xfrm>
            <a:off x="9858272" y="43457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757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FFCF-23B4-534A-BB75-858DC05B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8C1E-2211-7C41-B33C-FFCCCE7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is a sample usage: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$&gt;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output.txt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</a:t>
            </a:r>
            <a:r>
              <a:rPr lang="en-US" dirty="0"/>
              <a:t> represents the shell prompt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/>
              <a:t>means input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means output redirection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Thus, you can easily replace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different test cases and then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dirty="0"/>
              <a:t> command to compare with the sample output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56A73-125E-B642-9B16-7ECC72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3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7 0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3DB96C1F-BB58-421F-D94A-796CE6B5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17" y="1180470"/>
            <a:ext cx="318367" cy="570497"/>
          </a:xfrm>
          <a:prstGeom prst="rect">
            <a:avLst/>
          </a:prstGeom>
        </p:spPr>
      </p:pic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AAE71C87-53B0-2D37-2F23-D8DDB17F41EF}"/>
              </a:ext>
            </a:extLst>
          </p:cNvPr>
          <p:cNvGraphicFramePr>
            <a:graphicFrameLocks noGrp="1"/>
          </p:cNvGraphicFramePr>
          <p:nvPr/>
        </p:nvGraphicFramePr>
        <p:xfrm>
          <a:off x="932170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2E3FD6-95BC-4ED7-7257-0C7A40B033B1}"/>
              </a:ext>
            </a:extLst>
          </p:cNvPr>
          <p:cNvSpPr txBox="1"/>
          <p:nvPr/>
        </p:nvSpPr>
        <p:spPr>
          <a:xfrm>
            <a:off x="9364242" y="434595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B5F9790-2DB3-1604-1666-A1B1CC1208B9}"/>
              </a:ext>
            </a:extLst>
          </p:cNvPr>
          <p:cNvGraphicFramePr>
            <a:graphicFrameLocks noGrp="1"/>
          </p:cNvGraphicFramePr>
          <p:nvPr/>
        </p:nvGraphicFramePr>
        <p:xfrm>
          <a:off x="981573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6C93779-A97C-39C5-3AC1-BF9506F05EB5}"/>
              </a:ext>
            </a:extLst>
          </p:cNvPr>
          <p:cNvSpPr txBox="1"/>
          <p:nvPr/>
        </p:nvSpPr>
        <p:spPr>
          <a:xfrm>
            <a:off x="9858272" y="43457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987B8D2D-2941-AEF7-BF28-8A060FDA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46984"/>
              </p:ext>
            </p:extLst>
          </p:nvPr>
        </p:nvGraphicFramePr>
        <p:xfrm>
          <a:off x="1029706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6FD2A1F-847E-1C91-E543-FD9AD62B9378}"/>
              </a:ext>
            </a:extLst>
          </p:cNvPr>
          <p:cNvSpPr txBox="1"/>
          <p:nvPr/>
        </p:nvSpPr>
        <p:spPr>
          <a:xfrm>
            <a:off x="10315246" y="43457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4156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8902-EF06-4A30-EDED-9C05EC4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Page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8396-4AE3-5978-40C2-2BB0C584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439419-3B49-E106-EB51-F357A314EAD5}"/>
              </a:ext>
            </a:extLst>
          </p:cNvPr>
          <p:cNvGraphicFramePr>
            <a:graphicFrameLocks noGrp="1"/>
          </p:cNvGraphicFramePr>
          <p:nvPr/>
        </p:nvGraphicFramePr>
        <p:xfrm>
          <a:off x="1489030" y="1690688"/>
          <a:ext cx="9213940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421781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927914978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619879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27957979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378959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518599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31476021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5176199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210806500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53307890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808068487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259990743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32B57-825F-6225-768F-DE4C7EDAB7AE}"/>
              </a:ext>
            </a:extLst>
          </p:cNvPr>
          <p:cNvGraphicFramePr>
            <a:graphicFrameLocks noGrp="1"/>
          </p:cNvGraphicFramePr>
          <p:nvPr/>
        </p:nvGraphicFramePr>
        <p:xfrm>
          <a:off x="1489029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5A496E-B6AE-7A93-1E69-79ADE36BED66}"/>
              </a:ext>
            </a:extLst>
          </p:cNvPr>
          <p:cNvSpPr txBox="1"/>
          <p:nvPr/>
        </p:nvSpPr>
        <p:spPr>
          <a:xfrm>
            <a:off x="1481727" y="5188902"/>
            <a:ext cx="4577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The Current Queue:  7 0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F5A0D-C2B4-8CE5-9C2A-EB5F59F97E47}"/>
              </a:ext>
            </a:extLst>
          </p:cNvPr>
          <p:cNvSpPr txBox="1"/>
          <p:nvPr/>
        </p:nvSpPr>
        <p:spPr>
          <a:xfrm>
            <a:off x="1481727" y="437114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0816FBE-39BC-A168-31AB-6E3FAAD68050}"/>
              </a:ext>
            </a:extLst>
          </p:cNvPr>
          <p:cNvGraphicFramePr>
            <a:graphicFrameLocks noGrp="1"/>
          </p:cNvGraphicFramePr>
          <p:nvPr/>
        </p:nvGraphicFramePr>
        <p:xfrm>
          <a:off x="1949450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9BA91B-69A2-C212-228C-7684F01EE781}"/>
              </a:ext>
            </a:extLst>
          </p:cNvPr>
          <p:cNvSpPr txBox="1"/>
          <p:nvPr/>
        </p:nvSpPr>
        <p:spPr>
          <a:xfrm>
            <a:off x="1949450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7565C5F-B8FD-B4E0-6896-DE4D8D32117D}"/>
              </a:ext>
            </a:extLst>
          </p:cNvPr>
          <p:cNvGraphicFramePr>
            <a:graphicFrameLocks noGrp="1"/>
          </p:cNvGraphicFramePr>
          <p:nvPr/>
        </p:nvGraphicFramePr>
        <p:xfrm>
          <a:off x="2409871" y="2527459"/>
          <a:ext cx="460421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F0ED93-7ACC-A5D8-B49E-8D8ED633448F}"/>
              </a:ext>
            </a:extLst>
          </p:cNvPr>
          <p:cNvSpPr txBox="1"/>
          <p:nvPr/>
        </p:nvSpPr>
        <p:spPr>
          <a:xfrm>
            <a:off x="2417173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18994B7C-E9C3-2FE7-7875-5EE1E45E63DF}"/>
              </a:ext>
            </a:extLst>
          </p:cNvPr>
          <p:cNvGraphicFramePr>
            <a:graphicFrameLocks noGrp="1"/>
          </p:cNvGraphicFramePr>
          <p:nvPr/>
        </p:nvGraphicFramePr>
        <p:xfrm>
          <a:off x="2870292" y="2527459"/>
          <a:ext cx="481330" cy="1737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DA02708-4423-D85F-79BC-48504E30BCC8}"/>
              </a:ext>
            </a:extLst>
          </p:cNvPr>
          <p:cNvSpPr txBox="1"/>
          <p:nvPr/>
        </p:nvSpPr>
        <p:spPr>
          <a:xfrm>
            <a:off x="2884896" y="4371147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EF654139-87A6-691A-35EB-D8C98BC1F566}"/>
              </a:ext>
            </a:extLst>
          </p:cNvPr>
          <p:cNvGraphicFramePr>
            <a:graphicFrameLocks noGrp="1"/>
          </p:cNvGraphicFramePr>
          <p:nvPr/>
        </p:nvGraphicFramePr>
        <p:xfrm>
          <a:off x="3745935" y="2511565"/>
          <a:ext cx="5067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88206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628C3A8-27F2-ADAF-BE05-9BAB91A575DD}"/>
              </a:ext>
            </a:extLst>
          </p:cNvPr>
          <p:cNvSpPr txBox="1"/>
          <p:nvPr/>
        </p:nvSpPr>
        <p:spPr>
          <a:xfrm>
            <a:off x="3856403" y="4371146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4EC7F2F-6239-C6E8-D637-ADF49ADFD23B}"/>
              </a:ext>
            </a:extLst>
          </p:cNvPr>
          <p:cNvGraphicFramePr>
            <a:graphicFrameLocks noGrp="1"/>
          </p:cNvGraphicFramePr>
          <p:nvPr/>
        </p:nvGraphicFramePr>
        <p:xfrm>
          <a:off x="4252665" y="2505388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B088B6E-933E-9DCB-77C0-4EB82F7C045D}"/>
              </a:ext>
            </a:extLst>
          </p:cNvPr>
          <p:cNvSpPr txBox="1"/>
          <p:nvPr/>
        </p:nvSpPr>
        <p:spPr>
          <a:xfrm>
            <a:off x="4335907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B64D122F-B919-BC9B-B689-4F4DADB2304C}"/>
              </a:ext>
            </a:extLst>
          </p:cNvPr>
          <p:cNvGraphicFramePr>
            <a:graphicFrameLocks noGrp="1"/>
          </p:cNvGraphicFramePr>
          <p:nvPr/>
        </p:nvGraphicFramePr>
        <p:xfrm>
          <a:off x="473399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964F56E-170E-8EB5-3B84-9D505CD1DC01}"/>
              </a:ext>
            </a:extLst>
          </p:cNvPr>
          <p:cNvSpPr txBox="1"/>
          <p:nvPr/>
        </p:nvSpPr>
        <p:spPr>
          <a:xfrm>
            <a:off x="4815411" y="4371145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5FBB010-0537-D9EC-93F0-3CA9827AEAC3}"/>
              </a:ext>
            </a:extLst>
          </p:cNvPr>
          <p:cNvGraphicFramePr>
            <a:graphicFrameLocks noGrp="1"/>
          </p:cNvGraphicFramePr>
          <p:nvPr/>
        </p:nvGraphicFramePr>
        <p:xfrm>
          <a:off x="5215325" y="2499211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49BEE95-9223-A5C3-025A-A423C6DD92CC}"/>
              </a:ext>
            </a:extLst>
          </p:cNvPr>
          <p:cNvSpPr txBox="1"/>
          <p:nvPr/>
        </p:nvSpPr>
        <p:spPr>
          <a:xfrm>
            <a:off x="5294915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A66754B6-2E32-EEF6-62D7-3CC6712A703F}"/>
              </a:ext>
            </a:extLst>
          </p:cNvPr>
          <p:cNvGraphicFramePr>
            <a:graphicFrameLocks noGrp="1"/>
          </p:cNvGraphicFramePr>
          <p:nvPr/>
        </p:nvGraphicFramePr>
        <p:xfrm>
          <a:off x="570935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582D119-6446-9310-4BED-49A042280454}"/>
              </a:ext>
            </a:extLst>
          </p:cNvPr>
          <p:cNvSpPr txBox="1"/>
          <p:nvPr/>
        </p:nvSpPr>
        <p:spPr>
          <a:xfrm>
            <a:off x="575188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46250AFF-775E-1563-C0E8-662D22C141FA}"/>
              </a:ext>
            </a:extLst>
          </p:cNvPr>
          <p:cNvGraphicFramePr>
            <a:graphicFrameLocks noGrp="1"/>
          </p:cNvGraphicFramePr>
          <p:nvPr/>
        </p:nvGraphicFramePr>
        <p:xfrm>
          <a:off x="6203385" y="2498865"/>
          <a:ext cx="481330" cy="176461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606378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76527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pic>
        <p:nvPicPr>
          <p:cNvPr id="26" name="Graphic 25" descr="Tick with solid fill">
            <a:extLst>
              <a:ext uri="{FF2B5EF4-FFF2-40B4-BE49-F238E27FC236}">
                <a16:creationId xmlns:a16="http://schemas.microsoft.com/office/drawing/2014/main" id="{6FEDD7E9-75F0-2895-876C-A9BF97F90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262" y="1167163"/>
            <a:ext cx="318367" cy="570497"/>
          </a:xfrm>
          <a:prstGeom prst="rect">
            <a:avLst/>
          </a:prstGeom>
        </p:spPr>
      </p:pic>
      <p:pic>
        <p:nvPicPr>
          <p:cNvPr id="27" name="Graphic 26" descr="Tick with solid fill">
            <a:extLst>
              <a:ext uri="{FF2B5EF4-FFF2-40B4-BE49-F238E27FC236}">
                <a16:creationId xmlns:a16="http://schemas.microsoft.com/office/drawing/2014/main" id="{09D0E92D-308E-9BAD-7475-3554AB9EC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1052" y="1195411"/>
            <a:ext cx="318367" cy="570497"/>
          </a:xfrm>
          <a:prstGeom prst="rect">
            <a:avLst/>
          </a:prstGeom>
        </p:spPr>
      </p:pic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8EAC615-4AB1-E1D0-A119-85C673D2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1664" y="1195411"/>
            <a:ext cx="318367" cy="570497"/>
          </a:xfrm>
          <a:prstGeom prst="rect">
            <a:avLst/>
          </a:prstGeom>
        </p:spPr>
      </p:pic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216A74CD-B722-D81E-8173-D59E596DDF85}"/>
              </a:ext>
            </a:extLst>
          </p:cNvPr>
          <p:cNvGraphicFramePr>
            <a:graphicFrameLocks noGrp="1"/>
          </p:cNvGraphicFramePr>
          <p:nvPr/>
        </p:nvGraphicFramePr>
        <p:xfrm>
          <a:off x="745800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7412ECEB-3B92-085B-DB20-F74CD0243759}"/>
              </a:ext>
            </a:extLst>
          </p:cNvPr>
          <p:cNvGraphicFramePr>
            <a:graphicFrameLocks noGrp="1"/>
          </p:cNvGraphicFramePr>
          <p:nvPr/>
        </p:nvGraphicFramePr>
        <p:xfrm>
          <a:off x="7952037" y="2514152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CC819449-02EA-16EC-0D45-8F215F84870A}"/>
              </a:ext>
            </a:extLst>
          </p:cNvPr>
          <p:cNvSpPr txBox="1"/>
          <p:nvPr/>
        </p:nvSpPr>
        <p:spPr>
          <a:xfrm>
            <a:off x="6245919" y="4371144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2FDB4C-717F-8CF8-0675-F3B8223AAFF5}"/>
              </a:ext>
            </a:extLst>
          </p:cNvPr>
          <p:cNvSpPr txBox="1"/>
          <p:nvPr/>
        </p:nvSpPr>
        <p:spPr>
          <a:xfrm>
            <a:off x="7506803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78368-3235-B960-569F-E2E7090870D7}"/>
              </a:ext>
            </a:extLst>
          </p:cNvPr>
          <p:cNvSpPr txBox="1"/>
          <p:nvPr/>
        </p:nvSpPr>
        <p:spPr>
          <a:xfrm>
            <a:off x="7986307" y="43711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39A9AB80-D4CF-DCD3-4A08-37766623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705" y="1167163"/>
            <a:ext cx="318367" cy="570497"/>
          </a:xfrm>
          <a:prstGeom prst="rect">
            <a:avLst/>
          </a:prstGeom>
        </p:spPr>
      </p:pic>
      <p:pic>
        <p:nvPicPr>
          <p:cNvPr id="35" name="Graphic 34" descr="Tick with solid fill">
            <a:extLst>
              <a:ext uri="{FF2B5EF4-FFF2-40B4-BE49-F238E27FC236}">
                <a16:creationId xmlns:a16="http://schemas.microsoft.com/office/drawing/2014/main" id="{3DB96C1F-BB58-421F-D94A-796CE6B5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317" y="1180470"/>
            <a:ext cx="318367" cy="570497"/>
          </a:xfrm>
          <a:prstGeom prst="rect">
            <a:avLst/>
          </a:prstGeom>
        </p:spPr>
      </p:pic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AAE71C87-53B0-2D37-2F23-D8DDB17F41EF}"/>
              </a:ext>
            </a:extLst>
          </p:cNvPr>
          <p:cNvGraphicFramePr>
            <a:graphicFrameLocks noGrp="1"/>
          </p:cNvGraphicFramePr>
          <p:nvPr/>
        </p:nvGraphicFramePr>
        <p:xfrm>
          <a:off x="932170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CA2E3FD6-95BC-4ED7-7257-0C7A40B033B1}"/>
              </a:ext>
            </a:extLst>
          </p:cNvPr>
          <p:cNvSpPr txBox="1"/>
          <p:nvPr/>
        </p:nvSpPr>
        <p:spPr>
          <a:xfrm>
            <a:off x="9364242" y="4345952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B5F9790-2DB3-1604-1666-A1B1CC1208B9}"/>
              </a:ext>
            </a:extLst>
          </p:cNvPr>
          <p:cNvGraphicFramePr>
            <a:graphicFrameLocks noGrp="1"/>
          </p:cNvGraphicFramePr>
          <p:nvPr/>
        </p:nvGraphicFramePr>
        <p:xfrm>
          <a:off x="981573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6C93779-A97C-39C5-3AC1-BF9506F05EB5}"/>
              </a:ext>
            </a:extLst>
          </p:cNvPr>
          <p:cNvSpPr txBox="1"/>
          <p:nvPr/>
        </p:nvSpPr>
        <p:spPr>
          <a:xfrm>
            <a:off x="9858272" y="43457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987B8D2D-2941-AEF7-BF28-8A060FDA0E01}"/>
              </a:ext>
            </a:extLst>
          </p:cNvPr>
          <p:cNvGraphicFramePr>
            <a:graphicFrameLocks noGrp="1"/>
          </p:cNvGraphicFramePr>
          <p:nvPr/>
        </p:nvGraphicFramePr>
        <p:xfrm>
          <a:off x="10297068" y="2527459"/>
          <a:ext cx="481330" cy="17470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58884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  <a:tr h="562379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0061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6FD2A1F-847E-1C91-E543-FD9AD62B9378}"/>
              </a:ext>
            </a:extLst>
          </p:cNvPr>
          <p:cNvSpPr txBox="1"/>
          <p:nvPr/>
        </p:nvSpPr>
        <p:spPr>
          <a:xfrm>
            <a:off x="10315246" y="4345743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EFCD8C-0B3F-07C4-D339-C088454C0326}"/>
              </a:ext>
            </a:extLst>
          </p:cNvPr>
          <p:cNvSpPr/>
          <p:nvPr/>
        </p:nvSpPr>
        <p:spPr>
          <a:xfrm>
            <a:off x="1054100" y="4270006"/>
            <a:ext cx="10414000" cy="9188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E72B76-3606-EFFF-86CD-4893ABEFD8A0}"/>
              </a:ext>
            </a:extLst>
          </p:cNvPr>
          <p:cNvSpPr txBox="1"/>
          <p:nvPr/>
        </p:nvSpPr>
        <p:spPr>
          <a:xfrm>
            <a:off x="7903065" y="5296878"/>
            <a:ext cx="3144964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/>
              <a:t>Total Page Faults: 15</a:t>
            </a:r>
          </a:p>
        </p:txBody>
      </p:sp>
    </p:spTree>
    <p:extLst>
      <p:ext uri="{BB962C8B-B14F-4D97-AF65-F5344CB8AC3E}">
        <p14:creationId xmlns:p14="http://schemas.microsoft.com/office/powerpoint/2010/main" val="1522400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A9B-7E01-AC7F-EFF5-B5224A5A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(OPT) Page Replacement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78F-7686-9981-678C-E8AE7AF7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is no specific data structure for the OPT page-replacement algorithm</a:t>
            </a:r>
          </a:p>
          <a:p>
            <a:r>
              <a:rPr lang="en-GB" dirty="0"/>
              <a:t>However, </a:t>
            </a:r>
            <a:r>
              <a:rPr lang="en-GB" dirty="0">
                <a:solidFill>
                  <a:srgbClr val="FF0000"/>
                </a:solidFill>
              </a:rPr>
              <a:t>the standard OPT may not give a unique solution (which is bad for grading programming assignment)</a:t>
            </a:r>
          </a:p>
          <a:p>
            <a:pPr lvl="1"/>
            <a:r>
              <a:rPr lang="en-GB" dirty="0"/>
              <a:t>i.e., more than one possible solution giving the same number of page faults</a:t>
            </a:r>
          </a:p>
          <a:p>
            <a:pPr lvl="1"/>
            <a:r>
              <a:rPr lang="en-GB" dirty="0"/>
              <a:t>It happens if there are page faults near the end of the algorithm</a:t>
            </a:r>
          </a:p>
          <a:p>
            <a:r>
              <a:rPr lang="en-GB" dirty="0"/>
              <a:t>In this assignment, </a:t>
            </a:r>
            <a:r>
              <a:rPr lang="en-GB" b="1" dirty="0">
                <a:solidFill>
                  <a:srgbClr val="FF0000"/>
                </a:solidFill>
              </a:rPr>
              <a:t>if there are more than one choice of the victim frame, we should choose a frame with the smallest frame number</a:t>
            </a:r>
          </a:p>
          <a:p>
            <a:pPr lvl="1"/>
            <a:r>
              <a:rPr lang="en-GB" dirty="0"/>
              <a:t>For example, if frame 0 and frame 1 are victim frames, you should choose frame 0</a:t>
            </a:r>
          </a:p>
          <a:p>
            <a:r>
              <a:rPr lang="en-GB" dirty="0"/>
              <a:t>You should refer to the lecture notes for the details of OPT page-replacement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676C2-0AE5-D692-281F-AEA732F9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5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189-CF23-2DE9-A0C6-F1EC1C36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 Example - more than one choice</a:t>
            </a:r>
            <a:br>
              <a:rPr lang="en-GB" dirty="0"/>
            </a:br>
            <a:r>
              <a:rPr lang="en-GB" dirty="0"/>
              <a:t>(2 available frames)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877FB-B1EE-34CD-9795-6826655B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7F5FEF-6A2E-D205-C78B-5DDC5266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668"/>
              </p:ext>
            </p:extLst>
          </p:nvPr>
        </p:nvGraphicFramePr>
        <p:xfrm>
          <a:off x="3749630" y="2401760"/>
          <a:ext cx="3685576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B51BF5-F0B3-4019-E4CF-45BA22AC3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69213"/>
              </p:ext>
            </p:extLst>
          </p:nvPr>
        </p:nvGraphicFramePr>
        <p:xfrm>
          <a:off x="3749630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9436C-7370-EA48-72A5-756D347D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21476"/>
              </p:ext>
            </p:extLst>
          </p:nvPr>
        </p:nvGraphicFramePr>
        <p:xfrm>
          <a:off x="4210051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572CF7C8-BFEA-DB86-3FFA-CDB691CD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2462" y="1845262"/>
            <a:ext cx="318367" cy="570497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F73F8A0-C7E5-7AF8-8E8D-61AC1F36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4051" y="1885680"/>
            <a:ext cx="318367" cy="570497"/>
          </a:xfrm>
          <a:prstGeom prst="rect">
            <a:avLst/>
          </a:prstGeom>
        </p:spPr>
      </p:pic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34B4401B-6D2C-7D14-6E92-2F22595B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855" y="1858472"/>
            <a:ext cx="318367" cy="570497"/>
          </a:xfrm>
          <a:prstGeom prst="rect">
            <a:avLst/>
          </a:prstGeom>
        </p:spPr>
      </p:pic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22A4E3C6-D908-4FA9-2D2C-5DCEE4C3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5444" y="1897608"/>
            <a:ext cx="318367" cy="570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AD5ED3-B6CC-D068-EEAA-61F53ADDA49A}"/>
              </a:ext>
            </a:extLst>
          </p:cNvPr>
          <p:cNvSpPr txBox="1"/>
          <p:nvPr/>
        </p:nvSpPr>
        <p:spPr>
          <a:xfrm>
            <a:off x="1012974" y="4669671"/>
            <a:ext cx="10038496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In this step, both frame 0 and frame 1 are suitable victim frames</a:t>
            </a:r>
          </a:p>
          <a:p>
            <a:r>
              <a:rPr lang="en-GB" sz="2800" dirty="0"/>
              <a:t>We should pick frame 0 because it has the smallest frame numbers among the suitable victim frames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E25E56-5390-B6E1-D53D-08AF41CC1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47611"/>
              </p:ext>
            </p:extLst>
          </p:nvPr>
        </p:nvGraphicFramePr>
        <p:xfrm>
          <a:off x="6513811" y="3332043"/>
          <a:ext cx="481330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C35CC670-A30B-08A8-79A8-BCD19A839D9A}"/>
              </a:ext>
            </a:extLst>
          </p:cNvPr>
          <p:cNvSpPr/>
          <p:nvPr/>
        </p:nvSpPr>
        <p:spPr>
          <a:xfrm>
            <a:off x="4738255" y="3621974"/>
            <a:ext cx="1330036" cy="997527"/>
          </a:xfrm>
          <a:custGeom>
            <a:avLst/>
            <a:gdLst>
              <a:gd name="connsiteX0" fmla="*/ 1330036 w 1330036"/>
              <a:gd name="connsiteY0" fmla="*/ 997527 h 997527"/>
              <a:gd name="connsiteX1" fmla="*/ 748145 w 1330036"/>
              <a:gd name="connsiteY1" fmla="*/ 201881 h 997527"/>
              <a:gd name="connsiteX2" fmla="*/ 0 w 1330036"/>
              <a:gd name="connsiteY2" fmla="*/ 0 h 997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0036" h="997527">
                <a:moveTo>
                  <a:pt x="1330036" y="997527"/>
                </a:moveTo>
                <a:cubicBezTo>
                  <a:pt x="1149927" y="682831"/>
                  <a:pt x="969818" y="368135"/>
                  <a:pt x="748145" y="201881"/>
                </a:cubicBezTo>
                <a:cubicBezTo>
                  <a:pt x="526472" y="35627"/>
                  <a:pt x="263236" y="17813"/>
                  <a:pt x="0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80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7189-CF23-2DE9-A0C6-F1EC1C36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 Example - more than one choice</a:t>
            </a:r>
            <a:br>
              <a:rPr lang="en-GB" dirty="0"/>
            </a:br>
            <a:r>
              <a:rPr lang="en-GB" dirty="0"/>
              <a:t>(2 available frames)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877FB-B1EE-34CD-9795-6826655B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7F5FEF-6A2E-D205-C78B-5DDC5266DCF9}"/>
              </a:ext>
            </a:extLst>
          </p:cNvPr>
          <p:cNvGraphicFramePr>
            <a:graphicFrameLocks noGrp="1"/>
          </p:cNvGraphicFramePr>
          <p:nvPr/>
        </p:nvGraphicFramePr>
        <p:xfrm>
          <a:off x="3749630" y="2401760"/>
          <a:ext cx="3685576" cy="59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697">
                  <a:extLst>
                    <a:ext uri="{9D8B030D-6E8A-4147-A177-3AD203B41FA5}">
                      <a16:colId xmlns:a16="http://schemas.microsoft.com/office/drawing/2014/main" val="580408039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299281199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436752533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874172772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4071883214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99034724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1428713591"/>
                    </a:ext>
                  </a:extLst>
                </a:gridCol>
                <a:gridCol w="460697">
                  <a:extLst>
                    <a:ext uri="{9D8B030D-6E8A-4147-A177-3AD203B41FA5}">
                      <a16:colId xmlns:a16="http://schemas.microsoft.com/office/drawing/2014/main" val="3104624412"/>
                    </a:ext>
                  </a:extLst>
                </a:gridCol>
              </a:tblGrid>
              <a:tr h="59849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9415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B51BF5-F0B3-4019-E4CF-45BA22AC355E}"/>
              </a:ext>
            </a:extLst>
          </p:cNvPr>
          <p:cNvGraphicFramePr>
            <a:graphicFrameLocks noGrp="1"/>
          </p:cNvGraphicFramePr>
          <p:nvPr/>
        </p:nvGraphicFramePr>
        <p:xfrm>
          <a:off x="3749630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89436C-7370-EA48-72A5-756D347DCD9B}"/>
              </a:ext>
            </a:extLst>
          </p:cNvPr>
          <p:cNvGraphicFramePr>
            <a:graphicFrameLocks noGrp="1"/>
          </p:cNvGraphicFramePr>
          <p:nvPr/>
        </p:nvGraphicFramePr>
        <p:xfrm>
          <a:off x="4210051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572CF7C8-BFEA-DB86-3FFA-CDB691CD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2462" y="1845262"/>
            <a:ext cx="318367" cy="570497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F73F8A0-C7E5-7AF8-8E8D-61AC1F36D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4051" y="1885680"/>
            <a:ext cx="318367" cy="570497"/>
          </a:xfrm>
          <a:prstGeom prst="rect">
            <a:avLst/>
          </a:prstGeom>
        </p:spPr>
      </p:pic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34B4401B-6D2C-7D14-6E92-2F22595B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3855" y="1858472"/>
            <a:ext cx="318367" cy="570497"/>
          </a:xfrm>
          <a:prstGeom prst="rect">
            <a:avLst/>
          </a:prstGeom>
        </p:spPr>
      </p:pic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22A4E3C6-D908-4FA9-2D2C-5DCEE4C3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5444" y="1897608"/>
            <a:ext cx="318367" cy="570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AD5ED3-B6CC-D068-EEAA-61F53ADDA49A}"/>
              </a:ext>
            </a:extLst>
          </p:cNvPr>
          <p:cNvSpPr txBox="1"/>
          <p:nvPr/>
        </p:nvSpPr>
        <p:spPr>
          <a:xfrm>
            <a:off x="1012974" y="4669671"/>
            <a:ext cx="10038496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In this step, both frame 2 and frame 1 are suitable victim frames</a:t>
            </a:r>
          </a:p>
          <a:p>
            <a:r>
              <a:rPr lang="en-GB" sz="2800" dirty="0"/>
              <a:t>We should pick frame 1 because it has the smallest frame numbers among the suitable victim frames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E25E56-5390-B6E1-D53D-08AF41CC129D}"/>
              </a:ext>
            </a:extLst>
          </p:cNvPr>
          <p:cNvGraphicFramePr>
            <a:graphicFrameLocks noGrp="1"/>
          </p:cNvGraphicFramePr>
          <p:nvPr/>
        </p:nvGraphicFramePr>
        <p:xfrm>
          <a:off x="6513811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C05D5D9-1DF1-976D-040F-2A02A1AB2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77856"/>
              </p:ext>
            </p:extLst>
          </p:nvPr>
        </p:nvGraphicFramePr>
        <p:xfrm>
          <a:off x="6974232" y="3332043"/>
          <a:ext cx="460421" cy="115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60421">
                  <a:extLst>
                    <a:ext uri="{9D8B030D-6E8A-4147-A177-3AD203B41FA5}">
                      <a16:colId xmlns:a16="http://schemas.microsoft.com/office/drawing/2014/main" val="350292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51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653527"/>
                  </a:ext>
                </a:extLst>
              </a:tr>
            </a:tbl>
          </a:graphicData>
        </a:graphic>
      </p:graphicFrame>
      <p:sp>
        <p:nvSpPr>
          <p:cNvPr id="3" name="Freeform 2">
            <a:extLst>
              <a:ext uri="{FF2B5EF4-FFF2-40B4-BE49-F238E27FC236}">
                <a16:creationId xmlns:a16="http://schemas.microsoft.com/office/drawing/2014/main" id="{DDA76CD5-7BA8-2E36-292F-2AED6140B19A}"/>
              </a:ext>
            </a:extLst>
          </p:cNvPr>
          <p:cNvSpPr/>
          <p:nvPr/>
        </p:nvSpPr>
        <p:spPr>
          <a:xfrm>
            <a:off x="5522026" y="4143436"/>
            <a:ext cx="950026" cy="487941"/>
          </a:xfrm>
          <a:custGeom>
            <a:avLst/>
            <a:gdLst>
              <a:gd name="connsiteX0" fmla="*/ 0 w 950026"/>
              <a:gd name="connsiteY0" fmla="*/ 487941 h 487941"/>
              <a:gd name="connsiteX1" fmla="*/ 261257 w 950026"/>
              <a:gd name="connsiteY1" fmla="*/ 60429 h 487941"/>
              <a:gd name="connsiteX2" fmla="*/ 950026 w 950026"/>
              <a:gd name="connsiteY2" fmla="*/ 12928 h 48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026" h="487941">
                <a:moveTo>
                  <a:pt x="0" y="487941"/>
                </a:moveTo>
                <a:cubicBezTo>
                  <a:pt x="51459" y="313769"/>
                  <a:pt x="102919" y="139598"/>
                  <a:pt x="261257" y="60429"/>
                </a:cubicBezTo>
                <a:cubicBezTo>
                  <a:pt x="419595" y="-18740"/>
                  <a:pt x="684810" y="-2906"/>
                  <a:pt x="950026" y="1292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60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A187-AD85-3EAF-B88A-C3252D7C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Least Recently Used (LRU) Page Replacement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4B92-05FC-9694-A4FB-C6A7981C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There are 2 possible implementations of LRU page-replacement algorithm: </a:t>
            </a:r>
          </a:p>
          <a:p>
            <a:pPr lvl="1"/>
            <a:r>
              <a:rPr lang="en-GB" dirty="0"/>
              <a:t>Counters implementation</a:t>
            </a:r>
          </a:p>
          <a:p>
            <a:pPr lvl="1"/>
            <a:r>
              <a:rPr lang="en-GB" dirty="0"/>
              <a:t>Stack implementation</a:t>
            </a:r>
          </a:p>
          <a:p>
            <a:r>
              <a:rPr lang="en-GB" dirty="0"/>
              <a:t>In this project, we have a small number of frames (i.e., frame 0-9), so the counters implementation is more suitable. </a:t>
            </a:r>
          </a:p>
          <a:p>
            <a:pPr lvl="1"/>
            <a:r>
              <a:rPr lang="en-GB" dirty="0"/>
              <a:t>You can create an array of integers to store the current count of the frames</a:t>
            </a:r>
          </a:p>
          <a:p>
            <a:pPr lvl="1"/>
            <a:r>
              <a:rPr lang="en-GB" dirty="0"/>
              <a:t>So, there is no specific data structure for the LRU page-replacement algorithm if you use the counters implementation</a:t>
            </a:r>
          </a:p>
          <a:p>
            <a:pPr lvl="1"/>
            <a:r>
              <a:rPr lang="en-GB" dirty="0"/>
              <a:t>Example: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counter[MAX_FRAMES_AVAILABLE];</a:t>
            </a:r>
          </a:p>
          <a:p>
            <a:r>
              <a:rPr lang="en-GB" dirty="0"/>
              <a:t>You should refer to the lecture notes for the details of LRU page-replacement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0F410-1277-01CA-AE0D-D76990A4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4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CEE0-16D1-53C9-36C7-09019EDE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Output-related constants/functions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58B1-4EF0-5207-F93C-CA9DA9D6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skeleton code, you can find the following output-related constants/functions that can help you get the expected 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BA48-E746-B330-8B74-3CDC9FD7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ADF94-E93A-7B2F-FC54-CD4B3A68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845" y="3085064"/>
            <a:ext cx="4456528" cy="262403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9BF8361-7B4A-5DDF-BB45-C2FA814A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7" y="3242777"/>
            <a:ext cx="7025641" cy="21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0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C9EF-D92E-7C4B-92FD-7FFF9CC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FA9-2E00-064B-AAB8-016C4BA8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Some test cases are provided </a:t>
            </a:r>
          </a:p>
          <a:p>
            <a:r>
              <a:rPr lang="en-US" sz="3200" dirty="0"/>
              <a:t>The grader will probably write a grading script to mark the test cases</a:t>
            </a:r>
          </a:p>
          <a:p>
            <a:pPr lvl="1"/>
            <a:r>
              <a:rPr lang="en-US" sz="2800" dirty="0"/>
              <a:t>Please use the Linux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800" dirty="0"/>
              <a:t> command to compare your output with the sample output</a:t>
            </a:r>
            <a:r>
              <a:rPr lang="en-HK" sz="28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$&gt; diff --side-by-side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outX.txt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sampleX.txt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HK" sz="2800" dirty="0">
                <a:cs typeface="Courier New" panose="02070309020205020404" pitchFamily="49" charset="0"/>
              </a:rPr>
              <a:t>An extra option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can be added if you are not interested in the common lines. If both text files are the same, adding </a:t>
            </a:r>
            <a:r>
              <a:rPr lang="en-H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--suppress-common-lines </a:t>
            </a:r>
            <a:r>
              <a:rPr lang="en-HK" sz="2800" dirty="0">
                <a:cs typeface="Courier New" panose="02070309020205020404" pitchFamily="49" charset="0"/>
              </a:rPr>
              <a:t>will print nothing on the screen.</a:t>
            </a:r>
          </a:p>
          <a:p>
            <a:pPr lvl="1"/>
            <a:endParaRPr lang="en-HK" sz="28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0500-5F83-D541-88F9-9385A2C8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75E9-B192-4ACB-804F-05F94771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FF14-1341-D5D4-DB93-9B37EC3E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hidden test cases are like the given test cases. </a:t>
            </a:r>
          </a:p>
          <a:p>
            <a:r>
              <a:rPr lang="en-GB" dirty="0"/>
              <a:t>Different input values will be used. </a:t>
            </a:r>
          </a:p>
          <a:p>
            <a:r>
              <a:rPr lang="en-GB" dirty="0"/>
              <a:t>The main purpose of the hidden test cases is to avoid students hard coding all test cases in their code. </a:t>
            </a:r>
          </a:p>
          <a:p>
            <a:pPr lvl="1"/>
            <a:r>
              <a:rPr lang="en-GB" dirty="0"/>
              <a:t>For example, if the grader finds out that a student passes all given test cases but fails all hidden test cases, the grader may further investigate the code and check whether hard coding occurs.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CAF90-6523-97A5-D0A3-759C425E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D86-4966-8C4B-A024-FE6477B0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B49F-D345-BA47-BCAD-62524A74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Think</a:t>
            </a:r>
            <a:r>
              <a:rPr lang="en-US" dirty="0"/>
              <a:t> carefully before you type </a:t>
            </a:r>
            <a:r>
              <a:rPr lang="en-US" b="1" u="sng" dirty="0"/>
              <a:t>ANY</a:t>
            </a:r>
            <a:r>
              <a:rPr lang="en-US" dirty="0"/>
              <a:t> line of code</a:t>
            </a:r>
          </a:p>
          <a:p>
            <a:pPr lvl="1"/>
            <a:r>
              <a:rPr lang="en-US" dirty="0"/>
              <a:t>Good C programmers never do trial-and-error</a:t>
            </a:r>
          </a:p>
          <a:p>
            <a:pPr lvl="1"/>
            <a:r>
              <a:rPr lang="en-US" dirty="0"/>
              <a:t>A program that can compile does not mean that it can execute correctly</a:t>
            </a:r>
          </a:p>
          <a:p>
            <a:pPr lvl="1"/>
            <a:r>
              <a:rPr lang="en-US" dirty="0"/>
              <a:t>Check carefully to avoid runtime errors (i.e., Segmentation fault)</a:t>
            </a:r>
          </a:p>
          <a:p>
            <a:r>
              <a:rPr lang="en-US" dirty="0"/>
              <a:t>Read carefully the provided base code</a:t>
            </a:r>
          </a:p>
          <a:p>
            <a:r>
              <a:rPr lang="en-US" dirty="0"/>
              <a:t>Compare your output files with the sample output files using the Linux diff command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C654-A9BE-5F43-9DE5-2F7295C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10A-E377-5C42-A207-648366A9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5750-409D-9E4C-98D0-0EF0F5288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You can add new constants, variables, and helper functions</a:t>
            </a:r>
          </a:p>
          <a:p>
            <a:r>
              <a:rPr lang="en-US" dirty="0"/>
              <a:t>Necessary header files are included</a:t>
            </a:r>
          </a:p>
          <a:p>
            <a:pPr lvl="1"/>
            <a:r>
              <a:rPr lang="en-US" dirty="0"/>
              <a:t>You should not add extra header files</a:t>
            </a:r>
          </a:p>
          <a:p>
            <a:r>
              <a:rPr lang="en-US" dirty="0"/>
              <a:t>Some constants and helper functions are provided </a:t>
            </a:r>
          </a:p>
          <a:p>
            <a:pPr lvl="1"/>
            <a:r>
              <a:rPr lang="en-US" dirty="0"/>
              <a:t>Please read the skeleton code carefully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F8AD-7C7C-CB4B-91F3-2EF9981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AA38DA-61E9-434B-AB90-B7BBA0F3B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Demo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2215489-6DA5-0947-8C20-068BD724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skeleton code</a:t>
            </a:r>
          </a:p>
          <a:p>
            <a:r>
              <a:rPr lang="en-US" dirty="0"/>
              <a:t>The sample Linux executable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FD8-D56B-3647-AEE6-29F38E7D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B7EC-A4AA-680E-BF0F-6883C6BD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5209-B03A-1574-CF0D-EAC95188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There are at most 10 different frame numbers (i.e., frame 0-9)</a:t>
            </a:r>
          </a:p>
          <a:p>
            <a:r>
              <a:rPr lang="en-GB" dirty="0"/>
              <a:t>The number of available frames ranges from a minimum of 2 to a maximum of 10</a:t>
            </a:r>
          </a:p>
          <a:p>
            <a:r>
              <a:rPr lang="en-GB" dirty="0"/>
              <a:t>The maximum size of the queue data structure (used in FIFO) is 10</a:t>
            </a:r>
          </a:p>
          <a:p>
            <a:r>
              <a:rPr lang="en-GB" dirty="0"/>
              <a:t>The maximum length of the reference string is 30 (defined in the starter code)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54B2E-1CDA-4A5F-2A3C-AABBA267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EF807A4-4104-38B4-8BA8-2E6184E25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32" y="1956592"/>
            <a:ext cx="4243705" cy="4432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F4DC787-DEC9-14AD-A388-84E1575B3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2" y="3125680"/>
            <a:ext cx="4883772" cy="2094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E215A-7D06-2243-BFFE-15FAFD15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4C1AA-A643-B541-A045-105D7EB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E2C07-B9D6-FB46-AD81-AEDFA67B60E6}"/>
              </a:ext>
            </a:extLst>
          </p:cNvPr>
          <p:cNvSpPr txBox="1"/>
          <p:nvPr/>
        </p:nvSpPr>
        <p:spPr>
          <a:xfrm>
            <a:off x="4004468" y="2756348"/>
            <a:ext cx="142859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Input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5A3DAA-DD09-BF4E-8F86-F966CB1A3F62}"/>
              </a:ext>
            </a:extLst>
          </p:cNvPr>
          <p:cNvSpPr/>
          <p:nvPr/>
        </p:nvSpPr>
        <p:spPr>
          <a:xfrm>
            <a:off x="5701197" y="3928330"/>
            <a:ext cx="789606" cy="665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BDAF-F914-6E49-920F-512F85FCA330}"/>
              </a:ext>
            </a:extLst>
          </p:cNvPr>
          <p:cNvSpPr txBox="1"/>
          <p:nvPr/>
        </p:nvSpPr>
        <p:spPr>
          <a:xfrm>
            <a:off x="9389319" y="1894757"/>
            <a:ext cx="160011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386028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FA5C-DC22-3042-B817-4CC332A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5379-6B19-BF4C-BD3B-18FD3FAFE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5"/>
            <a:ext cx="10265229" cy="2259486"/>
          </a:xfrm>
        </p:spPr>
        <p:txBody>
          <a:bodyPr>
            <a:normAutofit/>
          </a:bodyPr>
          <a:lstStyle/>
          <a:p>
            <a:r>
              <a:rPr lang="en-US" dirty="0"/>
              <a:t>The input parsing is given in the skeleton code</a:t>
            </a:r>
          </a:p>
          <a:p>
            <a:r>
              <a:rPr lang="en-US" dirty="0"/>
              <a:t>Empty lines and lines starting with # are ignored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DDEE-5904-2F4A-B49D-D6FA35A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4D00C5-7BD5-235F-846A-B9CD88CEE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20" y="2771178"/>
            <a:ext cx="7227981" cy="30993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294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54CF-BA87-F255-3308-4DFE9720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C0576-3EDD-C47A-5743-607A21971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The output consists of 2 regions:</a:t>
            </a:r>
          </a:p>
          <a:p>
            <a:pPr lvl="1"/>
            <a:r>
              <a:rPr lang="en-GB" dirty="0"/>
              <a:t>Display the parsed values (given in the starter code)</a:t>
            </a:r>
          </a:p>
          <a:p>
            <a:pPr lvl="1"/>
            <a:r>
              <a:rPr lang="en-GB" dirty="0"/>
              <a:t>Displaying the steps of the algorithm and the total page fault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D5965-31BB-8045-8262-4D3B2443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8F4DC26C-8541-0598-C896-6209AEDC8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56" y="1825625"/>
            <a:ext cx="4166687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3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621-0354-8AB1-3138-462D0933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First-In-First-Out (FIFO) </a:t>
            </a:r>
            <a:r>
              <a:rPr lang="en-US" dirty="0"/>
              <a:t>Page Replacement Algorithm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9D6C-112D-31BF-9AD9-F178ED3F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queue can be implemented using a simple 1D array</a:t>
            </a:r>
          </a:p>
          <a:p>
            <a:r>
              <a:rPr lang="en-GB" dirty="0"/>
              <a:t>You should use a queue to implement the FIFO page-replacement algorithm</a:t>
            </a:r>
          </a:p>
          <a:p>
            <a:r>
              <a:rPr lang="en-GB" dirty="0"/>
              <a:t>You should refer to the lecture notes for the details of FIFO page-replacement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5EFF7-C953-AC4A-1C04-2285B45A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766D-A0C9-6E4A-A9D4-CD24763446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2331</Words>
  <Application>Microsoft Macintosh PowerPoint</Application>
  <PresentationFormat>Widescreen</PresentationFormat>
  <Paragraphs>1320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COMP3511</vt:lpstr>
      <vt:lpstr>Page-Replacement Algorithms</vt:lpstr>
      <vt:lpstr>How to run the program?</vt:lpstr>
      <vt:lpstr>Skeleton code</vt:lpstr>
      <vt:lpstr>Assumptions</vt:lpstr>
      <vt:lpstr>Sample input and output</vt:lpstr>
      <vt:lpstr>Input format</vt:lpstr>
      <vt:lpstr>Output format</vt:lpstr>
      <vt:lpstr>First-In-First-Out (FIFO) Page Replacement Algorithm</vt:lpstr>
      <vt:lpstr>A step-by-step FIFO example  (3 available frames)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Step 15</vt:lpstr>
      <vt:lpstr>Step 16</vt:lpstr>
      <vt:lpstr>Step 17</vt:lpstr>
      <vt:lpstr>Step 18</vt:lpstr>
      <vt:lpstr>Step 19</vt:lpstr>
      <vt:lpstr>Step 20</vt:lpstr>
      <vt:lpstr>Total Page Faults</vt:lpstr>
      <vt:lpstr>Optimal (OPT) Page Replacement Algorithm</vt:lpstr>
      <vt:lpstr>OPT Example - more than one choice (2 available frames)</vt:lpstr>
      <vt:lpstr>OPT Example - more than one choice (2 available frames)</vt:lpstr>
      <vt:lpstr>Least Recently Used (LRU) Page Replacement Algorithm</vt:lpstr>
      <vt:lpstr>Output-related constants/functions</vt:lpstr>
      <vt:lpstr>Given Test Cases</vt:lpstr>
      <vt:lpstr>Hidden Test Cases</vt:lpstr>
      <vt:lpstr>Summary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Lun Peter CHUNG</dc:creator>
  <cp:lastModifiedBy>Kai Lun Peter CHUNG</cp:lastModifiedBy>
  <cp:revision>190</cp:revision>
  <dcterms:created xsi:type="dcterms:W3CDTF">2019-10-23T09:27:28Z</dcterms:created>
  <dcterms:modified xsi:type="dcterms:W3CDTF">2024-04-19T02:21:44Z</dcterms:modified>
</cp:coreProperties>
</file>