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 id="2147484553" r:id="rId2"/>
  </p:sldMasterIdLst>
  <p:notesMasterIdLst>
    <p:notesMasterId r:id="rId105"/>
  </p:notesMasterIdLst>
  <p:handoutMasterIdLst>
    <p:handoutMasterId r:id="rId106"/>
  </p:handoutMasterIdLst>
  <p:sldIdLst>
    <p:sldId id="331" r:id="rId3"/>
    <p:sldId id="332" r:id="rId4"/>
    <p:sldId id="720" r:id="rId5"/>
    <p:sldId id="460" r:id="rId6"/>
    <p:sldId id="461" r:id="rId7"/>
    <p:sldId id="465" r:id="rId8"/>
    <p:sldId id="708" r:id="rId9"/>
    <p:sldId id="490" r:id="rId10"/>
    <p:sldId id="495" r:id="rId11"/>
    <p:sldId id="611" r:id="rId12"/>
    <p:sldId id="612" r:id="rId13"/>
    <p:sldId id="651" r:id="rId14"/>
    <p:sldId id="652" r:id="rId15"/>
    <p:sldId id="653" r:id="rId16"/>
    <p:sldId id="654" r:id="rId17"/>
    <p:sldId id="655" r:id="rId18"/>
    <p:sldId id="656" r:id="rId19"/>
    <p:sldId id="657" r:id="rId20"/>
    <p:sldId id="658" r:id="rId21"/>
    <p:sldId id="659" r:id="rId22"/>
    <p:sldId id="660" r:id="rId23"/>
    <p:sldId id="661" r:id="rId24"/>
    <p:sldId id="662" r:id="rId25"/>
    <p:sldId id="664" r:id="rId26"/>
    <p:sldId id="665" r:id="rId27"/>
    <p:sldId id="666" r:id="rId28"/>
    <p:sldId id="667" r:id="rId29"/>
    <p:sldId id="668" r:id="rId30"/>
    <p:sldId id="613" r:id="rId31"/>
    <p:sldId id="614" r:id="rId32"/>
    <p:sldId id="615" r:id="rId33"/>
    <p:sldId id="616" r:id="rId34"/>
    <p:sldId id="617" r:id="rId35"/>
    <p:sldId id="619" r:id="rId36"/>
    <p:sldId id="620" r:id="rId37"/>
    <p:sldId id="621" r:id="rId38"/>
    <p:sldId id="622" r:id="rId39"/>
    <p:sldId id="623" r:id="rId40"/>
    <p:sldId id="624" r:id="rId41"/>
    <p:sldId id="625" r:id="rId42"/>
    <p:sldId id="626" r:id="rId43"/>
    <p:sldId id="627" r:id="rId44"/>
    <p:sldId id="628" r:id="rId45"/>
    <p:sldId id="629" r:id="rId46"/>
    <p:sldId id="630" r:id="rId47"/>
    <p:sldId id="631" r:id="rId48"/>
    <p:sldId id="632" r:id="rId49"/>
    <p:sldId id="633" r:id="rId50"/>
    <p:sldId id="634" r:id="rId51"/>
    <p:sldId id="635" r:id="rId52"/>
    <p:sldId id="636" r:id="rId53"/>
    <p:sldId id="637" r:id="rId54"/>
    <p:sldId id="638" r:id="rId55"/>
    <p:sldId id="639" r:id="rId56"/>
    <p:sldId id="640" r:id="rId57"/>
    <p:sldId id="641" r:id="rId58"/>
    <p:sldId id="642" r:id="rId59"/>
    <p:sldId id="644" r:id="rId60"/>
    <p:sldId id="645" r:id="rId61"/>
    <p:sldId id="646" r:id="rId62"/>
    <p:sldId id="647" r:id="rId63"/>
    <p:sldId id="648" r:id="rId64"/>
    <p:sldId id="649" r:id="rId65"/>
    <p:sldId id="650" r:id="rId66"/>
    <p:sldId id="704" r:id="rId67"/>
    <p:sldId id="716" r:id="rId68"/>
    <p:sldId id="723" r:id="rId69"/>
    <p:sldId id="722" r:id="rId70"/>
    <p:sldId id="724" r:id="rId71"/>
    <p:sldId id="725" r:id="rId72"/>
    <p:sldId id="726" r:id="rId73"/>
    <p:sldId id="727" r:id="rId74"/>
    <p:sldId id="552" r:id="rId75"/>
    <p:sldId id="705" r:id="rId76"/>
    <p:sldId id="401" r:id="rId77"/>
    <p:sldId id="706" r:id="rId78"/>
    <p:sldId id="707" r:id="rId79"/>
    <p:sldId id="321" r:id="rId80"/>
    <p:sldId id="269" r:id="rId81"/>
    <p:sldId id="712" r:id="rId82"/>
    <p:sldId id="564" r:id="rId83"/>
    <p:sldId id="713" r:id="rId84"/>
    <p:sldId id="711" r:id="rId85"/>
    <p:sldId id="714" r:id="rId86"/>
    <p:sldId id="563" r:id="rId87"/>
    <p:sldId id="538" r:id="rId88"/>
    <p:sldId id="539" r:id="rId89"/>
    <p:sldId id="717" r:id="rId90"/>
    <p:sldId id="718" r:id="rId91"/>
    <p:sldId id="266" r:id="rId92"/>
    <p:sldId id="728" r:id="rId93"/>
    <p:sldId id="719" r:id="rId94"/>
    <p:sldId id="476" r:id="rId95"/>
    <p:sldId id="555" r:id="rId96"/>
    <p:sldId id="559" r:id="rId97"/>
    <p:sldId id="541" r:id="rId98"/>
    <p:sldId id="557" r:id="rId99"/>
    <p:sldId id="561" r:id="rId100"/>
    <p:sldId id="562" r:id="rId101"/>
    <p:sldId id="729" r:id="rId102"/>
    <p:sldId id="730" r:id="rId103"/>
    <p:sldId id="731" r:id="rId104"/>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11" autoAdjust="0"/>
    <p:restoredTop sz="87619" autoAdjust="0"/>
  </p:normalViewPr>
  <p:slideViewPr>
    <p:cSldViewPr snapToGrid="0">
      <p:cViewPr varScale="1">
        <p:scale>
          <a:sx n="111" d="100"/>
          <a:sy n="111" d="100"/>
        </p:scale>
        <p:origin x="2488" y="208"/>
      </p:cViewPr>
      <p:guideLst>
        <p:guide orient="horz" pos="816"/>
        <p:guide pos="440"/>
      </p:guideLst>
    </p:cSldViewPr>
  </p:slideViewPr>
  <p:outlineViewPr>
    <p:cViewPr>
      <p:scale>
        <a:sx n="33" d="100"/>
        <a:sy n="33" d="100"/>
      </p:scale>
      <p:origin x="0" y="-62253"/>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73" d="100"/>
          <a:sy n="73" d="100"/>
        </p:scale>
        <p:origin x="-1626" y="-11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presProps" Target="presProp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viewProps" Target="viewProp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handoutMaster" Target="handoutMasters/handout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heme" Target="theme/theme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73400"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defTabSz="882650">
              <a:defRPr sz="1100">
                <a:latin typeface="Helvetica" panose="020B0604020202020204" pitchFamily="34" charset="0"/>
              </a:defRPr>
            </a:lvl1pPr>
          </a:lstStyle>
          <a:p>
            <a:pPr>
              <a:defRPr/>
            </a:pPr>
            <a:endParaRPr lang="en-US" altLang="en-US"/>
          </a:p>
        </p:txBody>
      </p:sp>
      <p:sp>
        <p:nvSpPr>
          <p:cNvPr id="46083" name="Rectangle 3"/>
          <p:cNvSpPr>
            <a:spLocks noGrp="1" noChangeArrowheads="1"/>
          </p:cNvSpPr>
          <p:nvPr>
            <p:ph type="dt" sz="quarter" idx="1"/>
          </p:nvPr>
        </p:nvSpPr>
        <p:spPr bwMode="auto">
          <a:xfrm>
            <a:off x="3951288" y="0"/>
            <a:ext cx="3071812"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algn="r" defTabSz="882650">
              <a:defRPr sz="1100">
                <a:latin typeface="Helvetica" panose="020B0604020202020204" pitchFamily="34" charset="0"/>
              </a:defRPr>
            </a:lvl1pPr>
          </a:lstStyle>
          <a:p>
            <a:pPr>
              <a:defRPr/>
            </a:pPr>
            <a:endParaRPr lang="en-US" altLang="en-US"/>
          </a:p>
        </p:txBody>
      </p:sp>
      <p:sp>
        <p:nvSpPr>
          <p:cNvPr id="46084" name="Rectangle 4"/>
          <p:cNvSpPr>
            <a:spLocks noGrp="1" noChangeArrowheads="1"/>
          </p:cNvSpPr>
          <p:nvPr>
            <p:ph type="ftr" sz="quarter" idx="2"/>
          </p:nvPr>
        </p:nvSpPr>
        <p:spPr bwMode="auto">
          <a:xfrm>
            <a:off x="0" y="8866188"/>
            <a:ext cx="3073400"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defTabSz="882650">
              <a:defRPr sz="1100">
                <a:latin typeface="Helvetica" panose="020B0604020202020204" pitchFamily="34" charset="0"/>
              </a:defRPr>
            </a:lvl1pPr>
          </a:lstStyle>
          <a:p>
            <a:pPr>
              <a:defRPr/>
            </a:pPr>
            <a:endParaRPr lang="en-US" altLang="en-US"/>
          </a:p>
        </p:txBody>
      </p:sp>
      <p:sp>
        <p:nvSpPr>
          <p:cNvPr id="46085" name="Rectangle 5"/>
          <p:cNvSpPr>
            <a:spLocks noGrp="1" noChangeArrowheads="1"/>
          </p:cNvSpPr>
          <p:nvPr>
            <p:ph type="sldNum" sz="quarter" idx="3"/>
          </p:nvPr>
        </p:nvSpPr>
        <p:spPr bwMode="auto">
          <a:xfrm>
            <a:off x="3951288" y="8866188"/>
            <a:ext cx="3071812"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algn="r" defTabSz="882650">
              <a:defRPr sz="1100" smtClean="0">
                <a:latin typeface="Helvetica" panose="020B0604020202020204" pitchFamily="34" charset="0"/>
              </a:defRPr>
            </a:lvl1pPr>
          </a:lstStyle>
          <a:p>
            <a:pPr>
              <a:defRPr/>
            </a:pPr>
            <a:fld id="{2880409A-2B82-4B1F-9506-61CCD4BB9C1C}" type="slidenum">
              <a:rPr lang="en-US" altLang="en-US"/>
              <a:pPr>
                <a:defRPr/>
              </a:pPr>
              <a:t>‹#›</a:t>
            </a:fld>
            <a:endParaRPr lang="en-US" altLang="en-US"/>
          </a:p>
        </p:txBody>
      </p:sp>
    </p:spTree>
    <p:extLst>
      <p:ext uri="{BB962C8B-B14F-4D97-AF65-F5344CB8AC3E}">
        <p14:creationId xmlns:p14="http://schemas.microsoft.com/office/powerpoint/2010/main" val="25430598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6888"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defTabSz="930275">
              <a:defRPr sz="1200">
                <a:latin typeface="Times New Roman" panose="02020603050405020304" pitchFamily="18" charset="0"/>
              </a:defRPr>
            </a:lvl1pPr>
          </a:lstStyle>
          <a:p>
            <a:pPr>
              <a:defRPr/>
            </a:pPr>
            <a:endParaRPr lang="en-US" altLang="en-US"/>
          </a:p>
        </p:txBody>
      </p:sp>
      <p:sp>
        <p:nvSpPr>
          <p:cNvPr id="6147" name="Rectangle 3"/>
          <p:cNvSpPr>
            <a:spLocks noGrp="1" noChangeArrowheads="1"/>
          </p:cNvSpPr>
          <p:nvPr>
            <p:ph type="dt" idx="1"/>
          </p:nvPr>
        </p:nvSpPr>
        <p:spPr bwMode="auto">
          <a:xfrm>
            <a:off x="3973513" y="0"/>
            <a:ext cx="3036887"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algn="r" defTabSz="930275">
              <a:defRPr sz="1200">
                <a:latin typeface="Times New Roman" panose="02020603050405020304" pitchFamily="18" charset="0"/>
              </a:defRPr>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182688" y="698500"/>
            <a:ext cx="4646612"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3036888"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defTabSz="930275">
              <a:defRPr sz="1200">
                <a:latin typeface="Times New Roman" panose="02020603050405020304" pitchFamily="18" charset="0"/>
              </a:defRPr>
            </a:lvl1pPr>
          </a:lstStyle>
          <a:p>
            <a:pPr>
              <a:defRPr/>
            </a:pPr>
            <a:endParaRPr lang="en-US" altLang="en-US"/>
          </a:p>
        </p:txBody>
      </p:sp>
      <p:sp>
        <p:nvSpPr>
          <p:cNvPr id="6151" name="Rectangle 7"/>
          <p:cNvSpPr>
            <a:spLocks noGrp="1" noChangeArrowheads="1"/>
          </p:cNvSpPr>
          <p:nvPr>
            <p:ph type="sldNum" sz="quarter" idx="5"/>
          </p:nvPr>
        </p:nvSpPr>
        <p:spPr bwMode="auto">
          <a:xfrm>
            <a:off x="3973513" y="8832850"/>
            <a:ext cx="3036887"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algn="r" defTabSz="930275">
              <a:defRPr sz="1200" smtClean="0">
                <a:latin typeface="Times New Roman" panose="02020603050405020304" pitchFamily="18" charset="0"/>
              </a:defRPr>
            </a:lvl1pPr>
          </a:lstStyle>
          <a:p>
            <a:pPr>
              <a:defRPr/>
            </a:pPr>
            <a:fld id="{12F8B05C-3C0D-4305-A44B-80B6DBCCA633}" type="slidenum">
              <a:rPr lang="en-US" altLang="en-US"/>
              <a:pPr>
                <a:defRPr/>
              </a:pPr>
              <a:t>‹#›</a:t>
            </a:fld>
            <a:endParaRPr lang="en-US" altLang="en-US"/>
          </a:p>
        </p:txBody>
      </p:sp>
    </p:spTree>
    <p:extLst>
      <p:ext uri="{BB962C8B-B14F-4D97-AF65-F5344CB8AC3E}">
        <p14:creationId xmlns:p14="http://schemas.microsoft.com/office/powerpoint/2010/main" val="8463232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anose="020B0600070205080204" pitchFamily="34" charset="-128"/>
              </a:defRPr>
            </a:lvl1pPr>
            <a:lvl2pPr marL="742950" indent="-285750" defTabSz="912813">
              <a:defRPr>
                <a:solidFill>
                  <a:schemeClr val="tx1"/>
                </a:solidFill>
                <a:latin typeface="Verdana" panose="020B0604030504040204" pitchFamily="34" charset="0"/>
                <a:ea typeface="MS PGothic" panose="020B0600070205080204" pitchFamily="34" charset="-128"/>
              </a:defRPr>
            </a:lvl2pPr>
            <a:lvl3pPr marL="1143000" indent="-228600" defTabSz="912813">
              <a:defRPr>
                <a:solidFill>
                  <a:schemeClr val="tx1"/>
                </a:solidFill>
                <a:latin typeface="Verdana" panose="020B0604030504040204" pitchFamily="34" charset="0"/>
                <a:ea typeface="MS PGothic" panose="020B0600070205080204" pitchFamily="34" charset="-128"/>
              </a:defRPr>
            </a:lvl3pPr>
            <a:lvl4pPr marL="1600200" indent="-228600" defTabSz="912813">
              <a:defRPr>
                <a:solidFill>
                  <a:schemeClr val="tx1"/>
                </a:solidFill>
                <a:latin typeface="Verdana" panose="020B0604030504040204" pitchFamily="34" charset="0"/>
                <a:ea typeface="MS PGothic" panose="020B0600070205080204" pitchFamily="34" charset="-128"/>
              </a:defRPr>
            </a:lvl4pPr>
            <a:lvl5pPr marL="2057400" indent="-228600" defTabSz="912813">
              <a:defRPr>
                <a:solidFill>
                  <a:schemeClr val="tx1"/>
                </a:solidFill>
                <a:latin typeface="Verdana" panose="020B0604030504040204"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14D6DD7-81B8-4B4D-B9A7-515B6F6F9373}" type="slidenum">
              <a:rPr lang="en-US" altLang="en-US">
                <a:latin typeface="Helvetica" panose="020B0604020202020204" pitchFamily="34" charset="0"/>
              </a:rPr>
              <a:pPr/>
              <a:t>1</a:t>
            </a:fld>
            <a:endParaRPr lang="en-US" altLang="en-US">
              <a:latin typeface="Helvetica" panose="020B0604020202020204" pitchFamily="34"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94425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2F8B05C-3C0D-4305-A44B-80B6DBCCA633}" type="slidenum">
              <a:rPr lang="en-US" altLang="en-US" smtClean="0"/>
              <a:pPr>
                <a:defRPr/>
              </a:pPr>
              <a:t>56</a:t>
            </a:fld>
            <a:endParaRPr lang="en-US" altLang="en-US"/>
          </a:p>
        </p:txBody>
      </p:sp>
    </p:spTree>
    <p:extLst>
      <p:ext uri="{BB962C8B-B14F-4D97-AF65-F5344CB8AC3E}">
        <p14:creationId xmlns:p14="http://schemas.microsoft.com/office/powerpoint/2010/main" val="2565860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2F8B05C-3C0D-4305-A44B-80B6DBCCA633}" type="slidenum">
              <a:rPr lang="en-US" altLang="en-US" smtClean="0"/>
              <a:pPr>
                <a:defRPr/>
              </a:pPr>
              <a:t>64</a:t>
            </a:fld>
            <a:endParaRPr lang="en-US" altLang="en-US"/>
          </a:p>
        </p:txBody>
      </p:sp>
    </p:spTree>
    <p:extLst>
      <p:ext uri="{BB962C8B-B14F-4D97-AF65-F5344CB8AC3E}">
        <p14:creationId xmlns:p14="http://schemas.microsoft.com/office/powerpoint/2010/main" val="1465210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2F8B05C-3C0D-4305-A44B-80B6DBCCA633}" type="slidenum">
              <a:rPr lang="en-US" altLang="en-US" smtClean="0"/>
              <a:pPr>
                <a:defRPr/>
              </a:pPr>
              <a:t>65</a:t>
            </a:fld>
            <a:endParaRPr lang="en-US" altLang="en-US"/>
          </a:p>
        </p:txBody>
      </p:sp>
    </p:spTree>
    <p:extLst>
      <p:ext uri="{BB962C8B-B14F-4D97-AF65-F5344CB8AC3E}">
        <p14:creationId xmlns:p14="http://schemas.microsoft.com/office/powerpoint/2010/main" val="3404740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2F8B05C-3C0D-4305-A44B-80B6DBCCA633}" type="slidenum">
              <a:rPr lang="en-US" altLang="en-US" smtClean="0"/>
              <a:pPr>
                <a:defRPr/>
              </a:pPr>
              <a:t>67</a:t>
            </a:fld>
            <a:endParaRPr lang="en-US" altLang="en-US"/>
          </a:p>
        </p:txBody>
      </p:sp>
    </p:spTree>
    <p:extLst>
      <p:ext uri="{BB962C8B-B14F-4D97-AF65-F5344CB8AC3E}">
        <p14:creationId xmlns:p14="http://schemas.microsoft.com/office/powerpoint/2010/main" val="3614499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2F8B05C-3C0D-4305-A44B-80B6DBCCA633}" type="slidenum">
              <a:rPr lang="en-US" altLang="en-US" smtClean="0"/>
              <a:pPr>
                <a:defRPr/>
              </a:pPr>
              <a:t>68</a:t>
            </a:fld>
            <a:endParaRPr lang="en-US" altLang="en-US"/>
          </a:p>
        </p:txBody>
      </p:sp>
    </p:spTree>
    <p:extLst>
      <p:ext uri="{BB962C8B-B14F-4D97-AF65-F5344CB8AC3E}">
        <p14:creationId xmlns:p14="http://schemas.microsoft.com/office/powerpoint/2010/main" val="3348930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2F8B05C-3C0D-4305-A44B-80B6DBCCA633}" type="slidenum">
              <a:rPr lang="en-US" altLang="en-US" smtClean="0"/>
              <a:pPr>
                <a:defRPr/>
              </a:pPr>
              <a:t>69</a:t>
            </a:fld>
            <a:endParaRPr lang="en-US" altLang="en-US"/>
          </a:p>
        </p:txBody>
      </p:sp>
    </p:spTree>
    <p:extLst>
      <p:ext uri="{BB962C8B-B14F-4D97-AF65-F5344CB8AC3E}">
        <p14:creationId xmlns:p14="http://schemas.microsoft.com/office/powerpoint/2010/main" val="1588081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2F8B05C-3C0D-4305-A44B-80B6DBCCA633}" type="slidenum">
              <a:rPr lang="en-US" altLang="en-US" smtClean="0"/>
              <a:pPr>
                <a:defRPr/>
              </a:pPr>
              <a:t>70</a:t>
            </a:fld>
            <a:endParaRPr lang="en-US" altLang="en-US"/>
          </a:p>
        </p:txBody>
      </p:sp>
    </p:spTree>
    <p:extLst>
      <p:ext uri="{BB962C8B-B14F-4D97-AF65-F5344CB8AC3E}">
        <p14:creationId xmlns:p14="http://schemas.microsoft.com/office/powerpoint/2010/main" val="1112871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2F8B05C-3C0D-4305-A44B-80B6DBCCA633}" type="slidenum">
              <a:rPr lang="en-US" altLang="en-US" smtClean="0"/>
              <a:pPr>
                <a:defRPr/>
              </a:pPr>
              <a:t>71</a:t>
            </a:fld>
            <a:endParaRPr lang="en-US" altLang="en-US"/>
          </a:p>
        </p:txBody>
      </p:sp>
    </p:spTree>
    <p:extLst>
      <p:ext uri="{BB962C8B-B14F-4D97-AF65-F5344CB8AC3E}">
        <p14:creationId xmlns:p14="http://schemas.microsoft.com/office/powerpoint/2010/main" val="3302823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2F8B05C-3C0D-4305-A44B-80B6DBCCA633}" type="slidenum">
              <a:rPr lang="en-US" altLang="en-US" smtClean="0"/>
              <a:pPr>
                <a:defRPr/>
              </a:pPr>
              <a:t>72</a:t>
            </a:fld>
            <a:endParaRPr lang="en-US" altLang="en-US"/>
          </a:p>
        </p:txBody>
      </p:sp>
    </p:spTree>
    <p:extLst>
      <p:ext uri="{BB962C8B-B14F-4D97-AF65-F5344CB8AC3E}">
        <p14:creationId xmlns:p14="http://schemas.microsoft.com/office/powerpoint/2010/main" val="28237900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A361F8D6-FEA9-49DD-83EC-A0C4E314CD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a:solidFill>
                  <a:schemeClr val="tx1"/>
                </a:solidFill>
                <a:latin typeface="Arial" panose="020B0604020202020204" pitchFamily="34" charset="0"/>
                <a:ea typeface="PMingLiU" panose="02020500000000000000" pitchFamily="18" charset="-120"/>
              </a:defRPr>
            </a:lvl1pPr>
            <a:lvl2pPr marL="742950" indent="-285750" defTabSz="930275">
              <a:defRPr kumimoji="1">
                <a:solidFill>
                  <a:schemeClr val="tx1"/>
                </a:solidFill>
                <a:latin typeface="Arial" panose="020B0604020202020204" pitchFamily="34" charset="0"/>
                <a:ea typeface="PMingLiU" panose="02020500000000000000" pitchFamily="18" charset="-120"/>
              </a:defRPr>
            </a:lvl2pPr>
            <a:lvl3pPr marL="1143000" indent="-228600" defTabSz="930275">
              <a:defRPr kumimoji="1">
                <a:solidFill>
                  <a:schemeClr val="tx1"/>
                </a:solidFill>
                <a:latin typeface="Arial" panose="020B0604020202020204" pitchFamily="34" charset="0"/>
                <a:ea typeface="PMingLiU" panose="02020500000000000000" pitchFamily="18" charset="-120"/>
              </a:defRPr>
            </a:lvl3pPr>
            <a:lvl4pPr marL="1600200" indent="-228600" defTabSz="930275">
              <a:defRPr kumimoji="1">
                <a:solidFill>
                  <a:schemeClr val="tx1"/>
                </a:solidFill>
                <a:latin typeface="Arial" panose="020B0604020202020204" pitchFamily="34" charset="0"/>
                <a:ea typeface="PMingLiU" panose="02020500000000000000" pitchFamily="18" charset="-120"/>
              </a:defRPr>
            </a:lvl4pPr>
            <a:lvl5pPr marL="2057400" indent="-228600" defTabSz="930275">
              <a:defRPr kumimoji="1">
                <a:solidFill>
                  <a:schemeClr val="tx1"/>
                </a:solidFill>
                <a:latin typeface="Arial" panose="020B0604020202020204" pitchFamily="34" charset="0"/>
                <a:ea typeface="PMingLiU" panose="02020500000000000000" pitchFamily="18" charset="-120"/>
              </a:defRPr>
            </a:lvl5pPr>
            <a:lvl6pPr marL="2514600" indent="-228600" defTabSz="930275"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defTabSz="930275"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defTabSz="930275"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defTabSz="930275"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fld id="{9887B8E8-DAF5-42F3-B05F-5123EAF38409}" type="slidenum">
              <a:rPr lang="en-US" altLang="en-US" smtClean="0">
                <a:latin typeface="Times New Roman" panose="02020603050405020304" pitchFamily="18" charset="0"/>
                <a:ea typeface="MS PGothic" panose="020B0600070205080204" pitchFamily="34" charset="-128"/>
              </a:rPr>
              <a:pPr/>
              <a:t>78</a:t>
            </a:fld>
            <a:endParaRPr lang="en-US" altLang="en-US">
              <a:latin typeface="Times New Roman" panose="02020603050405020304" pitchFamily="18" charset="0"/>
              <a:ea typeface="MS PGothic" panose="020B0600070205080204" pitchFamily="34" charset="-128"/>
            </a:endParaRPr>
          </a:p>
        </p:txBody>
      </p:sp>
      <p:sp>
        <p:nvSpPr>
          <p:cNvPr id="16387" name="Rectangle 2">
            <a:extLst>
              <a:ext uri="{FF2B5EF4-FFF2-40B4-BE49-F238E27FC236}">
                <a16:creationId xmlns:a16="http://schemas.microsoft.com/office/drawing/2014/main" id="{3DC02BAB-0065-44B9-919F-248C16C0C902}"/>
              </a:ext>
            </a:extLst>
          </p:cNvPr>
          <p:cNvSpPr>
            <a:spLocks noGrp="1" noRot="1" noChangeAspect="1" noChangeArrowheads="1" noTextEdit="1"/>
          </p:cNvSpPr>
          <p:nvPr>
            <p:ph type="sldImg"/>
          </p:nvPr>
        </p:nvSpPr>
        <p:spPr>
          <a:xfrm>
            <a:off x="1258888" y="720725"/>
            <a:ext cx="4797425" cy="3598863"/>
          </a:xfrm>
          <a:ln/>
        </p:spPr>
      </p:sp>
      <p:sp>
        <p:nvSpPr>
          <p:cNvPr id="16388" name="Rectangle 3">
            <a:extLst>
              <a:ext uri="{FF2B5EF4-FFF2-40B4-BE49-F238E27FC236}">
                <a16:creationId xmlns:a16="http://schemas.microsoft.com/office/drawing/2014/main" id="{6A39E03D-007C-42C7-AFDC-D2F41C994B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rPr>
              <a:t>The structure of the disk is like this </a:t>
            </a:r>
          </a:p>
          <a:p>
            <a:pPr eaLnBrk="1" hangingPunct="1"/>
            <a:r>
              <a:rPr lang="en-US" altLang="en-US" dirty="0">
                <a:latin typeface="Times New Roman" panose="02020603050405020304" pitchFamily="18" charset="0"/>
              </a:rPr>
              <a:t>Pay attention to the </a:t>
            </a:r>
            <a:r>
              <a:rPr lang="en-US" altLang="en-US" dirty="0" err="1">
                <a:latin typeface="Times New Roman" panose="02020603050405020304" pitchFamily="18" charset="0"/>
              </a:rPr>
              <a:t>concpet</a:t>
            </a:r>
            <a:endParaRPr lang="en-US" altLang="en-US" dirty="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anose="020B0600070205080204" pitchFamily="34" charset="-128"/>
              </a:defRPr>
            </a:lvl1pPr>
            <a:lvl2pPr marL="742950" indent="-285750" defTabSz="912813">
              <a:defRPr>
                <a:solidFill>
                  <a:schemeClr val="tx1"/>
                </a:solidFill>
                <a:latin typeface="Verdana" panose="020B0604030504040204" pitchFamily="34" charset="0"/>
                <a:ea typeface="MS PGothic" panose="020B0600070205080204" pitchFamily="34" charset="-128"/>
              </a:defRPr>
            </a:lvl2pPr>
            <a:lvl3pPr marL="1143000" indent="-228600" defTabSz="912813">
              <a:defRPr>
                <a:solidFill>
                  <a:schemeClr val="tx1"/>
                </a:solidFill>
                <a:latin typeface="Verdana" panose="020B0604030504040204" pitchFamily="34" charset="0"/>
                <a:ea typeface="MS PGothic" panose="020B0600070205080204" pitchFamily="34" charset="-128"/>
              </a:defRPr>
            </a:lvl3pPr>
            <a:lvl4pPr marL="1600200" indent="-228600" defTabSz="912813">
              <a:defRPr>
                <a:solidFill>
                  <a:schemeClr val="tx1"/>
                </a:solidFill>
                <a:latin typeface="Verdana" panose="020B0604030504040204" pitchFamily="34" charset="0"/>
                <a:ea typeface="MS PGothic" panose="020B0600070205080204" pitchFamily="34" charset="-128"/>
              </a:defRPr>
            </a:lvl4pPr>
            <a:lvl5pPr marL="2057400" indent="-228600" defTabSz="912813">
              <a:defRPr>
                <a:solidFill>
                  <a:schemeClr val="tx1"/>
                </a:solidFill>
                <a:latin typeface="Verdana" panose="020B0604030504040204"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D0B17A1-3BB8-4188-997B-88FBC1D529CF}" type="slidenum">
              <a:rPr lang="en-US" altLang="en-US">
                <a:latin typeface="Helvetica" panose="020B0604020202020204" pitchFamily="34" charset="0"/>
              </a:rPr>
              <a:pPr/>
              <a:t>2</a:t>
            </a:fld>
            <a:endParaRPr lang="en-US" altLang="en-US">
              <a:latin typeface="Helvetica" panose="020B0604020202020204" pitchFamily="34" charset="0"/>
            </a:endParaRPr>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964391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88A407FC-21B2-4F79-BE29-ADA3318A65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a:solidFill>
                  <a:schemeClr val="tx1"/>
                </a:solidFill>
                <a:latin typeface="Arial" panose="020B0604020202020204" pitchFamily="34" charset="0"/>
                <a:ea typeface="PMingLiU" panose="02020500000000000000" pitchFamily="18" charset="-120"/>
              </a:defRPr>
            </a:lvl1pPr>
            <a:lvl2pPr marL="742950" indent="-285750" defTabSz="930275">
              <a:defRPr kumimoji="1">
                <a:solidFill>
                  <a:schemeClr val="tx1"/>
                </a:solidFill>
                <a:latin typeface="Arial" panose="020B0604020202020204" pitchFamily="34" charset="0"/>
                <a:ea typeface="PMingLiU" panose="02020500000000000000" pitchFamily="18" charset="-120"/>
              </a:defRPr>
            </a:lvl2pPr>
            <a:lvl3pPr marL="1143000" indent="-228600" defTabSz="930275">
              <a:defRPr kumimoji="1">
                <a:solidFill>
                  <a:schemeClr val="tx1"/>
                </a:solidFill>
                <a:latin typeface="Arial" panose="020B0604020202020204" pitchFamily="34" charset="0"/>
                <a:ea typeface="PMingLiU" panose="02020500000000000000" pitchFamily="18" charset="-120"/>
              </a:defRPr>
            </a:lvl3pPr>
            <a:lvl4pPr marL="1600200" indent="-228600" defTabSz="930275">
              <a:defRPr kumimoji="1">
                <a:solidFill>
                  <a:schemeClr val="tx1"/>
                </a:solidFill>
                <a:latin typeface="Arial" panose="020B0604020202020204" pitchFamily="34" charset="0"/>
                <a:ea typeface="PMingLiU" panose="02020500000000000000" pitchFamily="18" charset="-120"/>
              </a:defRPr>
            </a:lvl4pPr>
            <a:lvl5pPr marL="2057400" indent="-228600" defTabSz="930275">
              <a:defRPr kumimoji="1">
                <a:solidFill>
                  <a:schemeClr val="tx1"/>
                </a:solidFill>
                <a:latin typeface="Arial" panose="020B0604020202020204" pitchFamily="34" charset="0"/>
                <a:ea typeface="PMingLiU" panose="02020500000000000000" pitchFamily="18" charset="-120"/>
              </a:defRPr>
            </a:lvl5pPr>
            <a:lvl6pPr marL="2514600" indent="-228600" defTabSz="930275"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defTabSz="930275"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defTabSz="930275"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defTabSz="930275"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fld id="{1A055618-BA00-4FDB-87F8-AE2D2368F244}" type="slidenum">
              <a:rPr lang="en-US" altLang="en-US" smtClean="0">
                <a:latin typeface="Times New Roman" panose="02020603050405020304" pitchFamily="18" charset="0"/>
                <a:ea typeface="MS PGothic" panose="020B0600070205080204" pitchFamily="34" charset="-128"/>
              </a:rPr>
              <a:pPr/>
              <a:t>79</a:t>
            </a:fld>
            <a:endParaRPr lang="en-US" altLang="en-US">
              <a:latin typeface="Times New Roman" panose="02020603050405020304" pitchFamily="18" charset="0"/>
              <a:ea typeface="MS PGothic" panose="020B0600070205080204" pitchFamily="34" charset="-128"/>
            </a:endParaRPr>
          </a:p>
        </p:txBody>
      </p:sp>
      <p:sp>
        <p:nvSpPr>
          <p:cNvPr id="18435" name="Rectangle 2">
            <a:extLst>
              <a:ext uri="{FF2B5EF4-FFF2-40B4-BE49-F238E27FC236}">
                <a16:creationId xmlns:a16="http://schemas.microsoft.com/office/drawing/2014/main" id="{5DD91796-E405-4AA2-998C-82E1E4E10A6B}"/>
              </a:ext>
            </a:extLst>
          </p:cNvPr>
          <p:cNvSpPr>
            <a:spLocks noGrp="1" noRot="1" noChangeAspect="1" noChangeArrowheads="1" noTextEdit="1"/>
          </p:cNvSpPr>
          <p:nvPr>
            <p:ph type="sldImg"/>
          </p:nvPr>
        </p:nvSpPr>
        <p:spPr>
          <a:xfrm>
            <a:off x="1258888" y="720725"/>
            <a:ext cx="4797425" cy="3598863"/>
          </a:xfrm>
          <a:ln/>
        </p:spPr>
      </p:sp>
      <p:sp>
        <p:nvSpPr>
          <p:cNvPr id="18436" name="Rectangle 3">
            <a:extLst>
              <a:ext uri="{FF2B5EF4-FFF2-40B4-BE49-F238E27FC236}">
                <a16:creationId xmlns:a16="http://schemas.microsoft.com/office/drawing/2014/main" id="{0B8439C0-0040-48FE-8DE1-6F5EC37D38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88A407FC-21B2-4F79-BE29-ADA3318A65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a:solidFill>
                  <a:schemeClr val="tx1"/>
                </a:solidFill>
                <a:latin typeface="Arial" panose="020B0604020202020204" pitchFamily="34" charset="0"/>
                <a:ea typeface="PMingLiU" panose="02020500000000000000" pitchFamily="18" charset="-120"/>
              </a:defRPr>
            </a:lvl1pPr>
            <a:lvl2pPr marL="742950" indent="-285750" defTabSz="930275">
              <a:defRPr kumimoji="1">
                <a:solidFill>
                  <a:schemeClr val="tx1"/>
                </a:solidFill>
                <a:latin typeface="Arial" panose="020B0604020202020204" pitchFamily="34" charset="0"/>
                <a:ea typeface="PMingLiU" panose="02020500000000000000" pitchFamily="18" charset="-120"/>
              </a:defRPr>
            </a:lvl2pPr>
            <a:lvl3pPr marL="1143000" indent="-228600" defTabSz="930275">
              <a:defRPr kumimoji="1">
                <a:solidFill>
                  <a:schemeClr val="tx1"/>
                </a:solidFill>
                <a:latin typeface="Arial" panose="020B0604020202020204" pitchFamily="34" charset="0"/>
                <a:ea typeface="PMingLiU" panose="02020500000000000000" pitchFamily="18" charset="-120"/>
              </a:defRPr>
            </a:lvl3pPr>
            <a:lvl4pPr marL="1600200" indent="-228600" defTabSz="930275">
              <a:defRPr kumimoji="1">
                <a:solidFill>
                  <a:schemeClr val="tx1"/>
                </a:solidFill>
                <a:latin typeface="Arial" panose="020B0604020202020204" pitchFamily="34" charset="0"/>
                <a:ea typeface="PMingLiU" panose="02020500000000000000" pitchFamily="18" charset="-120"/>
              </a:defRPr>
            </a:lvl4pPr>
            <a:lvl5pPr marL="2057400" indent="-228600" defTabSz="930275">
              <a:defRPr kumimoji="1">
                <a:solidFill>
                  <a:schemeClr val="tx1"/>
                </a:solidFill>
                <a:latin typeface="Arial" panose="020B0604020202020204" pitchFamily="34" charset="0"/>
                <a:ea typeface="PMingLiU" panose="02020500000000000000" pitchFamily="18" charset="-120"/>
              </a:defRPr>
            </a:lvl5pPr>
            <a:lvl6pPr marL="2514600" indent="-228600" defTabSz="930275"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defTabSz="930275"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defTabSz="930275"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defTabSz="930275"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fld id="{1A055618-BA00-4FDB-87F8-AE2D2368F244}" type="slidenum">
              <a:rPr lang="en-US" altLang="en-US" smtClean="0">
                <a:latin typeface="Times New Roman" panose="02020603050405020304" pitchFamily="18" charset="0"/>
                <a:ea typeface="MS PGothic" panose="020B0600070205080204" pitchFamily="34" charset="-128"/>
              </a:rPr>
              <a:pPr/>
              <a:t>80</a:t>
            </a:fld>
            <a:endParaRPr lang="en-US" altLang="en-US">
              <a:latin typeface="Times New Roman" panose="02020603050405020304" pitchFamily="18" charset="0"/>
              <a:ea typeface="MS PGothic" panose="020B0600070205080204" pitchFamily="34" charset="-128"/>
            </a:endParaRPr>
          </a:p>
        </p:txBody>
      </p:sp>
      <p:sp>
        <p:nvSpPr>
          <p:cNvPr id="18435" name="Rectangle 2">
            <a:extLst>
              <a:ext uri="{FF2B5EF4-FFF2-40B4-BE49-F238E27FC236}">
                <a16:creationId xmlns:a16="http://schemas.microsoft.com/office/drawing/2014/main" id="{5DD91796-E405-4AA2-998C-82E1E4E10A6B}"/>
              </a:ext>
            </a:extLst>
          </p:cNvPr>
          <p:cNvSpPr>
            <a:spLocks noGrp="1" noRot="1" noChangeAspect="1" noChangeArrowheads="1" noTextEdit="1"/>
          </p:cNvSpPr>
          <p:nvPr>
            <p:ph type="sldImg"/>
          </p:nvPr>
        </p:nvSpPr>
        <p:spPr>
          <a:xfrm>
            <a:off x="1258888" y="720725"/>
            <a:ext cx="4797425" cy="3598863"/>
          </a:xfrm>
          <a:ln/>
        </p:spPr>
      </p:sp>
      <p:sp>
        <p:nvSpPr>
          <p:cNvPr id="18436" name="Rectangle 3">
            <a:extLst>
              <a:ext uri="{FF2B5EF4-FFF2-40B4-BE49-F238E27FC236}">
                <a16:creationId xmlns:a16="http://schemas.microsoft.com/office/drawing/2014/main" id="{0B8439C0-0040-48FE-8DE1-6F5EC37D38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26231867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88A407FC-21B2-4F79-BE29-ADA3318A65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a:solidFill>
                  <a:schemeClr val="tx1"/>
                </a:solidFill>
                <a:latin typeface="Arial" panose="020B0604020202020204" pitchFamily="34" charset="0"/>
                <a:ea typeface="PMingLiU" panose="02020500000000000000" pitchFamily="18" charset="-120"/>
              </a:defRPr>
            </a:lvl1pPr>
            <a:lvl2pPr marL="742950" indent="-285750" defTabSz="930275">
              <a:defRPr kumimoji="1">
                <a:solidFill>
                  <a:schemeClr val="tx1"/>
                </a:solidFill>
                <a:latin typeface="Arial" panose="020B0604020202020204" pitchFamily="34" charset="0"/>
                <a:ea typeface="PMingLiU" panose="02020500000000000000" pitchFamily="18" charset="-120"/>
              </a:defRPr>
            </a:lvl2pPr>
            <a:lvl3pPr marL="1143000" indent="-228600" defTabSz="930275">
              <a:defRPr kumimoji="1">
                <a:solidFill>
                  <a:schemeClr val="tx1"/>
                </a:solidFill>
                <a:latin typeface="Arial" panose="020B0604020202020204" pitchFamily="34" charset="0"/>
                <a:ea typeface="PMingLiU" panose="02020500000000000000" pitchFamily="18" charset="-120"/>
              </a:defRPr>
            </a:lvl3pPr>
            <a:lvl4pPr marL="1600200" indent="-228600" defTabSz="930275">
              <a:defRPr kumimoji="1">
                <a:solidFill>
                  <a:schemeClr val="tx1"/>
                </a:solidFill>
                <a:latin typeface="Arial" panose="020B0604020202020204" pitchFamily="34" charset="0"/>
                <a:ea typeface="PMingLiU" panose="02020500000000000000" pitchFamily="18" charset="-120"/>
              </a:defRPr>
            </a:lvl4pPr>
            <a:lvl5pPr marL="2057400" indent="-228600" defTabSz="930275">
              <a:defRPr kumimoji="1">
                <a:solidFill>
                  <a:schemeClr val="tx1"/>
                </a:solidFill>
                <a:latin typeface="Arial" panose="020B0604020202020204" pitchFamily="34" charset="0"/>
                <a:ea typeface="PMingLiU" panose="02020500000000000000" pitchFamily="18" charset="-120"/>
              </a:defRPr>
            </a:lvl5pPr>
            <a:lvl6pPr marL="2514600" indent="-228600" defTabSz="930275"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defTabSz="930275"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defTabSz="930275"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defTabSz="930275"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fld id="{1A055618-BA00-4FDB-87F8-AE2D2368F244}" type="slidenum">
              <a:rPr lang="en-US" altLang="en-US" smtClean="0">
                <a:latin typeface="Times New Roman" panose="02020603050405020304" pitchFamily="18" charset="0"/>
                <a:ea typeface="MS PGothic" panose="020B0600070205080204" pitchFamily="34" charset="-128"/>
              </a:rPr>
              <a:pPr/>
              <a:t>81</a:t>
            </a:fld>
            <a:endParaRPr lang="en-US" altLang="en-US">
              <a:latin typeface="Times New Roman" panose="02020603050405020304" pitchFamily="18" charset="0"/>
              <a:ea typeface="MS PGothic" panose="020B0600070205080204" pitchFamily="34" charset="-128"/>
            </a:endParaRPr>
          </a:p>
        </p:txBody>
      </p:sp>
      <p:sp>
        <p:nvSpPr>
          <p:cNvPr id="18435" name="Rectangle 2">
            <a:extLst>
              <a:ext uri="{FF2B5EF4-FFF2-40B4-BE49-F238E27FC236}">
                <a16:creationId xmlns:a16="http://schemas.microsoft.com/office/drawing/2014/main" id="{5DD91796-E405-4AA2-998C-82E1E4E10A6B}"/>
              </a:ext>
            </a:extLst>
          </p:cNvPr>
          <p:cNvSpPr>
            <a:spLocks noGrp="1" noRot="1" noChangeAspect="1" noChangeArrowheads="1" noTextEdit="1"/>
          </p:cNvSpPr>
          <p:nvPr>
            <p:ph type="sldImg"/>
          </p:nvPr>
        </p:nvSpPr>
        <p:spPr>
          <a:xfrm>
            <a:off x="1258888" y="720725"/>
            <a:ext cx="4797425" cy="3598863"/>
          </a:xfrm>
          <a:ln/>
        </p:spPr>
      </p:sp>
      <p:sp>
        <p:nvSpPr>
          <p:cNvPr id="18436" name="Rectangle 3">
            <a:extLst>
              <a:ext uri="{FF2B5EF4-FFF2-40B4-BE49-F238E27FC236}">
                <a16:creationId xmlns:a16="http://schemas.microsoft.com/office/drawing/2014/main" id="{0B8439C0-0040-48FE-8DE1-6F5EC37D38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28470613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88A407FC-21B2-4F79-BE29-ADA3318A65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a:solidFill>
                  <a:schemeClr val="tx1"/>
                </a:solidFill>
                <a:latin typeface="Arial" panose="020B0604020202020204" pitchFamily="34" charset="0"/>
                <a:ea typeface="PMingLiU" panose="02020500000000000000" pitchFamily="18" charset="-120"/>
              </a:defRPr>
            </a:lvl1pPr>
            <a:lvl2pPr marL="742950" indent="-285750" defTabSz="930275">
              <a:defRPr kumimoji="1">
                <a:solidFill>
                  <a:schemeClr val="tx1"/>
                </a:solidFill>
                <a:latin typeface="Arial" panose="020B0604020202020204" pitchFamily="34" charset="0"/>
                <a:ea typeface="PMingLiU" panose="02020500000000000000" pitchFamily="18" charset="-120"/>
              </a:defRPr>
            </a:lvl2pPr>
            <a:lvl3pPr marL="1143000" indent="-228600" defTabSz="930275">
              <a:defRPr kumimoji="1">
                <a:solidFill>
                  <a:schemeClr val="tx1"/>
                </a:solidFill>
                <a:latin typeface="Arial" panose="020B0604020202020204" pitchFamily="34" charset="0"/>
                <a:ea typeface="PMingLiU" panose="02020500000000000000" pitchFamily="18" charset="-120"/>
              </a:defRPr>
            </a:lvl3pPr>
            <a:lvl4pPr marL="1600200" indent="-228600" defTabSz="930275">
              <a:defRPr kumimoji="1">
                <a:solidFill>
                  <a:schemeClr val="tx1"/>
                </a:solidFill>
                <a:latin typeface="Arial" panose="020B0604020202020204" pitchFamily="34" charset="0"/>
                <a:ea typeface="PMingLiU" panose="02020500000000000000" pitchFamily="18" charset="-120"/>
              </a:defRPr>
            </a:lvl4pPr>
            <a:lvl5pPr marL="2057400" indent="-228600" defTabSz="930275">
              <a:defRPr kumimoji="1">
                <a:solidFill>
                  <a:schemeClr val="tx1"/>
                </a:solidFill>
                <a:latin typeface="Arial" panose="020B0604020202020204" pitchFamily="34" charset="0"/>
                <a:ea typeface="PMingLiU" panose="02020500000000000000" pitchFamily="18" charset="-120"/>
              </a:defRPr>
            </a:lvl5pPr>
            <a:lvl6pPr marL="2514600" indent="-228600" defTabSz="930275"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defTabSz="930275"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defTabSz="930275"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defTabSz="930275"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fld id="{1A055618-BA00-4FDB-87F8-AE2D2368F244}" type="slidenum">
              <a:rPr lang="en-US" altLang="en-US" smtClean="0">
                <a:latin typeface="Times New Roman" panose="02020603050405020304" pitchFamily="18" charset="0"/>
                <a:ea typeface="MS PGothic" panose="020B0600070205080204" pitchFamily="34" charset="-128"/>
              </a:rPr>
              <a:pPr/>
              <a:t>82</a:t>
            </a:fld>
            <a:endParaRPr lang="en-US" altLang="en-US">
              <a:latin typeface="Times New Roman" panose="02020603050405020304" pitchFamily="18" charset="0"/>
              <a:ea typeface="MS PGothic" panose="020B0600070205080204" pitchFamily="34" charset="-128"/>
            </a:endParaRPr>
          </a:p>
        </p:txBody>
      </p:sp>
      <p:sp>
        <p:nvSpPr>
          <p:cNvPr id="18435" name="Rectangle 2">
            <a:extLst>
              <a:ext uri="{FF2B5EF4-FFF2-40B4-BE49-F238E27FC236}">
                <a16:creationId xmlns:a16="http://schemas.microsoft.com/office/drawing/2014/main" id="{5DD91796-E405-4AA2-998C-82E1E4E10A6B}"/>
              </a:ext>
            </a:extLst>
          </p:cNvPr>
          <p:cNvSpPr>
            <a:spLocks noGrp="1" noRot="1" noChangeAspect="1" noChangeArrowheads="1" noTextEdit="1"/>
          </p:cNvSpPr>
          <p:nvPr>
            <p:ph type="sldImg"/>
          </p:nvPr>
        </p:nvSpPr>
        <p:spPr>
          <a:xfrm>
            <a:off x="1258888" y="720725"/>
            <a:ext cx="4797425" cy="3598863"/>
          </a:xfrm>
          <a:ln/>
        </p:spPr>
      </p:sp>
      <p:sp>
        <p:nvSpPr>
          <p:cNvPr id="18436" name="Rectangle 3">
            <a:extLst>
              <a:ext uri="{FF2B5EF4-FFF2-40B4-BE49-F238E27FC236}">
                <a16:creationId xmlns:a16="http://schemas.microsoft.com/office/drawing/2014/main" id="{0B8439C0-0040-48FE-8DE1-6F5EC37D38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3123356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88A407FC-21B2-4F79-BE29-ADA3318A65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a:solidFill>
                  <a:schemeClr val="tx1"/>
                </a:solidFill>
                <a:latin typeface="Arial" panose="020B0604020202020204" pitchFamily="34" charset="0"/>
                <a:ea typeface="PMingLiU" panose="02020500000000000000" pitchFamily="18" charset="-120"/>
              </a:defRPr>
            </a:lvl1pPr>
            <a:lvl2pPr marL="742950" indent="-285750" defTabSz="930275">
              <a:defRPr kumimoji="1">
                <a:solidFill>
                  <a:schemeClr val="tx1"/>
                </a:solidFill>
                <a:latin typeface="Arial" panose="020B0604020202020204" pitchFamily="34" charset="0"/>
                <a:ea typeface="PMingLiU" panose="02020500000000000000" pitchFamily="18" charset="-120"/>
              </a:defRPr>
            </a:lvl2pPr>
            <a:lvl3pPr marL="1143000" indent="-228600" defTabSz="930275">
              <a:defRPr kumimoji="1">
                <a:solidFill>
                  <a:schemeClr val="tx1"/>
                </a:solidFill>
                <a:latin typeface="Arial" panose="020B0604020202020204" pitchFamily="34" charset="0"/>
                <a:ea typeface="PMingLiU" panose="02020500000000000000" pitchFamily="18" charset="-120"/>
              </a:defRPr>
            </a:lvl3pPr>
            <a:lvl4pPr marL="1600200" indent="-228600" defTabSz="930275">
              <a:defRPr kumimoji="1">
                <a:solidFill>
                  <a:schemeClr val="tx1"/>
                </a:solidFill>
                <a:latin typeface="Arial" panose="020B0604020202020204" pitchFamily="34" charset="0"/>
                <a:ea typeface="PMingLiU" panose="02020500000000000000" pitchFamily="18" charset="-120"/>
              </a:defRPr>
            </a:lvl4pPr>
            <a:lvl5pPr marL="2057400" indent="-228600" defTabSz="930275">
              <a:defRPr kumimoji="1">
                <a:solidFill>
                  <a:schemeClr val="tx1"/>
                </a:solidFill>
                <a:latin typeface="Arial" panose="020B0604020202020204" pitchFamily="34" charset="0"/>
                <a:ea typeface="PMingLiU" panose="02020500000000000000" pitchFamily="18" charset="-120"/>
              </a:defRPr>
            </a:lvl5pPr>
            <a:lvl6pPr marL="2514600" indent="-228600" defTabSz="930275"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defTabSz="930275"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defTabSz="930275"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defTabSz="930275"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fld id="{1A055618-BA00-4FDB-87F8-AE2D2368F244}" type="slidenum">
              <a:rPr lang="en-US" altLang="en-US" smtClean="0">
                <a:latin typeface="Times New Roman" panose="02020603050405020304" pitchFamily="18" charset="0"/>
                <a:ea typeface="MS PGothic" panose="020B0600070205080204" pitchFamily="34" charset="-128"/>
              </a:rPr>
              <a:pPr/>
              <a:t>83</a:t>
            </a:fld>
            <a:endParaRPr lang="en-US" altLang="en-US">
              <a:latin typeface="Times New Roman" panose="02020603050405020304" pitchFamily="18" charset="0"/>
              <a:ea typeface="MS PGothic" panose="020B0600070205080204" pitchFamily="34" charset="-128"/>
            </a:endParaRPr>
          </a:p>
        </p:txBody>
      </p:sp>
      <p:sp>
        <p:nvSpPr>
          <p:cNvPr id="18435" name="Rectangle 2">
            <a:extLst>
              <a:ext uri="{FF2B5EF4-FFF2-40B4-BE49-F238E27FC236}">
                <a16:creationId xmlns:a16="http://schemas.microsoft.com/office/drawing/2014/main" id="{5DD91796-E405-4AA2-998C-82E1E4E10A6B}"/>
              </a:ext>
            </a:extLst>
          </p:cNvPr>
          <p:cNvSpPr>
            <a:spLocks noGrp="1" noRot="1" noChangeAspect="1" noChangeArrowheads="1" noTextEdit="1"/>
          </p:cNvSpPr>
          <p:nvPr>
            <p:ph type="sldImg"/>
          </p:nvPr>
        </p:nvSpPr>
        <p:spPr>
          <a:xfrm>
            <a:off x="1258888" y="720725"/>
            <a:ext cx="4797425" cy="3598863"/>
          </a:xfrm>
          <a:ln/>
        </p:spPr>
      </p:sp>
      <p:sp>
        <p:nvSpPr>
          <p:cNvPr id="18436" name="Rectangle 3">
            <a:extLst>
              <a:ext uri="{FF2B5EF4-FFF2-40B4-BE49-F238E27FC236}">
                <a16:creationId xmlns:a16="http://schemas.microsoft.com/office/drawing/2014/main" id="{0B8439C0-0040-48FE-8DE1-6F5EC37D38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38929411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88A407FC-21B2-4F79-BE29-ADA3318A65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a:solidFill>
                  <a:schemeClr val="tx1"/>
                </a:solidFill>
                <a:latin typeface="Arial" panose="020B0604020202020204" pitchFamily="34" charset="0"/>
                <a:ea typeface="PMingLiU" panose="02020500000000000000" pitchFamily="18" charset="-120"/>
              </a:defRPr>
            </a:lvl1pPr>
            <a:lvl2pPr marL="742950" indent="-285750" defTabSz="930275">
              <a:defRPr kumimoji="1">
                <a:solidFill>
                  <a:schemeClr val="tx1"/>
                </a:solidFill>
                <a:latin typeface="Arial" panose="020B0604020202020204" pitchFamily="34" charset="0"/>
                <a:ea typeface="PMingLiU" panose="02020500000000000000" pitchFamily="18" charset="-120"/>
              </a:defRPr>
            </a:lvl2pPr>
            <a:lvl3pPr marL="1143000" indent="-228600" defTabSz="930275">
              <a:defRPr kumimoji="1">
                <a:solidFill>
                  <a:schemeClr val="tx1"/>
                </a:solidFill>
                <a:latin typeface="Arial" panose="020B0604020202020204" pitchFamily="34" charset="0"/>
                <a:ea typeface="PMingLiU" panose="02020500000000000000" pitchFamily="18" charset="-120"/>
              </a:defRPr>
            </a:lvl3pPr>
            <a:lvl4pPr marL="1600200" indent="-228600" defTabSz="930275">
              <a:defRPr kumimoji="1">
                <a:solidFill>
                  <a:schemeClr val="tx1"/>
                </a:solidFill>
                <a:latin typeface="Arial" panose="020B0604020202020204" pitchFamily="34" charset="0"/>
                <a:ea typeface="PMingLiU" panose="02020500000000000000" pitchFamily="18" charset="-120"/>
              </a:defRPr>
            </a:lvl4pPr>
            <a:lvl5pPr marL="2057400" indent="-228600" defTabSz="930275">
              <a:defRPr kumimoji="1">
                <a:solidFill>
                  <a:schemeClr val="tx1"/>
                </a:solidFill>
                <a:latin typeface="Arial" panose="020B0604020202020204" pitchFamily="34" charset="0"/>
                <a:ea typeface="PMingLiU" panose="02020500000000000000" pitchFamily="18" charset="-120"/>
              </a:defRPr>
            </a:lvl5pPr>
            <a:lvl6pPr marL="2514600" indent="-228600" defTabSz="930275"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defTabSz="930275"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defTabSz="930275"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defTabSz="930275"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fld id="{1A055618-BA00-4FDB-87F8-AE2D2368F244}" type="slidenum">
              <a:rPr lang="en-US" altLang="en-US" smtClean="0">
                <a:latin typeface="Times New Roman" panose="02020603050405020304" pitchFamily="18" charset="0"/>
                <a:ea typeface="MS PGothic" panose="020B0600070205080204" pitchFamily="34" charset="-128"/>
              </a:rPr>
              <a:pPr/>
              <a:t>84</a:t>
            </a:fld>
            <a:endParaRPr lang="en-US" altLang="en-US">
              <a:latin typeface="Times New Roman" panose="02020603050405020304" pitchFamily="18" charset="0"/>
              <a:ea typeface="MS PGothic" panose="020B0600070205080204" pitchFamily="34" charset="-128"/>
            </a:endParaRPr>
          </a:p>
        </p:txBody>
      </p:sp>
      <p:sp>
        <p:nvSpPr>
          <p:cNvPr id="18435" name="Rectangle 2">
            <a:extLst>
              <a:ext uri="{FF2B5EF4-FFF2-40B4-BE49-F238E27FC236}">
                <a16:creationId xmlns:a16="http://schemas.microsoft.com/office/drawing/2014/main" id="{5DD91796-E405-4AA2-998C-82E1E4E10A6B}"/>
              </a:ext>
            </a:extLst>
          </p:cNvPr>
          <p:cNvSpPr>
            <a:spLocks noGrp="1" noRot="1" noChangeAspect="1" noChangeArrowheads="1" noTextEdit="1"/>
          </p:cNvSpPr>
          <p:nvPr>
            <p:ph type="sldImg"/>
          </p:nvPr>
        </p:nvSpPr>
        <p:spPr>
          <a:xfrm>
            <a:off x="1258888" y="720725"/>
            <a:ext cx="4797425" cy="3598863"/>
          </a:xfrm>
          <a:ln/>
        </p:spPr>
      </p:sp>
      <p:sp>
        <p:nvSpPr>
          <p:cNvPr id="18436" name="Rectangle 3">
            <a:extLst>
              <a:ext uri="{FF2B5EF4-FFF2-40B4-BE49-F238E27FC236}">
                <a16:creationId xmlns:a16="http://schemas.microsoft.com/office/drawing/2014/main" id="{0B8439C0-0040-48FE-8DE1-6F5EC37D38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5411717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88A407FC-21B2-4F79-BE29-ADA3318A65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a:solidFill>
                  <a:schemeClr val="tx1"/>
                </a:solidFill>
                <a:latin typeface="Arial" panose="020B0604020202020204" pitchFamily="34" charset="0"/>
                <a:ea typeface="PMingLiU" panose="02020500000000000000" pitchFamily="18" charset="-120"/>
              </a:defRPr>
            </a:lvl1pPr>
            <a:lvl2pPr marL="742950" indent="-285750" defTabSz="930275">
              <a:defRPr kumimoji="1">
                <a:solidFill>
                  <a:schemeClr val="tx1"/>
                </a:solidFill>
                <a:latin typeface="Arial" panose="020B0604020202020204" pitchFamily="34" charset="0"/>
                <a:ea typeface="PMingLiU" panose="02020500000000000000" pitchFamily="18" charset="-120"/>
              </a:defRPr>
            </a:lvl2pPr>
            <a:lvl3pPr marL="1143000" indent="-228600" defTabSz="930275">
              <a:defRPr kumimoji="1">
                <a:solidFill>
                  <a:schemeClr val="tx1"/>
                </a:solidFill>
                <a:latin typeface="Arial" panose="020B0604020202020204" pitchFamily="34" charset="0"/>
                <a:ea typeface="PMingLiU" panose="02020500000000000000" pitchFamily="18" charset="-120"/>
              </a:defRPr>
            </a:lvl3pPr>
            <a:lvl4pPr marL="1600200" indent="-228600" defTabSz="930275">
              <a:defRPr kumimoji="1">
                <a:solidFill>
                  <a:schemeClr val="tx1"/>
                </a:solidFill>
                <a:latin typeface="Arial" panose="020B0604020202020204" pitchFamily="34" charset="0"/>
                <a:ea typeface="PMingLiU" panose="02020500000000000000" pitchFamily="18" charset="-120"/>
              </a:defRPr>
            </a:lvl4pPr>
            <a:lvl5pPr marL="2057400" indent="-228600" defTabSz="930275">
              <a:defRPr kumimoji="1">
                <a:solidFill>
                  <a:schemeClr val="tx1"/>
                </a:solidFill>
                <a:latin typeface="Arial" panose="020B0604020202020204" pitchFamily="34" charset="0"/>
                <a:ea typeface="PMingLiU" panose="02020500000000000000" pitchFamily="18" charset="-120"/>
              </a:defRPr>
            </a:lvl5pPr>
            <a:lvl6pPr marL="2514600" indent="-228600" defTabSz="930275"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defTabSz="930275"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defTabSz="930275"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defTabSz="930275"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fld id="{1A055618-BA00-4FDB-87F8-AE2D2368F244}" type="slidenum">
              <a:rPr lang="en-US" altLang="en-US" smtClean="0">
                <a:latin typeface="Times New Roman" panose="02020603050405020304" pitchFamily="18" charset="0"/>
                <a:ea typeface="MS PGothic" panose="020B0600070205080204" pitchFamily="34" charset="-128"/>
              </a:rPr>
              <a:pPr/>
              <a:t>85</a:t>
            </a:fld>
            <a:endParaRPr lang="en-US" altLang="en-US">
              <a:latin typeface="Times New Roman" panose="02020603050405020304" pitchFamily="18" charset="0"/>
              <a:ea typeface="MS PGothic" panose="020B0600070205080204" pitchFamily="34" charset="-128"/>
            </a:endParaRPr>
          </a:p>
        </p:txBody>
      </p:sp>
      <p:sp>
        <p:nvSpPr>
          <p:cNvPr id="18435" name="Rectangle 2">
            <a:extLst>
              <a:ext uri="{FF2B5EF4-FFF2-40B4-BE49-F238E27FC236}">
                <a16:creationId xmlns:a16="http://schemas.microsoft.com/office/drawing/2014/main" id="{5DD91796-E405-4AA2-998C-82E1E4E10A6B}"/>
              </a:ext>
            </a:extLst>
          </p:cNvPr>
          <p:cNvSpPr>
            <a:spLocks noGrp="1" noRot="1" noChangeAspect="1" noChangeArrowheads="1" noTextEdit="1"/>
          </p:cNvSpPr>
          <p:nvPr>
            <p:ph type="sldImg"/>
          </p:nvPr>
        </p:nvSpPr>
        <p:spPr>
          <a:xfrm>
            <a:off x="1258888" y="720725"/>
            <a:ext cx="4797425" cy="3598863"/>
          </a:xfrm>
          <a:ln/>
        </p:spPr>
      </p:sp>
      <p:sp>
        <p:nvSpPr>
          <p:cNvPr id="18436" name="Rectangle 3">
            <a:extLst>
              <a:ext uri="{FF2B5EF4-FFF2-40B4-BE49-F238E27FC236}">
                <a16:creationId xmlns:a16="http://schemas.microsoft.com/office/drawing/2014/main" id="{0B8439C0-0040-48FE-8DE1-6F5EC37D38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6070024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F4C65251-ECD6-47B5-B9BE-8889872505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a:solidFill>
                  <a:schemeClr val="tx1"/>
                </a:solidFill>
                <a:latin typeface="Arial" panose="020B0604020202020204" pitchFamily="34" charset="0"/>
                <a:ea typeface="PMingLiU" panose="02020500000000000000" pitchFamily="18" charset="-120"/>
              </a:defRPr>
            </a:lvl1pPr>
            <a:lvl2pPr marL="742950" indent="-285750" defTabSz="930275">
              <a:defRPr kumimoji="1">
                <a:solidFill>
                  <a:schemeClr val="tx1"/>
                </a:solidFill>
                <a:latin typeface="Arial" panose="020B0604020202020204" pitchFamily="34" charset="0"/>
                <a:ea typeface="PMingLiU" panose="02020500000000000000" pitchFamily="18" charset="-120"/>
              </a:defRPr>
            </a:lvl2pPr>
            <a:lvl3pPr marL="1143000" indent="-228600" defTabSz="930275">
              <a:defRPr kumimoji="1">
                <a:solidFill>
                  <a:schemeClr val="tx1"/>
                </a:solidFill>
                <a:latin typeface="Arial" panose="020B0604020202020204" pitchFamily="34" charset="0"/>
                <a:ea typeface="PMingLiU" panose="02020500000000000000" pitchFamily="18" charset="-120"/>
              </a:defRPr>
            </a:lvl3pPr>
            <a:lvl4pPr marL="1600200" indent="-228600" defTabSz="930275">
              <a:defRPr kumimoji="1">
                <a:solidFill>
                  <a:schemeClr val="tx1"/>
                </a:solidFill>
                <a:latin typeface="Arial" panose="020B0604020202020204" pitchFamily="34" charset="0"/>
                <a:ea typeface="PMingLiU" panose="02020500000000000000" pitchFamily="18" charset="-120"/>
              </a:defRPr>
            </a:lvl4pPr>
            <a:lvl5pPr marL="2057400" indent="-228600" defTabSz="930275">
              <a:defRPr kumimoji="1">
                <a:solidFill>
                  <a:schemeClr val="tx1"/>
                </a:solidFill>
                <a:latin typeface="Arial" panose="020B0604020202020204" pitchFamily="34" charset="0"/>
                <a:ea typeface="PMingLiU" panose="02020500000000000000" pitchFamily="18" charset="-120"/>
              </a:defRPr>
            </a:lvl5pPr>
            <a:lvl6pPr marL="2514600" indent="-228600" defTabSz="930275"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defTabSz="930275"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defTabSz="930275"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defTabSz="930275"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fld id="{6BD3F4FD-344F-46AB-89B5-62D77EF65DBB}" type="slidenum">
              <a:rPr lang="en-US" altLang="en-US" smtClean="0">
                <a:latin typeface="Times New Roman" panose="02020603050405020304" pitchFamily="18" charset="0"/>
                <a:ea typeface="MS PGothic" panose="020B0600070205080204" pitchFamily="34" charset="-128"/>
              </a:rPr>
              <a:pPr/>
              <a:t>86</a:t>
            </a:fld>
            <a:endParaRPr lang="en-US" altLang="en-US">
              <a:latin typeface="Times New Roman" panose="02020603050405020304" pitchFamily="18" charset="0"/>
              <a:ea typeface="MS PGothic" panose="020B0600070205080204" pitchFamily="34" charset="-128"/>
            </a:endParaRPr>
          </a:p>
        </p:txBody>
      </p:sp>
      <p:sp>
        <p:nvSpPr>
          <p:cNvPr id="20483" name="Rectangle 2">
            <a:extLst>
              <a:ext uri="{FF2B5EF4-FFF2-40B4-BE49-F238E27FC236}">
                <a16:creationId xmlns:a16="http://schemas.microsoft.com/office/drawing/2014/main" id="{C26A8363-C37A-4BF6-88AE-F883B46597F6}"/>
              </a:ext>
            </a:extLst>
          </p:cNvPr>
          <p:cNvSpPr>
            <a:spLocks noGrp="1" noRot="1" noChangeAspect="1" noChangeArrowheads="1" noTextEdit="1"/>
          </p:cNvSpPr>
          <p:nvPr>
            <p:ph type="sldImg"/>
          </p:nvPr>
        </p:nvSpPr>
        <p:spPr>
          <a:xfrm>
            <a:off x="1258888" y="720725"/>
            <a:ext cx="4797425" cy="3598863"/>
          </a:xfrm>
          <a:ln/>
        </p:spPr>
      </p:sp>
      <p:sp>
        <p:nvSpPr>
          <p:cNvPr id="20484" name="Rectangle 3">
            <a:extLst>
              <a:ext uri="{FF2B5EF4-FFF2-40B4-BE49-F238E27FC236}">
                <a16:creationId xmlns:a16="http://schemas.microsoft.com/office/drawing/2014/main" id="{797EF481-F6FC-4E15-A6F9-910DE39DE11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44096BD0-4D36-408D-89C3-5496EE4CF0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a:solidFill>
                  <a:schemeClr val="tx1"/>
                </a:solidFill>
                <a:latin typeface="Arial" panose="020B0604020202020204" pitchFamily="34" charset="0"/>
                <a:ea typeface="PMingLiU" panose="02020500000000000000" pitchFamily="18" charset="-120"/>
              </a:defRPr>
            </a:lvl1pPr>
            <a:lvl2pPr marL="742950" indent="-285750" defTabSz="930275">
              <a:defRPr kumimoji="1">
                <a:solidFill>
                  <a:schemeClr val="tx1"/>
                </a:solidFill>
                <a:latin typeface="Arial" panose="020B0604020202020204" pitchFamily="34" charset="0"/>
                <a:ea typeface="PMingLiU" panose="02020500000000000000" pitchFamily="18" charset="-120"/>
              </a:defRPr>
            </a:lvl2pPr>
            <a:lvl3pPr marL="1143000" indent="-228600" defTabSz="930275">
              <a:defRPr kumimoji="1">
                <a:solidFill>
                  <a:schemeClr val="tx1"/>
                </a:solidFill>
                <a:latin typeface="Arial" panose="020B0604020202020204" pitchFamily="34" charset="0"/>
                <a:ea typeface="PMingLiU" panose="02020500000000000000" pitchFamily="18" charset="-120"/>
              </a:defRPr>
            </a:lvl3pPr>
            <a:lvl4pPr marL="1600200" indent="-228600" defTabSz="930275">
              <a:defRPr kumimoji="1">
                <a:solidFill>
                  <a:schemeClr val="tx1"/>
                </a:solidFill>
                <a:latin typeface="Arial" panose="020B0604020202020204" pitchFamily="34" charset="0"/>
                <a:ea typeface="PMingLiU" panose="02020500000000000000" pitchFamily="18" charset="-120"/>
              </a:defRPr>
            </a:lvl4pPr>
            <a:lvl5pPr marL="2057400" indent="-228600" defTabSz="930275">
              <a:defRPr kumimoji="1">
                <a:solidFill>
                  <a:schemeClr val="tx1"/>
                </a:solidFill>
                <a:latin typeface="Arial" panose="020B0604020202020204" pitchFamily="34" charset="0"/>
                <a:ea typeface="PMingLiU" panose="02020500000000000000" pitchFamily="18" charset="-120"/>
              </a:defRPr>
            </a:lvl5pPr>
            <a:lvl6pPr marL="2514600" indent="-228600" defTabSz="930275"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defTabSz="930275"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defTabSz="930275"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defTabSz="930275"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fld id="{CF461784-759D-4744-8669-62061B461F0D}" type="slidenum">
              <a:rPr lang="en-US" altLang="en-US" smtClean="0">
                <a:latin typeface="Times New Roman" panose="02020603050405020304" pitchFamily="18" charset="0"/>
                <a:ea typeface="MS PGothic" panose="020B0600070205080204" pitchFamily="34" charset="-128"/>
              </a:rPr>
              <a:pPr/>
              <a:t>87</a:t>
            </a:fld>
            <a:endParaRPr lang="en-US" altLang="en-US">
              <a:latin typeface="Times New Roman" panose="02020603050405020304" pitchFamily="18" charset="0"/>
              <a:ea typeface="MS PGothic" panose="020B0600070205080204" pitchFamily="34" charset="-128"/>
            </a:endParaRPr>
          </a:p>
        </p:txBody>
      </p:sp>
      <p:sp>
        <p:nvSpPr>
          <p:cNvPr id="22531" name="Rectangle 2">
            <a:extLst>
              <a:ext uri="{FF2B5EF4-FFF2-40B4-BE49-F238E27FC236}">
                <a16:creationId xmlns:a16="http://schemas.microsoft.com/office/drawing/2014/main" id="{43371B3B-2A84-4554-9D68-51D5A6A68033}"/>
              </a:ext>
            </a:extLst>
          </p:cNvPr>
          <p:cNvSpPr>
            <a:spLocks noGrp="1" noRot="1" noChangeAspect="1" noChangeArrowheads="1" noTextEdit="1"/>
          </p:cNvSpPr>
          <p:nvPr>
            <p:ph type="sldImg"/>
          </p:nvPr>
        </p:nvSpPr>
        <p:spPr>
          <a:xfrm>
            <a:off x="1258888" y="720725"/>
            <a:ext cx="4797425" cy="3598863"/>
          </a:xfrm>
          <a:ln/>
        </p:spPr>
      </p:sp>
      <p:sp>
        <p:nvSpPr>
          <p:cNvPr id="22532" name="Rectangle 3">
            <a:extLst>
              <a:ext uri="{FF2B5EF4-FFF2-40B4-BE49-F238E27FC236}">
                <a16:creationId xmlns:a16="http://schemas.microsoft.com/office/drawing/2014/main" id="{9EEDE9F0-ECA0-4098-A319-056DA769C7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44096BD0-4D36-408D-89C3-5496EE4CF0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a:solidFill>
                  <a:schemeClr val="tx1"/>
                </a:solidFill>
                <a:latin typeface="Arial" panose="020B0604020202020204" pitchFamily="34" charset="0"/>
                <a:ea typeface="PMingLiU" panose="02020500000000000000" pitchFamily="18" charset="-120"/>
              </a:defRPr>
            </a:lvl1pPr>
            <a:lvl2pPr marL="742950" indent="-285750" defTabSz="930275">
              <a:defRPr kumimoji="1">
                <a:solidFill>
                  <a:schemeClr val="tx1"/>
                </a:solidFill>
                <a:latin typeface="Arial" panose="020B0604020202020204" pitchFamily="34" charset="0"/>
                <a:ea typeface="PMingLiU" panose="02020500000000000000" pitchFamily="18" charset="-120"/>
              </a:defRPr>
            </a:lvl2pPr>
            <a:lvl3pPr marL="1143000" indent="-228600" defTabSz="930275">
              <a:defRPr kumimoji="1">
                <a:solidFill>
                  <a:schemeClr val="tx1"/>
                </a:solidFill>
                <a:latin typeface="Arial" panose="020B0604020202020204" pitchFamily="34" charset="0"/>
                <a:ea typeface="PMingLiU" panose="02020500000000000000" pitchFamily="18" charset="-120"/>
              </a:defRPr>
            </a:lvl3pPr>
            <a:lvl4pPr marL="1600200" indent="-228600" defTabSz="930275">
              <a:defRPr kumimoji="1">
                <a:solidFill>
                  <a:schemeClr val="tx1"/>
                </a:solidFill>
                <a:latin typeface="Arial" panose="020B0604020202020204" pitchFamily="34" charset="0"/>
                <a:ea typeface="PMingLiU" panose="02020500000000000000" pitchFamily="18" charset="-120"/>
              </a:defRPr>
            </a:lvl4pPr>
            <a:lvl5pPr marL="2057400" indent="-228600" defTabSz="930275">
              <a:defRPr kumimoji="1">
                <a:solidFill>
                  <a:schemeClr val="tx1"/>
                </a:solidFill>
                <a:latin typeface="Arial" panose="020B0604020202020204" pitchFamily="34" charset="0"/>
                <a:ea typeface="PMingLiU" panose="02020500000000000000" pitchFamily="18" charset="-120"/>
              </a:defRPr>
            </a:lvl5pPr>
            <a:lvl6pPr marL="2514600" indent="-228600" defTabSz="930275"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defTabSz="930275"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defTabSz="930275"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defTabSz="930275"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fld id="{CF461784-759D-4744-8669-62061B461F0D}" type="slidenum">
              <a:rPr lang="en-US" altLang="en-US" smtClean="0">
                <a:latin typeface="Times New Roman" panose="02020603050405020304" pitchFamily="18" charset="0"/>
                <a:ea typeface="MS PGothic" panose="020B0600070205080204" pitchFamily="34" charset="-128"/>
              </a:rPr>
              <a:pPr/>
              <a:t>88</a:t>
            </a:fld>
            <a:endParaRPr lang="en-US" altLang="en-US">
              <a:latin typeface="Times New Roman" panose="02020603050405020304" pitchFamily="18" charset="0"/>
              <a:ea typeface="MS PGothic" panose="020B0600070205080204" pitchFamily="34" charset="-128"/>
            </a:endParaRPr>
          </a:p>
        </p:txBody>
      </p:sp>
      <p:sp>
        <p:nvSpPr>
          <p:cNvPr id="22531" name="Rectangle 2">
            <a:extLst>
              <a:ext uri="{FF2B5EF4-FFF2-40B4-BE49-F238E27FC236}">
                <a16:creationId xmlns:a16="http://schemas.microsoft.com/office/drawing/2014/main" id="{43371B3B-2A84-4554-9D68-51D5A6A68033}"/>
              </a:ext>
            </a:extLst>
          </p:cNvPr>
          <p:cNvSpPr>
            <a:spLocks noGrp="1" noRot="1" noChangeAspect="1" noChangeArrowheads="1" noTextEdit="1"/>
          </p:cNvSpPr>
          <p:nvPr>
            <p:ph type="sldImg"/>
          </p:nvPr>
        </p:nvSpPr>
        <p:spPr>
          <a:xfrm>
            <a:off x="1258888" y="720725"/>
            <a:ext cx="4797425" cy="3598863"/>
          </a:xfrm>
          <a:ln/>
        </p:spPr>
      </p:sp>
      <p:sp>
        <p:nvSpPr>
          <p:cNvPr id="22532" name="Rectangle 3">
            <a:extLst>
              <a:ext uri="{FF2B5EF4-FFF2-40B4-BE49-F238E27FC236}">
                <a16:creationId xmlns:a16="http://schemas.microsoft.com/office/drawing/2014/main" id="{9EEDE9F0-ECA0-4098-A319-056DA769C7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200" dirty="0">
                <a:latin typeface="Times New Roman" panose="02020603050405020304" pitchFamily="18" charset="0"/>
              </a:rPr>
              <a:t>Pay attention to the end of the disk</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203383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2F8B05C-3C0D-4305-A44B-80B6DBCCA633}" type="slidenum">
              <a:rPr lang="en-US" altLang="en-US" smtClean="0"/>
              <a:pPr>
                <a:defRPr/>
              </a:pPr>
              <a:t>5</a:t>
            </a:fld>
            <a:endParaRPr lang="en-US" altLang="en-US"/>
          </a:p>
        </p:txBody>
      </p:sp>
    </p:spTree>
    <p:extLst>
      <p:ext uri="{BB962C8B-B14F-4D97-AF65-F5344CB8AC3E}">
        <p14:creationId xmlns:p14="http://schemas.microsoft.com/office/powerpoint/2010/main" val="23535189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44096BD0-4D36-408D-89C3-5496EE4CF0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a:solidFill>
                  <a:schemeClr val="tx1"/>
                </a:solidFill>
                <a:latin typeface="Arial" panose="020B0604020202020204" pitchFamily="34" charset="0"/>
                <a:ea typeface="PMingLiU" panose="02020500000000000000" pitchFamily="18" charset="-120"/>
              </a:defRPr>
            </a:lvl1pPr>
            <a:lvl2pPr marL="742950" indent="-285750" defTabSz="930275">
              <a:defRPr kumimoji="1">
                <a:solidFill>
                  <a:schemeClr val="tx1"/>
                </a:solidFill>
                <a:latin typeface="Arial" panose="020B0604020202020204" pitchFamily="34" charset="0"/>
                <a:ea typeface="PMingLiU" panose="02020500000000000000" pitchFamily="18" charset="-120"/>
              </a:defRPr>
            </a:lvl2pPr>
            <a:lvl3pPr marL="1143000" indent="-228600" defTabSz="930275">
              <a:defRPr kumimoji="1">
                <a:solidFill>
                  <a:schemeClr val="tx1"/>
                </a:solidFill>
                <a:latin typeface="Arial" panose="020B0604020202020204" pitchFamily="34" charset="0"/>
                <a:ea typeface="PMingLiU" panose="02020500000000000000" pitchFamily="18" charset="-120"/>
              </a:defRPr>
            </a:lvl3pPr>
            <a:lvl4pPr marL="1600200" indent="-228600" defTabSz="930275">
              <a:defRPr kumimoji="1">
                <a:solidFill>
                  <a:schemeClr val="tx1"/>
                </a:solidFill>
                <a:latin typeface="Arial" panose="020B0604020202020204" pitchFamily="34" charset="0"/>
                <a:ea typeface="PMingLiU" panose="02020500000000000000" pitchFamily="18" charset="-120"/>
              </a:defRPr>
            </a:lvl4pPr>
            <a:lvl5pPr marL="2057400" indent="-228600" defTabSz="930275">
              <a:defRPr kumimoji="1">
                <a:solidFill>
                  <a:schemeClr val="tx1"/>
                </a:solidFill>
                <a:latin typeface="Arial" panose="020B0604020202020204" pitchFamily="34" charset="0"/>
                <a:ea typeface="PMingLiU" panose="02020500000000000000" pitchFamily="18" charset="-120"/>
              </a:defRPr>
            </a:lvl5pPr>
            <a:lvl6pPr marL="2514600" indent="-228600" defTabSz="930275"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defTabSz="930275"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defTabSz="930275"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defTabSz="930275"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fld id="{CF461784-759D-4744-8669-62061B461F0D}" type="slidenum">
              <a:rPr lang="en-US" altLang="en-US" smtClean="0">
                <a:latin typeface="Times New Roman" panose="02020603050405020304" pitchFamily="18" charset="0"/>
                <a:ea typeface="MS PGothic" panose="020B0600070205080204" pitchFamily="34" charset="-128"/>
              </a:rPr>
              <a:pPr/>
              <a:t>89</a:t>
            </a:fld>
            <a:endParaRPr lang="en-US" altLang="en-US">
              <a:latin typeface="Times New Roman" panose="02020603050405020304" pitchFamily="18" charset="0"/>
              <a:ea typeface="MS PGothic" panose="020B0600070205080204" pitchFamily="34" charset="-128"/>
            </a:endParaRPr>
          </a:p>
        </p:txBody>
      </p:sp>
      <p:sp>
        <p:nvSpPr>
          <p:cNvPr id="22531" name="Rectangle 2">
            <a:extLst>
              <a:ext uri="{FF2B5EF4-FFF2-40B4-BE49-F238E27FC236}">
                <a16:creationId xmlns:a16="http://schemas.microsoft.com/office/drawing/2014/main" id="{43371B3B-2A84-4554-9D68-51D5A6A68033}"/>
              </a:ext>
            </a:extLst>
          </p:cNvPr>
          <p:cNvSpPr>
            <a:spLocks noGrp="1" noRot="1" noChangeAspect="1" noChangeArrowheads="1" noTextEdit="1"/>
          </p:cNvSpPr>
          <p:nvPr>
            <p:ph type="sldImg"/>
          </p:nvPr>
        </p:nvSpPr>
        <p:spPr>
          <a:xfrm>
            <a:off x="1258888" y="720725"/>
            <a:ext cx="4797425" cy="3598863"/>
          </a:xfrm>
          <a:ln/>
        </p:spPr>
      </p:sp>
      <p:sp>
        <p:nvSpPr>
          <p:cNvPr id="22532" name="Rectangle 3">
            <a:extLst>
              <a:ext uri="{FF2B5EF4-FFF2-40B4-BE49-F238E27FC236}">
                <a16:creationId xmlns:a16="http://schemas.microsoft.com/office/drawing/2014/main" id="{9EEDE9F0-ECA0-4098-A319-056DA769C7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15335482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54866817-B0F6-442E-BCAA-E84E09DD31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DE7185F-C3B3-4AC8-AA4E-28078B6ADFCD}" type="slidenum">
              <a:rPr lang="en-US" altLang="en-US" smtClean="0">
                <a:latin typeface="Times New Roman" panose="02020603050405020304" pitchFamily="18" charset="0"/>
              </a:rPr>
              <a:pPr/>
              <a:t>90</a:t>
            </a:fld>
            <a:endParaRPr lang="en-US" altLang="en-US">
              <a:latin typeface="Times New Roman" panose="02020603050405020304" pitchFamily="18" charset="0"/>
            </a:endParaRPr>
          </a:p>
        </p:txBody>
      </p:sp>
      <p:sp>
        <p:nvSpPr>
          <p:cNvPr id="34819" name="Rectangle 2">
            <a:extLst>
              <a:ext uri="{FF2B5EF4-FFF2-40B4-BE49-F238E27FC236}">
                <a16:creationId xmlns:a16="http://schemas.microsoft.com/office/drawing/2014/main" id="{23FC94CF-CAE9-400D-BB9F-BC18B48B99D6}"/>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E5DB8933-AA27-42C0-A0BA-BF1DBB5D5C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54866817-B0F6-442E-BCAA-E84E09DD31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DE7185F-C3B3-4AC8-AA4E-28078B6ADFCD}" type="slidenum">
              <a:rPr lang="en-US" altLang="en-US" smtClean="0">
                <a:latin typeface="Times New Roman" panose="02020603050405020304" pitchFamily="18" charset="0"/>
              </a:rPr>
              <a:pPr/>
              <a:t>91</a:t>
            </a:fld>
            <a:endParaRPr lang="en-US" altLang="en-US">
              <a:latin typeface="Times New Roman" panose="02020603050405020304" pitchFamily="18" charset="0"/>
            </a:endParaRPr>
          </a:p>
        </p:txBody>
      </p:sp>
      <p:sp>
        <p:nvSpPr>
          <p:cNvPr id="34819" name="Rectangle 2">
            <a:extLst>
              <a:ext uri="{FF2B5EF4-FFF2-40B4-BE49-F238E27FC236}">
                <a16:creationId xmlns:a16="http://schemas.microsoft.com/office/drawing/2014/main" id="{23FC94CF-CAE9-400D-BB9F-BC18B48B99D6}"/>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E5DB8933-AA27-42C0-A0BA-BF1DBB5D5C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531238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HK" altLang="zh-CN" sz="1200" dirty="0" err="1"/>
              <a:t>Belady’s</a:t>
            </a:r>
            <a:r>
              <a:rPr lang="en-HK" altLang="zh-CN" sz="1200" dirty="0"/>
              <a:t> anomaly : </a:t>
            </a:r>
            <a:r>
              <a:rPr lang="en-US" altLang="zh-CN" sz="1200" dirty="0"/>
              <a:t>t</a:t>
            </a:r>
            <a:r>
              <a:rPr lang="en-US" altLang="zh-CN" b="0" i="0" dirty="0">
                <a:solidFill>
                  <a:srgbClr val="273239"/>
                </a:solidFill>
                <a:effectLst/>
                <a:highlight>
                  <a:srgbClr val="FFFFFF"/>
                </a:highlight>
                <a:latin typeface="Nunito" pitchFamily="2" charset="0"/>
              </a:rPr>
              <a:t>he phenomenon where increasing the number of page frames results in an increase in the number of page faults for a given memory access pattern. </a:t>
            </a:r>
            <a:endParaRPr lang="en-US" altLang="zh-CN" sz="1200" dirty="0"/>
          </a:p>
          <a:p>
            <a:pPr algn="just" fontAlgn="base">
              <a:buFont typeface="+mj-lt"/>
              <a:buAutoNum type="arabicPeriod"/>
            </a:pPr>
            <a:r>
              <a:rPr lang="en-US" altLang="zh-CN" b="0" i="0" dirty="0">
                <a:solidFill>
                  <a:srgbClr val="273239"/>
                </a:solidFill>
                <a:effectLst/>
                <a:highlight>
                  <a:srgbClr val="FFFFFF"/>
                </a:highlight>
                <a:latin typeface="Nunito" panose="020F0502020204030204" pitchFamily="2" charset="0"/>
              </a:rPr>
              <a:t>First in first out (FIFO) </a:t>
            </a:r>
          </a:p>
          <a:p>
            <a:pPr algn="just" fontAlgn="base">
              <a:buFont typeface="+mj-lt"/>
              <a:buAutoNum type="arabicPeriod"/>
            </a:pPr>
            <a:r>
              <a:rPr lang="en-US" altLang="zh-CN" b="0" i="0" dirty="0">
                <a:solidFill>
                  <a:srgbClr val="273239"/>
                </a:solidFill>
                <a:effectLst/>
                <a:highlight>
                  <a:srgbClr val="FFFFFF"/>
                </a:highlight>
                <a:latin typeface="Nunito" panose="020F0502020204030204" pitchFamily="2" charset="0"/>
              </a:rPr>
              <a:t>Second chance algorithm </a:t>
            </a:r>
          </a:p>
          <a:p>
            <a:pPr algn="just" fontAlgn="base">
              <a:buFont typeface="+mj-lt"/>
              <a:buAutoNum type="arabicPeriod"/>
            </a:pPr>
            <a:r>
              <a:rPr lang="en-US" altLang="zh-CN" b="0" i="0" dirty="0">
                <a:solidFill>
                  <a:srgbClr val="273239"/>
                </a:solidFill>
                <a:effectLst/>
                <a:highlight>
                  <a:srgbClr val="FFFFFF"/>
                </a:highlight>
                <a:latin typeface="Nunito" panose="020F0502020204030204" pitchFamily="2" charset="0"/>
              </a:rPr>
              <a:t>Random page replacement algorithm </a:t>
            </a:r>
          </a:p>
          <a:p>
            <a:endParaRPr lang="zh-CN" altLang="en-US" dirty="0"/>
          </a:p>
        </p:txBody>
      </p:sp>
      <p:sp>
        <p:nvSpPr>
          <p:cNvPr id="4" name="灯片编号占位符 3"/>
          <p:cNvSpPr>
            <a:spLocks noGrp="1"/>
          </p:cNvSpPr>
          <p:nvPr>
            <p:ph type="sldNum" sz="quarter" idx="5"/>
          </p:nvPr>
        </p:nvSpPr>
        <p:spPr/>
        <p:txBody>
          <a:bodyPr/>
          <a:lstStyle/>
          <a:p>
            <a:pPr>
              <a:defRPr/>
            </a:pPr>
            <a:fld id="{12F8B05C-3C0D-4305-A44B-80B6DBCCA633}" type="slidenum">
              <a:rPr lang="en-US" altLang="en-US" smtClean="0"/>
              <a:pPr>
                <a:defRPr/>
              </a:pPr>
              <a:t>9</a:t>
            </a:fld>
            <a:endParaRPr lang="en-US" altLang="en-US"/>
          </a:p>
        </p:txBody>
      </p:sp>
    </p:spTree>
    <p:extLst>
      <p:ext uri="{BB962C8B-B14F-4D97-AF65-F5344CB8AC3E}">
        <p14:creationId xmlns:p14="http://schemas.microsoft.com/office/powerpoint/2010/main" val="2459956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2F8B05C-3C0D-4305-A44B-80B6DBCCA633}" type="slidenum">
              <a:rPr lang="en-US" altLang="en-US" smtClean="0"/>
              <a:pPr>
                <a:defRPr/>
              </a:pPr>
              <a:t>29</a:t>
            </a:fld>
            <a:endParaRPr lang="en-US" altLang="en-US"/>
          </a:p>
        </p:txBody>
      </p:sp>
    </p:spTree>
    <p:extLst>
      <p:ext uri="{BB962C8B-B14F-4D97-AF65-F5344CB8AC3E}">
        <p14:creationId xmlns:p14="http://schemas.microsoft.com/office/powerpoint/2010/main" val="2218198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12F8B05C-3C0D-4305-A44B-80B6DBCCA633}" type="slidenum">
              <a:rPr lang="en-US" altLang="en-US" smtClean="0"/>
              <a:pPr>
                <a:defRPr/>
              </a:pPr>
              <a:t>30</a:t>
            </a:fld>
            <a:endParaRPr lang="en-US" altLang="en-US"/>
          </a:p>
        </p:txBody>
      </p:sp>
    </p:spTree>
    <p:extLst>
      <p:ext uri="{BB962C8B-B14F-4D97-AF65-F5344CB8AC3E}">
        <p14:creationId xmlns:p14="http://schemas.microsoft.com/office/powerpoint/2010/main" val="1237557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2F8B05C-3C0D-4305-A44B-80B6DBCCA633}" type="slidenum">
              <a:rPr lang="en-US" altLang="en-US" smtClean="0"/>
              <a:pPr>
                <a:defRPr/>
              </a:pPr>
              <a:t>46</a:t>
            </a:fld>
            <a:endParaRPr lang="en-US" altLang="en-US"/>
          </a:p>
        </p:txBody>
      </p:sp>
    </p:spTree>
    <p:extLst>
      <p:ext uri="{BB962C8B-B14F-4D97-AF65-F5344CB8AC3E}">
        <p14:creationId xmlns:p14="http://schemas.microsoft.com/office/powerpoint/2010/main" val="811033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Bi direction link </a:t>
            </a:r>
            <a:r>
              <a:rPr lang="en-GB" dirty="0" err="1"/>
              <a:t>lisk</a:t>
            </a:r>
            <a:r>
              <a:rPr lang="en-GB" dirty="0"/>
              <a:t>.</a:t>
            </a:r>
          </a:p>
        </p:txBody>
      </p:sp>
      <p:sp>
        <p:nvSpPr>
          <p:cNvPr id="4" name="Slide Number Placeholder 3"/>
          <p:cNvSpPr>
            <a:spLocks noGrp="1"/>
          </p:cNvSpPr>
          <p:nvPr>
            <p:ph type="sldNum" sz="quarter" idx="5"/>
          </p:nvPr>
        </p:nvSpPr>
        <p:spPr/>
        <p:txBody>
          <a:bodyPr/>
          <a:lstStyle/>
          <a:p>
            <a:pPr>
              <a:defRPr/>
            </a:pPr>
            <a:fld id="{12F8B05C-3C0D-4305-A44B-80B6DBCCA633}" type="slidenum">
              <a:rPr lang="en-US" altLang="en-US" smtClean="0"/>
              <a:pPr>
                <a:defRPr/>
              </a:pPr>
              <a:t>47</a:t>
            </a:fld>
            <a:endParaRPr lang="en-US" altLang="en-US"/>
          </a:p>
        </p:txBody>
      </p:sp>
    </p:spTree>
    <p:extLst>
      <p:ext uri="{BB962C8B-B14F-4D97-AF65-F5344CB8AC3E}">
        <p14:creationId xmlns:p14="http://schemas.microsoft.com/office/powerpoint/2010/main" val="1662155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timestamp</a:t>
            </a:r>
            <a:endParaRPr lang="zh-CN" altLang="en-US" dirty="0"/>
          </a:p>
        </p:txBody>
      </p:sp>
      <p:sp>
        <p:nvSpPr>
          <p:cNvPr id="4" name="灯片编号占位符 3"/>
          <p:cNvSpPr>
            <a:spLocks noGrp="1"/>
          </p:cNvSpPr>
          <p:nvPr>
            <p:ph type="sldNum" sz="quarter" idx="5"/>
          </p:nvPr>
        </p:nvSpPr>
        <p:spPr/>
        <p:txBody>
          <a:bodyPr/>
          <a:lstStyle/>
          <a:p>
            <a:pPr>
              <a:defRPr/>
            </a:pPr>
            <a:fld id="{12F8B05C-3C0D-4305-A44B-80B6DBCCA633}" type="slidenum">
              <a:rPr lang="en-US" altLang="en-US" smtClean="0"/>
              <a:pPr>
                <a:defRPr/>
              </a:pPr>
              <a:t>49</a:t>
            </a:fld>
            <a:endParaRPr lang="en-US" altLang="en-US"/>
          </a:p>
        </p:txBody>
      </p:sp>
    </p:spTree>
    <p:extLst>
      <p:ext uri="{BB962C8B-B14F-4D97-AF65-F5344CB8AC3E}">
        <p14:creationId xmlns:p14="http://schemas.microsoft.com/office/powerpoint/2010/main" val="42358226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pic>
        <p:nvPicPr>
          <p:cNvPr id="7" name="Picture 9" descr="dino_4"/>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8" name="Rectangle 10"/>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390375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462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2427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7D89CA90-E3BD-4334-BD20-66B092981B70}"/>
              </a:ext>
            </a:extLst>
          </p:cNvPr>
          <p:cNvGrpSpPr>
            <a:grpSpLocks/>
          </p:cNvGrpSpPr>
          <p:nvPr/>
        </p:nvGrpSpPr>
        <p:grpSpPr bwMode="auto">
          <a:xfrm>
            <a:off x="198967" y="2961085"/>
            <a:ext cx="8610600" cy="201215"/>
            <a:chOff x="125" y="1865"/>
            <a:chExt cx="5424" cy="127"/>
          </a:xfrm>
        </p:grpSpPr>
        <p:sp>
          <p:nvSpPr>
            <p:cNvPr id="4" name="Rectangle 4">
              <a:extLst>
                <a:ext uri="{FF2B5EF4-FFF2-40B4-BE49-F238E27FC236}">
                  <a16:creationId xmlns:a16="http://schemas.microsoft.com/office/drawing/2014/main" id="{AF9C7D52-3A96-40F7-AF10-8ED3A4E5A60A}"/>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5" name="Rectangle 5">
              <a:extLst>
                <a:ext uri="{FF2B5EF4-FFF2-40B4-BE49-F238E27FC236}">
                  <a16:creationId xmlns:a16="http://schemas.microsoft.com/office/drawing/2014/main" id="{A7D9B3EA-6923-4ACE-9C22-C796750E6942}"/>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6" name="Rectangle 6">
              <a:extLst>
                <a:ext uri="{FF2B5EF4-FFF2-40B4-BE49-F238E27FC236}">
                  <a16:creationId xmlns:a16="http://schemas.microsoft.com/office/drawing/2014/main" id="{798294C5-AD38-43CC-B4E4-070AB950F7B2}"/>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811B02CC-BC20-4916-9751-AB5658884D56}"/>
              </a:ext>
            </a:extLst>
          </p:cNvPr>
          <p:cNvSpPr txBox="1">
            <a:spLocks noChangeArrowheads="1"/>
          </p:cNvSpPr>
          <p:nvPr/>
        </p:nvSpPr>
        <p:spPr bwMode="auto">
          <a:xfrm>
            <a:off x="6489700" y="6587729"/>
            <a:ext cx="2713567" cy="231498"/>
          </a:xfrm>
          <a:prstGeom prst="rect">
            <a:avLst/>
          </a:prstGeom>
          <a:noFill/>
          <a:ln w="9525">
            <a:noFill/>
            <a:miter lim="800000"/>
            <a:headEnd/>
            <a:tailEnd/>
          </a:ln>
          <a:effectLst/>
        </p:spPr>
        <p:txBody>
          <a:bodyPr lIns="87081" tIns="43541" rIns="87081" bIns="43541">
            <a:spAutoFit/>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lgn="ctr">
              <a:spcBef>
                <a:spcPct val="50000"/>
              </a:spcBef>
              <a:defRPr/>
            </a:pPr>
            <a:r>
              <a:rPr lang="en-US" sz="933" b="1" dirty="0" err="1">
                <a:solidFill>
                  <a:srgbClr val="336699"/>
                </a:solidFill>
                <a:latin typeface="Helvetica" pitchFamily="-84" charset="0"/>
              </a:rPr>
              <a:t>Silberschatz</a:t>
            </a:r>
            <a:r>
              <a:rPr lang="en-US" sz="933" b="1" dirty="0">
                <a:solidFill>
                  <a:srgbClr val="336699"/>
                </a:solidFill>
                <a:latin typeface="Helvetica" pitchFamily="-84" charset="0"/>
              </a:rPr>
              <a:t>, Galvin and Gagne ©2018</a:t>
            </a:r>
          </a:p>
        </p:txBody>
      </p:sp>
      <p:sp>
        <p:nvSpPr>
          <p:cNvPr id="8" name="Text Box 8">
            <a:extLst>
              <a:ext uri="{FF2B5EF4-FFF2-40B4-BE49-F238E27FC236}">
                <a16:creationId xmlns:a16="http://schemas.microsoft.com/office/drawing/2014/main" id="{C8AEA27D-7EE7-4BEE-A2F4-3F00200F0B4D}"/>
              </a:ext>
            </a:extLst>
          </p:cNvPr>
          <p:cNvSpPr txBox="1">
            <a:spLocks noChangeArrowheads="1"/>
          </p:cNvSpPr>
          <p:nvPr/>
        </p:nvSpPr>
        <p:spPr bwMode="auto">
          <a:xfrm>
            <a:off x="27517" y="6613923"/>
            <a:ext cx="2577161" cy="231498"/>
          </a:xfrm>
          <a:prstGeom prst="rect">
            <a:avLst/>
          </a:prstGeom>
          <a:noFill/>
          <a:ln w="9525">
            <a:noFill/>
            <a:miter lim="800000"/>
            <a:headEnd/>
            <a:tailEnd/>
          </a:ln>
          <a:effectLst/>
        </p:spPr>
        <p:txBody>
          <a:bodyPr wrap="none" lIns="87081" tIns="43541" rIns="87081" bIns="43541">
            <a:spAutoFit/>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spcBef>
                <a:spcPct val="50000"/>
              </a:spcBef>
              <a:defRPr/>
            </a:pPr>
            <a:r>
              <a:rPr lang="en-US" sz="933" b="1" dirty="0">
                <a:solidFill>
                  <a:srgbClr val="336699"/>
                </a:solidFill>
                <a:latin typeface="Helvetica" pitchFamily="-84" charset="0"/>
              </a:rPr>
              <a:t>Operating System Concepts – 10</a:t>
            </a:r>
            <a:r>
              <a:rPr lang="en-US" sz="933" b="1" baseline="30000" dirty="0">
                <a:solidFill>
                  <a:srgbClr val="336699"/>
                </a:solidFill>
                <a:latin typeface="Helvetica" pitchFamily="-84" charset="0"/>
              </a:rPr>
              <a:t>th</a:t>
            </a:r>
            <a:r>
              <a:rPr lang="en-US" sz="933" b="1" dirty="0">
                <a:solidFill>
                  <a:srgbClr val="336699"/>
                </a:solidFill>
                <a:latin typeface="Helvetica" pitchFamily="-84" charset="0"/>
              </a:rPr>
              <a:t> Edition</a:t>
            </a:r>
          </a:p>
        </p:txBody>
      </p:sp>
      <p:pic>
        <p:nvPicPr>
          <p:cNvPr id="9" name="Picture 9" descr="dino_4">
            <a:extLst>
              <a:ext uri="{FF2B5EF4-FFF2-40B4-BE49-F238E27FC236}">
                <a16:creationId xmlns:a16="http://schemas.microsoft.com/office/drawing/2014/main" id="{4CC12C91-2437-4C6D-9A16-DB7291F61B7B}"/>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361267" y="4157663"/>
            <a:ext cx="2061633" cy="1594247"/>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3E9A6AEA-28F8-4AE5-A0A3-2153C6FCCDDD}"/>
              </a:ext>
            </a:extLst>
          </p:cNvPr>
          <p:cNvSpPr>
            <a:spLocks noChangeArrowheads="1"/>
          </p:cNvSpPr>
          <p:nvPr/>
        </p:nvSpPr>
        <p:spPr bwMode="auto">
          <a:xfrm>
            <a:off x="3224742" y="4024313"/>
            <a:ext cx="2336800" cy="1870472"/>
          </a:xfrm>
          <a:prstGeom prst="rect">
            <a:avLst/>
          </a:prstGeom>
          <a:noFill/>
          <a:ln w="57150" cmpd="thinThick">
            <a:solidFill>
              <a:srgbClr val="66CCFF"/>
            </a:solidFill>
            <a:miter lim="800000"/>
            <a:headEnd/>
            <a:tailEnd/>
          </a:ln>
        </p:spPr>
        <p:txBody>
          <a:bodyPr wrap="none" lIns="87081" tIns="43541" rIns="87081" bIns="43541"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254978" name="Rectangle 2"/>
          <p:cNvSpPr>
            <a:spLocks noGrp="1" noChangeArrowheads="1"/>
          </p:cNvSpPr>
          <p:nvPr>
            <p:ph type="ctrTitle"/>
          </p:nvPr>
        </p:nvSpPr>
        <p:spPr>
          <a:xfrm>
            <a:off x="685800" y="685800"/>
            <a:ext cx="7772400" cy="2127250"/>
          </a:xfrm>
        </p:spPr>
        <p:txBody>
          <a:bodyPr/>
          <a:lstStyle>
            <a:lvl1pPr>
              <a:defRPr sz="4067"/>
            </a:lvl1pPr>
          </a:lstStyle>
          <a:p>
            <a:r>
              <a:rPr lang="en-US"/>
              <a:t>Click to edit Master title style</a:t>
            </a:r>
          </a:p>
        </p:txBody>
      </p:sp>
    </p:spTree>
    <p:extLst>
      <p:ext uri="{BB962C8B-B14F-4D97-AF65-F5344CB8AC3E}">
        <p14:creationId xmlns:p14="http://schemas.microsoft.com/office/powerpoint/2010/main" val="2451035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7578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8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1933"/>
            </a:lvl1pPr>
            <a:lvl2pPr marL="435428" indent="0">
              <a:buNone/>
              <a:defRPr sz="1733"/>
            </a:lvl2pPr>
            <a:lvl3pPr marL="870857" indent="0">
              <a:buNone/>
              <a:defRPr sz="1533"/>
            </a:lvl3pPr>
            <a:lvl4pPr marL="1306286" indent="0">
              <a:buNone/>
              <a:defRPr sz="1333"/>
            </a:lvl4pPr>
            <a:lvl5pPr marL="1741714" indent="0">
              <a:buNone/>
              <a:defRPr sz="1333"/>
            </a:lvl5pPr>
            <a:lvl6pPr marL="2177143" indent="0">
              <a:buNone/>
              <a:defRPr sz="1333"/>
            </a:lvl6pPr>
            <a:lvl7pPr marL="2612571" indent="0">
              <a:buNone/>
              <a:defRPr sz="1333"/>
            </a:lvl7pPr>
            <a:lvl8pPr marL="3048000" indent="0">
              <a:buNone/>
              <a:defRPr sz="1333"/>
            </a:lvl8pPr>
            <a:lvl9pPr marL="3483429" indent="0">
              <a:buNone/>
              <a:defRPr sz="1333"/>
            </a:lvl9pPr>
          </a:lstStyle>
          <a:p>
            <a:pPr lvl="0"/>
            <a:r>
              <a:rPr lang="en-US"/>
              <a:t>Click to edit Master text styles</a:t>
            </a:r>
          </a:p>
        </p:txBody>
      </p:sp>
    </p:spTree>
    <p:extLst>
      <p:ext uri="{BB962C8B-B14F-4D97-AF65-F5344CB8AC3E}">
        <p14:creationId xmlns:p14="http://schemas.microsoft.com/office/powerpoint/2010/main" val="2356512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9"/>
            <a:ext cx="4038600" cy="4530725"/>
          </a:xfrm>
        </p:spPr>
        <p:txBody>
          <a:bodyPr/>
          <a:lstStyle>
            <a:lvl1pPr>
              <a:defRPr sz="2667"/>
            </a:lvl1pPr>
            <a:lvl2pPr>
              <a:defRPr sz="2267"/>
            </a:lvl2pPr>
            <a:lvl3pPr>
              <a:defRPr sz="1933"/>
            </a:lvl3pPr>
            <a:lvl4pPr>
              <a:defRPr sz="1733"/>
            </a:lvl4pPr>
            <a:lvl5pPr>
              <a:defRPr sz="1733"/>
            </a:lvl5pPr>
            <a:lvl6pPr>
              <a:defRPr sz="1733"/>
            </a:lvl6pPr>
            <a:lvl7pPr>
              <a:defRPr sz="1733"/>
            </a:lvl7pPr>
            <a:lvl8pPr>
              <a:defRPr sz="1733"/>
            </a:lvl8pPr>
            <a:lvl9pPr>
              <a:defRPr sz="17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9"/>
            <a:ext cx="4038600" cy="4530725"/>
          </a:xfrm>
        </p:spPr>
        <p:txBody>
          <a:bodyPr/>
          <a:lstStyle>
            <a:lvl1pPr>
              <a:defRPr sz="2667"/>
            </a:lvl1pPr>
            <a:lvl2pPr>
              <a:defRPr sz="2267"/>
            </a:lvl2pPr>
            <a:lvl3pPr>
              <a:defRPr sz="1933"/>
            </a:lvl3pPr>
            <a:lvl4pPr>
              <a:defRPr sz="1733"/>
            </a:lvl4pPr>
            <a:lvl5pPr>
              <a:defRPr sz="1733"/>
            </a:lvl5pPr>
            <a:lvl6pPr>
              <a:defRPr sz="1733"/>
            </a:lvl6pPr>
            <a:lvl7pPr>
              <a:defRPr sz="1733"/>
            </a:lvl7pPr>
            <a:lvl8pPr>
              <a:defRPr sz="1733"/>
            </a:lvl8pPr>
            <a:lvl9pPr>
              <a:defRPr sz="17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154441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267" b="1"/>
            </a:lvl1pPr>
            <a:lvl2pPr marL="435428" indent="0">
              <a:buNone/>
              <a:defRPr sz="1933" b="1"/>
            </a:lvl2pPr>
            <a:lvl3pPr marL="870857" indent="0">
              <a:buNone/>
              <a:defRPr sz="1733" b="1"/>
            </a:lvl3pPr>
            <a:lvl4pPr marL="1306286" indent="0">
              <a:buNone/>
              <a:defRPr sz="1533" b="1"/>
            </a:lvl4pPr>
            <a:lvl5pPr marL="1741714" indent="0">
              <a:buNone/>
              <a:defRPr sz="1533" b="1"/>
            </a:lvl5pPr>
            <a:lvl6pPr marL="2177143" indent="0">
              <a:buNone/>
              <a:defRPr sz="1533" b="1"/>
            </a:lvl6pPr>
            <a:lvl7pPr marL="2612571" indent="0">
              <a:buNone/>
              <a:defRPr sz="1533" b="1"/>
            </a:lvl7pPr>
            <a:lvl8pPr marL="3048000" indent="0">
              <a:buNone/>
              <a:defRPr sz="1533" b="1"/>
            </a:lvl8pPr>
            <a:lvl9pPr marL="3483429" indent="0">
              <a:buNone/>
              <a:defRPr sz="1533"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267"/>
            </a:lvl1pPr>
            <a:lvl2pPr>
              <a:defRPr sz="1933"/>
            </a:lvl2pPr>
            <a:lvl3pPr>
              <a:defRPr sz="1733"/>
            </a:lvl3pPr>
            <a:lvl4pPr>
              <a:defRPr sz="1533"/>
            </a:lvl4pPr>
            <a:lvl5pPr>
              <a:defRPr sz="1533"/>
            </a:lvl5pPr>
            <a:lvl6pPr>
              <a:defRPr sz="1533"/>
            </a:lvl6pPr>
            <a:lvl7pPr>
              <a:defRPr sz="1533"/>
            </a:lvl7pPr>
            <a:lvl8pPr>
              <a:defRPr sz="1533"/>
            </a:lvl8pPr>
            <a:lvl9pPr>
              <a:defRPr sz="15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267" b="1"/>
            </a:lvl1pPr>
            <a:lvl2pPr marL="435428" indent="0">
              <a:buNone/>
              <a:defRPr sz="1933" b="1"/>
            </a:lvl2pPr>
            <a:lvl3pPr marL="870857" indent="0">
              <a:buNone/>
              <a:defRPr sz="1733" b="1"/>
            </a:lvl3pPr>
            <a:lvl4pPr marL="1306286" indent="0">
              <a:buNone/>
              <a:defRPr sz="1533" b="1"/>
            </a:lvl4pPr>
            <a:lvl5pPr marL="1741714" indent="0">
              <a:buNone/>
              <a:defRPr sz="1533" b="1"/>
            </a:lvl5pPr>
            <a:lvl6pPr marL="2177143" indent="0">
              <a:buNone/>
              <a:defRPr sz="1533" b="1"/>
            </a:lvl6pPr>
            <a:lvl7pPr marL="2612571" indent="0">
              <a:buNone/>
              <a:defRPr sz="1533" b="1"/>
            </a:lvl7pPr>
            <a:lvl8pPr marL="3048000" indent="0">
              <a:buNone/>
              <a:defRPr sz="1533" b="1"/>
            </a:lvl8pPr>
            <a:lvl9pPr marL="3483429" indent="0">
              <a:buNone/>
              <a:defRPr sz="1533"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267"/>
            </a:lvl1pPr>
            <a:lvl2pPr>
              <a:defRPr sz="1933"/>
            </a:lvl2pPr>
            <a:lvl3pPr>
              <a:defRPr sz="1733"/>
            </a:lvl3pPr>
            <a:lvl4pPr>
              <a:defRPr sz="1533"/>
            </a:lvl4pPr>
            <a:lvl5pPr>
              <a:defRPr sz="1533"/>
            </a:lvl5pPr>
            <a:lvl6pPr>
              <a:defRPr sz="1533"/>
            </a:lvl6pPr>
            <a:lvl7pPr>
              <a:defRPr sz="1533"/>
            </a:lvl7pPr>
            <a:lvl8pPr>
              <a:defRPr sz="1533"/>
            </a:lvl8pPr>
            <a:lvl9pPr>
              <a:defRPr sz="15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2902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047365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1293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1933"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067"/>
            </a:lvl1pPr>
            <a:lvl2pPr>
              <a:defRPr sz="2667"/>
            </a:lvl2pPr>
            <a:lvl3pPr>
              <a:defRPr sz="2267"/>
            </a:lvl3pPr>
            <a:lvl4pPr>
              <a:defRPr sz="1933"/>
            </a:lvl4pPr>
            <a:lvl5pPr>
              <a:defRPr sz="1933"/>
            </a:lvl5pPr>
            <a:lvl6pPr>
              <a:defRPr sz="1933"/>
            </a:lvl6pPr>
            <a:lvl7pPr>
              <a:defRPr sz="1933"/>
            </a:lvl7pPr>
            <a:lvl8pPr>
              <a:defRPr sz="1933"/>
            </a:lvl8pPr>
            <a:lvl9pPr>
              <a:defRPr sz="19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333"/>
            </a:lvl1pPr>
            <a:lvl2pPr marL="435428" indent="0">
              <a:buNone/>
              <a:defRPr sz="1133"/>
            </a:lvl2pPr>
            <a:lvl3pPr marL="870857" indent="0">
              <a:buNone/>
              <a:defRPr sz="933"/>
            </a:lvl3pPr>
            <a:lvl4pPr marL="1306286" indent="0">
              <a:buNone/>
              <a:defRPr sz="867"/>
            </a:lvl4pPr>
            <a:lvl5pPr marL="1741714" indent="0">
              <a:buNone/>
              <a:defRPr sz="867"/>
            </a:lvl5pPr>
            <a:lvl6pPr marL="2177143" indent="0">
              <a:buNone/>
              <a:defRPr sz="867"/>
            </a:lvl6pPr>
            <a:lvl7pPr marL="2612571" indent="0">
              <a:buNone/>
              <a:defRPr sz="867"/>
            </a:lvl7pPr>
            <a:lvl8pPr marL="3048000" indent="0">
              <a:buNone/>
              <a:defRPr sz="867"/>
            </a:lvl8pPr>
            <a:lvl9pPr marL="3483429" indent="0">
              <a:buNone/>
              <a:defRPr sz="867"/>
            </a:lvl9pPr>
          </a:lstStyle>
          <a:p>
            <a:pPr lvl="0"/>
            <a:r>
              <a:rPr lang="en-US"/>
              <a:t>Click to edit Master text styles</a:t>
            </a:r>
          </a:p>
        </p:txBody>
      </p:sp>
    </p:spTree>
    <p:extLst>
      <p:ext uri="{BB962C8B-B14F-4D97-AF65-F5344CB8AC3E}">
        <p14:creationId xmlns:p14="http://schemas.microsoft.com/office/powerpoint/2010/main" val="3974453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08537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1933"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067"/>
            </a:lvl1pPr>
            <a:lvl2pPr marL="435428" indent="0">
              <a:buNone/>
              <a:defRPr sz="2667"/>
            </a:lvl2pPr>
            <a:lvl3pPr marL="870857" indent="0">
              <a:buNone/>
              <a:defRPr sz="2267"/>
            </a:lvl3pPr>
            <a:lvl4pPr marL="1306286" indent="0">
              <a:buNone/>
              <a:defRPr sz="1933"/>
            </a:lvl4pPr>
            <a:lvl5pPr marL="1741714" indent="0">
              <a:buNone/>
              <a:defRPr sz="1933"/>
            </a:lvl5pPr>
            <a:lvl6pPr marL="2177143" indent="0">
              <a:buNone/>
              <a:defRPr sz="1933"/>
            </a:lvl6pPr>
            <a:lvl7pPr marL="2612571" indent="0">
              <a:buNone/>
              <a:defRPr sz="1933"/>
            </a:lvl7pPr>
            <a:lvl8pPr marL="3048000" indent="0">
              <a:buNone/>
              <a:defRPr sz="1933"/>
            </a:lvl8pPr>
            <a:lvl9pPr marL="3483429" indent="0">
              <a:buNone/>
              <a:defRPr sz="1933"/>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333"/>
            </a:lvl1pPr>
            <a:lvl2pPr marL="435428" indent="0">
              <a:buNone/>
              <a:defRPr sz="1133"/>
            </a:lvl2pPr>
            <a:lvl3pPr marL="870857" indent="0">
              <a:buNone/>
              <a:defRPr sz="933"/>
            </a:lvl3pPr>
            <a:lvl4pPr marL="1306286" indent="0">
              <a:buNone/>
              <a:defRPr sz="867"/>
            </a:lvl4pPr>
            <a:lvl5pPr marL="1741714" indent="0">
              <a:buNone/>
              <a:defRPr sz="867"/>
            </a:lvl5pPr>
            <a:lvl6pPr marL="2177143" indent="0">
              <a:buNone/>
              <a:defRPr sz="867"/>
            </a:lvl6pPr>
            <a:lvl7pPr marL="2612571" indent="0">
              <a:buNone/>
              <a:defRPr sz="867"/>
            </a:lvl7pPr>
            <a:lvl8pPr marL="3048000" indent="0">
              <a:buNone/>
              <a:defRPr sz="867"/>
            </a:lvl8pPr>
            <a:lvl9pPr marL="3483429" indent="0">
              <a:buNone/>
              <a:defRPr sz="867"/>
            </a:lvl9pPr>
          </a:lstStyle>
          <a:p>
            <a:pPr lvl="0"/>
            <a:r>
              <a:rPr lang="en-US"/>
              <a:t>Click to edit Master text styles</a:t>
            </a:r>
          </a:p>
        </p:txBody>
      </p:sp>
    </p:spTree>
    <p:extLst>
      <p:ext uri="{BB962C8B-B14F-4D97-AF65-F5344CB8AC3E}">
        <p14:creationId xmlns:p14="http://schemas.microsoft.com/office/powerpoint/2010/main" val="32820128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94278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50032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914400" y="1600200"/>
            <a:ext cx="38100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6800" y="1600200"/>
            <a:ext cx="38100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a:extLst>
              <a:ext uri="{FF2B5EF4-FFF2-40B4-BE49-F238E27FC236}">
                <a16:creationId xmlns:a16="http://schemas.microsoft.com/office/drawing/2014/main" id="{29594E96-2EA7-4979-AB37-646730019616}"/>
              </a:ext>
            </a:extLst>
          </p:cNvPr>
          <p:cNvSpPr>
            <a:spLocks noGrp="1" noChangeArrowheads="1"/>
          </p:cNvSpPr>
          <p:nvPr>
            <p:ph type="dt" sz="half" idx="10"/>
          </p:nvPr>
        </p:nvSpPr>
        <p:spPr>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S PGothic" panose="020B0600070205080204" pitchFamily="34" charset="-128"/>
              <a:cs typeface="+mn-cs"/>
            </a:endParaRPr>
          </a:p>
        </p:txBody>
      </p:sp>
      <p:sp>
        <p:nvSpPr>
          <p:cNvPr id="6" name="Rectangle 10">
            <a:extLst>
              <a:ext uri="{FF2B5EF4-FFF2-40B4-BE49-F238E27FC236}">
                <a16:creationId xmlns:a16="http://schemas.microsoft.com/office/drawing/2014/main" id="{757366C4-5B72-48BC-90E2-2EC04DF25484}"/>
              </a:ext>
            </a:extLst>
          </p:cNvPr>
          <p:cNvSpPr>
            <a:spLocks noGrp="1" noChangeArrowheads="1"/>
          </p:cNvSpPr>
          <p:nvPr>
            <p:ph type="ftr" sz="quarter" idx="11"/>
          </p:nvPr>
        </p:nvSpPr>
        <p:spPr>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S PGothic" panose="020B0600070205080204" pitchFamily="34" charset="-128"/>
              <a:cs typeface="+mn-cs"/>
            </a:endParaRPr>
          </a:p>
        </p:txBody>
      </p:sp>
      <p:sp>
        <p:nvSpPr>
          <p:cNvPr id="7" name="Rectangle 11">
            <a:extLst>
              <a:ext uri="{FF2B5EF4-FFF2-40B4-BE49-F238E27FC236}">
                <a16:creationId xmlns:a16="http://schemas.microsoft.com/office/drawing/2014/main" id="{E5A2FA92-3CCE-4E20-84BA-41DD932CA6F3}"/>
              </a:ext>
            </a:extLst>
          </p:cNvPr>
          <p:cNvSpPr>
            <a:spLocks noGrp="1" noChangeArrowheads="1"/>
          </p:cNvSpPr>
          <p:nvPr>
            <p:ph type="sldNum" sz="quarter" idx="12"/>
          </p:nvPr>
        </p:nvSpPr>
        <p:spPr>
          <a:ln/>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FDDF16FE-76F4-4077-8433-0F2F0405C1DD}" type="slidenum">
              <a:rPr kumimoji="0" lang="en-US" altLang="zh-CN" sz="1800" b="0" i="0" u="none" strike="noStrike" kern="1200" cap="none" spc="0" normalizeH="0" baseline="0" noProof="0">
                <a:ln>
                  <a:noFill/>
                </a:ln>
                <a:solidFill>
                  <a:srgbClr val="000000"/>
                </a:solidFill>
                <a:effectLst/>
                <a:uLnTx/>
                <a:uFillTx/>
                <a:latin typeface="Verdana" panose="020B0604030504040204" pitchFamily="34" charset="0"/>
                <a:ea typeface="MS PGothic"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altLang="zh-CN" sz="1800" b="0" i="0" u="none" strike="noStrike" kern="1200" cap="none" spc="0" normalizeH="0" baseline="0" noProof="0">
              <a:ln>
                <a:noFill/>
              </a:ln>
              <a:solidFill>
                <a:srgbClr val="000000"/>
              </a:solidFill>
              <a:effectLst/>
              <a:uLnTx/>
              <a:uFillTx/>
              <a:latin typeface="Verdana" panose="020B0604030504040204" pitchFamily="34" charset="0"/>
              <a:ea typeface="MS PGothic" panose="020B0600070205080204" pitchFamily="34" charset="-128"/>
              <a:cs typeface="+mn-cs"/>
            </a:endParaRPr>
          </a:p>
        </p:txBody>
      </p:sp>
    </p:spTree>
    <p:extLst>
      <p:ext uri="{BB962C8B-B14F-4D97-AF65-F5344CB8AC3E}">
        <p14:creationId xmlns:p14="http://schemas.microsoft.com/office/powerpoint/2010/main" val="4063803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48227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3530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1659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0659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7742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60237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72485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p:cNvSpPr>
            <a:spLocks noChangeArrowheads="1"/>
          </p:cNvSpPr>
          <p:nvPr/>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0" name="Line 6"/>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1" name="Rectangle 7"/>
          <p:cNvSpPr>
            <a:spLocks noChangeArrowheads="1"/>
          </p:cNvSpPr>
          <p:nvPr/>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pic>
        <p:nvPicPr>
          <p:cNvPr id="1033" name="Picture 12" descr="dino_6"/>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51" r:id="rId1"/>
    <p:sldLayoutId id="2147484541" r:id="rId2"/>
    <p:sldLayoutId id="2147484542" r:id="rId3"/>
    <p:sldLayoutId id="2147484543" r:id="rId4"/>
    <p:sldLayoutId id="2147484544" r:id="rId5"/>
    <p:sldLayoutId id="2147484545" r:id="rId6"/>
    <p:sldLayoutId id="2147484546" r:id="rId7"/>
    <p:sldLayoutId id="2147484547" r:id="rId8"/>
    <p:sldLayoutId id="2147484548" r:id="rId9"/>
    <p:sldLayoutId id="2147484549" r:id="rId10"/>
    <p:sldLayoutId id="2147484550"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panose="020B0600070205080204" pitchFamily="34"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7406288A-D583-4616-A1E9-C11231627A79}"/>
              </a:ext>
            </a:extLst>
          </p:cNvPr>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285750" y="0"/>
            <a:ext cx="1195917" cy="90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188C184A-59B4-42D5-B70C-D57CF1D27D0B}"/>
              </a:ext>
            </a:extLst>
          </p:cNvPr>
          <p:cNvSpPr>
            <a:spLocks noGrp="1" noChangeArrowheads="1"/>
          </p:cNvSpPr>
          <p:nvPr>
            <p:ph type="title"/>
          </p:nvPr>
        </p:nvSpPr>
        <p:spPr bwMode="auto">
          <a:xfrm>
            <a:off x="457200" y="277416"/>
            <a:ext cx="82296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622" tIns="65311" rIns="130622" bIns="65311"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2E160690-FA19-4AAC-AC80-9F358CB7763C}"/>
              </a:ext>
            </a:extLst>
          </p:cNvPr>
          <p:cNvSpPr>
            <a:spLocks noGrp="1" noChangeArrowheads="1"/>
          </p:cNvSpPr>
          <p:nvPr>
            <p:ph type="body" idx="1"/>
          </p:nvPr>
        </p:nvSpPr>
        <p:spPr bwMode="auto">
          <a:xfrm>
            <a:off x="806450" y="1233487"/>
            <a:ext cx="8229600" cy="453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622" tIns="65311" rIns="130622" bIns="6531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79C6378E-5D46-4153-B3AB-E7760003672C}"/>
              </a:ext>
            </a:extLst>
          </p:cNvPr>
          <p:cNvSpPr>
            <a:spLocks noChangeArrowheads="1"/>
          </p:cNvSpPr>
          <p:nvPr/>
        </p:nvSpPr>
        <p:spPr bwMode="auto">
          <a:xfrm>
            <a:off x="0" y="0"/>
            <a:ext cx="228600" cy="2286000"/>
          </a:xfrm>
          <a:prstGeom prst="rect">
            <a:avLst/>
          </a:prstGeom>
          <a:solidFill>
            <a:srgbClr val="336699"/>
          </a:solidFill>
          <a:ln>
            <a:noFill/>
          </a:ln>
        </p:spPr>
        <p:txBody>
          <a:bodyPr wrap="none" lIns="87081" tIns="43541" rIns="87081" bIns="43541"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altLang="en-US" sz="2267">
              <a:latin typeface="Times New Roman" panose="02020603050405020304" pitchFamily="18" charset="0"/>
            </a:endParaRPr>
          </a:p>
        </p:txBody>
      </p:sp>
      <p:sp>
        <p:nvSpPr>
          <p:cNvPr id="1030" name="Line 6">
            <a:extLst>
              <a:ext uri="{FF2B5EF4-FFF2-40B4-BE49-F238E27FC236}">
                <a16:creationId xmlns:a16="http://schemas.microsoft.com/office/drawing/2014/main" id="{BD214158-54F7-4FCC-8F21-3EE0BC9241AA}"/>
              </a:ext>
            </a:extLst>
          </p:cNvPr>
          <p:cNvSpPr>
            <a:spLocks noChangeShapeType="1"/>
          </p:cNvSpPr>
          <p:nvPr/>
        </p:nvSpPr>
        <p:spPr bwMode="auto">
          <a:xfrm>
            <a:off x="457200" y="860822"/>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87081" tIns="43541" rIns="87081" bIns="43541"/>
          <a:lstStyle/>
          <a:p>
            <a:endParaRPr lang="en-HK"/>
          </a:p>
        </p:txBody>
      </p:sp>
      <p:sp>
        <p:nvSpPr>
          <p:cNvPr id="1031" name="Rectangle 7">
            <a:extLst>
              <a:ext uri="{FF2B5EF4-FFF2-40B4-BE49-F238E27FC236}">
                <a16:creationId xmlns:a16="http://schemas.microsoft.com/office/drawing/2014/main" id="{2934BA74-DCD8-4CE1-96A3-AA6AC2908A9A}"/>
              </a:ext>
            </a:extLst>
          </p:cNvPr>
          <p:cNvSpPr>
            <a:spLocks noChangeArrowheads="1"/>
          </p:cNvSpPr>
          <p:nvPr/>
        </p:nvSpPr>
        <p:spPr bwMode="auto">
          <a:xfrm>
            <a:off x="0" y="2286000"/>
            <a:ext cx="228600" cy="2286000"/>
          </a:xfrm>
          <a:prstGeom prst="rect">
            <a:avLst/>
          </a:prstGeom>
          <a:solidFill>
            <a:srgbClr val="99CCFF"/>
          </a:solidFill>
          <a:ln>
            <a:noFill/>
          </a:ln>
        </p:spPr>
        <p:txBody>
          <a:bodyPr wrap="none" lIns="87081" tIns="43541" rIns="87081" bIns="43541"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altLang="en-US" sz="2267">
              <a:latin typeface="Times New Roman" panose="02020603050405020304" pitchFamily="18" charset="0"/>
            </a:endParaRPr>
          </a:p>
        </p:txBody>
      </p:sp>
      <p:sp>
        <p:nvSpPr>
          <p:cNvPr id="1032" name="Rectangle 8">
            <a:extLst>
              <a:ext uri="{FF2B5EF4-FFF2-40B4-BE49-F238E27FC236}">
                <a16:creationId xmlns:a16="http://schemas.microsoft.com/office/drawing/2014/main" id="{CF7FB0B2-3E9B-4E33-A7C5-3085C1B7606B}"/>
              </a:ext>
            </a:extLst>
          </p:cNvPr>
          <p:cNvSpPr>
            <a:spLocks noChangeArrowheads="1"/>
          </p:cNvSpPr>
          <p:nvPr/>
        </p:nvSpPr>
        <p:spPr bwMode="auto">
          <a:xfrm>
            <a:off x="0" y="4572000"/>
            <a:ext cx="228600" cy="2286000"/>
          </a:xfrm>
          <a:prstGeom prst="rect">
            <a:avLst/>
          </a:prstGeom>
          <a:solidFill>
            <a:srgbClr val="336699"/>
          </a:solidFill>
          <a:ln>
            <a:noFill/>
          </a:ln>
        </p:spPr>
        <p:txBody>
          <a:bodyPr wrap="none" lIns="87081" tIns="43541" rIns="87081" bIns="43541"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altLang="en-US" sz="2267">
              <a:latin typeface="Times New Roman" panose="02020603050405020304" pitchFamily="18" charset="0"/>
            </a:endParaRPr>
          </a:p>
        </p:txBody>
      </p:sp>
      <p:sp>
        <p:nvSpPr>
          <p:cNvPr id="253961" name="Text Box 9">
            <a:extLst>
              <a:ext uri="{FF2B5EF4-FFF2-40B4-BE49-F238E27FC236}">
                <a16:creationId xmlns:a16="http://schemas.microsoft.com/office/drawing/2014/main" id="{61A3C35A-B355-4A80-BFC4-53A343714003}"/>
              </a:ext>
            </a:extLst>
          </p:cNvPr>
          <p:cNvSpPr txBox="1">
            <a:spLocks noChangeArrowheads="1"/>
          </p:cNvSpPr>
          <p:nvPr/>
        </p:nvSpPr>
        <p:spPr bwMode="auto">
          <a:xfrm>
            <a:off x="4267760" y="6613923"/>
            <a:ext cx="424329" cy="231498"/>
          </a:xfrm>
          <a:prstGeom prst="rect">
            <a:avLst/>
          </a:prstGeom>
          <a:noFill/>
          <a:ln w="9525">
            <a:noFill/>
            <a:miter lim="800000"/>
            <a:headEnd/>
            <a:tailEnd/>
          </a:ln>
          <a:effectLst/>
        </p:spPr>
        <p:txBody>
          <a:bodyPr wrap="none" lIns="87081" tIns="43541" rIns="87081" bIns="43541">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933" b="1">
                <a:solidFill>
                  <a:srgbClr val="006699"/>
                </a:solidFill>
                <a:latin typeface="Helvetica" panose="020B0604020202020204" pitchFamily="34" charset="0"/>
              </a:rPr>
              <a:t>8.</a:t>
            </a:r>
            <a:fld id="{AAE9BAB1-C50D-44F2-81AA-E011117DA3CD}" type="slidenum">
              <a:rPr lang="en-US" altLang="en-US" sz="933" b="1" smtClean="0">
                <a:solidFill>
                  <a:srgbClr val="006699"/>
                </a:solidFill>
                <a:latin typeface="Helvetica" panose="020B0604020202020204" pitchFamily="34" charset="0"/>
              </a:rPr>
              <a:pPr algn="ctr">
                <a:spcBef>
                  <a:spcPct val="50000"/>
                </a:spcBef>
                <a:defRPr/>
              </a:pPr>
              <a:t>‹#›</a:t>
            </a:fld>
            <a:endParaRPr lang="en-US" altLang="en-US" sz="933" b="1">
              <a:solidFill>
                <a:srgbClr val="006699"/>
              </a:solidFill>
              <a:latin typeface="Helvetica" panose="020B0604020202020204" pitchFamily="34" charset="0"/>
            </a:endParaRPr>
          </a:p>
        </p:txBody>
      </p:sp>
      <p:sp>
        <p:nvSpPr>
          <p:cNvPr id="253962" name="Text Box 10">
            <a:extLst>
              <a:ext uri="{FF2B5EF4-FFF2-40B4-BE49-F238E27FC236}">
                <a16:creationId xmlns:a16="http://schemas.microsoft.com/office/drawing/2014/main" id="{2A01444E-3F63-4D98-B751-C0803642189B}"/>
              </a:ext>
            </a:extLst>
          </p:cNvPr>
          <p:cNvSpPr txBox="1">
            <a:spLocks noChangeArrowheads="1"/>
          </p:cNvSpPr>
          <p:nvPr/>
        </p:nvSpPr>
        <p:spPr bwMode="auto">
          <a:xfrm>
            <a:off x="6489700" y="6587729"/>
            <a:ext cx="2713567" cy="231498"/>
          </a:xfrm>
          <a:prstGeom prst="rect">
            <a:avLst/>
          </a:prstGeom>
          <a:noFill/>
          <a:ln w="9525">
            <a:noFill/>
            <a:miter lim="800000"/>
            <a:headEnd/>
            <a:tailEnd/>
          </a:ln>
          <a:effectLst/>
        </p:spPr>
        <p:txBody>
          <a:bodyPr lIns="87081" tIns="43541" rIns="87081" bIns="43541">
            <a:spAutoFit/>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lgn="ctr">
              <a:spcBef>
                <a:spcPct val="50000"/>
              </a:spcBef>
              <a:defRPr/>
            </a:pPr>
            <a:r>
              <a:rPr lang="en-US" sz="933" b="1" dirty="0" err="1">
                <a:solidFill>
                  <a:srgbClr val="006699"/>
                </a:solidFill>
                <a:latin typeface="Helvetica" pitchFamily="-84" charset="0"/>
              </a:rPr>
              <a:t>Silberschatz</a:t>
            </a:r>
            <a:r>
              <a:rPr lang="en-US" sz="933" b="1" dirty="0">
                <a:solidFill>
                  <a:srgbClr val="006699"/>
                </a:solidFill>
                <a:latin typeface="Helvetica" pitchFamily="-84" charset="0"/>
              </a:rPr>
              <a:t>, Galvin and Gagne ©2018</a:t>
            </a:r>
          </a:p>
        </p:txBody>
      </p:sp>
      <p:sp>
        <p:nvSpPr>
          <p:cNvPr id="253963" name="Text Box 11">
            <a:extLst>
              <a:ext uri="{FF2B5EF4-FFF2-40B4-BE49-F238E27FC236}">
                <a16:creationId xmlns:a16="http://schemas.microsoft.com/office/drawing/2014/main" id="{9C59473B-5C0E-4F90-AB9F-E6E9E1B1CC32}"/>
              </a:ext>
            </a:extLst>
          </p:cNvPr>
          <p:cNvSpPr txBox="1">
            <a:spLocks noChangeArrowheads="1"/>
          </p:cNvSpPr>
          <p:nvPr userDrawn="1"/>
        </p:nvSpPr>
        <p:spPr bwMode="auto">
          <a:xfrm>
            <a:off x="186267" y="6621067"/>
            <a:ext cx="2577161" cy="231498"/>
          </a:xfrm>
          <a:prstGeom prst="rect">
            <a:avLst/>
          </a:prstGeom>
          <a:noFill/>
          <a:ln w="9525">
            <a:noFill/>
            <a:miter lim="800000"/>
            <a:headEnd/>
            <a:tailEnd/>
          </a:ln>
          <a:effectLst/>
        </p:spPr>
        <p:txBody>
          <a:bodyPr wrap="none" lIns="87081" tIns="43541" rIns="87081" bIns="43541">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defRPr/>
            </a:pPr>
            <a:r>
              <a:rPr lang="en-US" altLang="en-US" sz="933" b="1">
                <a:solidFill>
                  <a:srgbClr val="006699"/>
                </a:solidFill>
                <a:latin typeface="Helvetica" panose="020B0604020202020204" pitchFamily="34" charset="0"/>
              </a:rPr>
              <a:t>Operating System Concepts</a:t>
            </a:r>
            <a:r>
              <a:rPr lang="en-US" altLang="en-US" sz="933" b="1">
                <a:solidFill>
                  <a:srgbClr val="336699"/>
                </a:solidFill>
                <a:latin typeface="Helvetica" panose="020B0604020202020204" pitchFamily="34" charset="0"/>
              </a:rPr>
              <a:t> – 10</a:t>
            </a:r>
            <a:r>
              <a:rPr lang="en-US" altLang="en-US" sz="933" b="1" baseline="30000">
                <a:solidFill>
                  <a:srgbClr val="336699"/>
                </a:solidFill>
                <a:latin typeface="Helvetica" panose="020B0604020202020204" pitchFamily="34" charset="0"/>
              </a:rPr>
              <a:t>th</a:t>
            </a:r>
            <a:r>
              <a:rPr lang="en-US" altLang="en-US" sz="933" b="1">
                <a:solidFill>
                  <a:srgbClr val="336699"/>
                </a:solidFill>
                <a:latin typeface="Helvetica" panose="020B0604020202020204" pitchFamily="34" charset="0"/>
              </a:rPr>
              <a:t> Edition</a:t>
            </a:r>
            <a:endParaRPr lang="en-US" altLang="en-US" sz="933" b="1">
              <a:solidFill>
                <a:srgbClr val="006699"/>
              </a:solidFill>
              <a:latin typeface="Helvetica" panose="020B0604020202020204" pitchFamily="34" charset="0"/>
            </a:endParaRPr>
          </a:p>
        </p:txBody>
      </p:sp>
      <p:pic>
        <p:nvPicPr>
          <p:cNvPr id="1036" name="Picture 12" descr="dino_6">
            <a:extLst>
              <a:ext uri="{FF2B5EF4-FFF2-40B4-BE49-F238E27FC236}">
                <a16:creationId xmlns:a16="http://schemas.microsoft.com/office/drawing/2014/main" id="{1631A9EF-FEAF-454D-B18C-8613C2D8A33D}"/>
              </a:ext>
            </a:extLst>
          </p:cNvPr>
          <p:cNvPicPr>
            <a:picLocks noChangeAspect="1" noChangeArrowheads="1"/>
          </p:cNvPicPr>
          <p:nvPr/>
        </p:nvPicPr>
        <p:blipFill>
          <a:blip r:embed="rId15" cstate="email">
            <a:extLst>
              <a:ext uri="{28A0092B-C50C-407E-A947-70E740481C1C}">
                <a14:useLocalDpi xmlns:a14="http://schemas.microsoft.com/office/drawing/2010/main"/>
              </a:ext>
            </a:extLst>
          </a:blip>
          <a:srcRect/>
          <a:stretch>
            <a:fillRect/>
          </a:stretch>
        </p:blipFill>
        <p:spPr bwMode="auto">
          <a:xfrm>
            <a:off x="7774517" y="5849542"/>
            <a:ext cx="1283759" cy="792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0759340"/>
      </p:ext>
    </p:extLst>
  </p:cSld>
  <p:clrMap bg1="lt1" tx1="dk1" bg2="lt2" tx2="dk2" accent1="accent1" accent2="accent2" accent3="accent3" accent4="accent4" accent5="accent5" accent6="accent6" hlink="hlink" folHlink="folHlink"/>
  <p:sldLayoutIdLst>
    <p:sldLayoutId id="2147484554" r:id="rId1"/>
    <p:sldLayoutId id="2147484555" r:id="rId2"/>
    <p:sldLayoutId id="2147484556" r:id="rId3"/>
    <p:sldLayoutId id="2147484557" r:id="rId4"/>
    <p:sldLayoutId id="2147484558" r:id="rId5"/>
    <p:sldLayoutId id="2147484559" r:id="rId6"/>
    <p:sldLayoutId id="2147484560" r:id="rId7"/>
    <p:sldLayoutId id="2147484561" r:id="rId8"/>
    <p:sldLayoutId id="2147484562" r:id="rId9"/>
    <p:sldLayoutId id="2147484563" r:id="rId10"/>
    <p:sldLayoutId id="2147484564" r:id="rId11"/>
    <p:sldLayoutId id="2147484565" r:id="rId12"/>
  </p:sldLayoutIdLst>
  <p:txStyles>
    <p:titleStyle>
      <a:lvl1pPr algn="ctr" rtl="0" eaLnBrk="0" fontAlgn="base" hangingPunct="0">
        <a:spcBef>
          <a:spcPct val="0"/>
        </a:spcBef>
        <a:spcAft>
          <a:spcPct val="0"/>
        </a:spcAft>
        <a:defRPr sz="3067" b="1">
          <a:solidFill>
            <a:srgbClr val="006699"/>
          </a:solidFill>
          <a:latin typeface="+mj-lt"/>
          <a:ea typeface="MS PGothic" panose="020B0600070205080204" pitchFamily="34" charset="-128"/>
          <a:cs typeface="ＭＳ Ｐゴシック" charset="-128"/>
        </a:defRPr>
      </a:lvl1pPr>
      <a:lvl2pPr algn="ctr" rtl="0" eaLnBrk="0" fontAlgn="base" hangingPunct="0">
        <a:spcBef>
          <a:spcPct val="0"/>
        </a:spcBef>
        <a:spcAft>
          <a:spcPct val="0"/>
        </a:spcAft>
        <a:defRPr sz="3067" b="1">
          <a:solidFill>
            <a:srgbClr val="006699"/>
          </a:solidFill>
          <a:latin typeface="Arial" charset="0"/>
          <a:ea typeface="MS PGothic" panose="020B0600070205080204" pitchFamily="34" charset="-128"/>
          <a:cs typeface="ＭＳ Ｐゴシック" charset="-128"/>
        </a:defRPr>
      </a:lvl2pPr>
      <a:lvl3pPr algn="ctr" rtl="0" eaLnBrk="0" fontAlgn="base" hangingPunct="0">
        <a:spcBef>
          <a:spcPct val="0"/>
        </a:spcBef>
        <a:spcAft>
          <a:spcPct val="0"/>
        </a:spcAft>
        <a:defRPr sz="3067" b="1">
          <a:solidFill>
            <a:srgbClr val="006699"/>
          </a:solidFill>
          <a:latin typeface="Arial" charset="0"/>
          <a:ea typeface="MS PGothic" panose="020B0600070205080204" pitchFamily="34" charset="-128"/>
          <a:cs typeface="ＭＳ Ｐゴシック" charset="-128"/>
        </a:defRPr>
      </a:lvl3pPr>
      <a:lvl4pPr algn="ctr" rtl="0" eaLnBrk="0" fontAlgn="base" hangingPunct="0">
        <a:spcBef>
          <a:spcPct val="0"/>
        </a:spcBef>
        <a:spcAft>
          <a:spcPct val="0"/>
        </a:spcAft>
        <a:defRPr sz="3067" b="1">
          <a:solidFill>
            <a:srgbClr val="006699"/>
          </a:solidFill>
          <a:latin typeface="Arial" charset="0"/>
          <a:ea typeface="MS PGothic" panose="020B0600070205080204" pitchFamily="34" charset="-128"/>
          <a:cs typeface="ＭＳ Ｐゴシック" charset="-128"/>
        </a:defRPr>
      </a:lvl4pPr>
      <a:lvl5pPr algn="ctr" rtl="0" eaLnBrk="0" fontAlgn="base" hangingPunct="0">
        <a:spcBef>
          <a:spcPct val="0"/>
        </a:spcBef>
        <a:spcAft>
          <a:spcPct val="0"/>
        </a:spcAft>
        <a:defRPr sz="3067" b="1">
          <a:solidFill>
            <a:srgbClr val="006699"/>
          </a:solidFill>
          <a:latin typeface="Arial" charset="0"/>
          <a:ea typeface="MS PGothic" panose="020B0600070205080204" pitchFamily="34" charset="-128"/>
          <a:cs typeface="ＭＳ Ｐゴシック" charset="-128"/>
        </a:defRPr>
      </a:lvl5pPr>
      <a:lvl6pPr marL="435428" algn="ctr" rtl="0" fontAlgn="base">
        <a:spcBef>
          <a:spcPct val="0"/>
        </a:spcBef>
        <a:spcAft>
          <a:spcPct val="0"/>
        </a:spcAft>
        <a:defRPr sz="3067" b="1">
          <a:solidFill>
            <a:srgbClr val="006699"/>
          </a:solidFill>
          <a:latin typeface="Arial" charset="0"/>
        </a:defRPr>
      </a:lvl6pPr>
      <a:lvl7pPr marL="870857" algn="ctr" rtl="0" fontAlgn="base">
        <a:spcBef>
          <a:spcPct val="0"/>
        </a:spcBef>
        <a:spcAft>
          <a:spcPct val="0"/>
        </a:spcAft>
        <a:defRPr sz="3067" b="1">
          <a:solidFill>
            <a:srgbClr val="006699"/>
          </a:solidFill>
          <a:latin typeface="Arial" charset="0"/>
        </a:defRPr>
      </a:lvl7pPr>
      <a:lvl8pPr marL="1306286" algn="ctr" rtl="0" fontAlgn="base">
        <a:spcBef>
          <a:spcPct val="0"/>
        </a:spcBef>
        <a:spcAft>
          <a:spcPct val="0"/>
        </a:spcAft>
        <a:defRPr sz="3067" b="1">
          <a:solidFill>
            <a:srgbClr val="006699"/>
          </a:solidFill>
          <a:latin typeface="Arial" charset="0"/>
        </a:defRPr>
      </a:lvl8pPr>
      <a:lvl9pPr marL="1741714" algn="ctr" rtl="0" fontAlgn="base">
        <a:spcBef>
          <a:spcPct val="0"/>
        </a:spcBef>
        <a:spcAft>
          <a:spcPct val="0"/>
        </a:spcAft>
        <a:defRPr sz="3067" b="1">
          <a:solidFill>
            <a:srgbClr val="006699"/>
          </a:solidFill>
          <a:latin typeface="Arial" charset="0"/>
        </a:defRPr>
      </a:lvl9pPr>
    </p:titleStyle>
    <p:bodyStyle>
      <a:lvl1pPr marL="325983" indent="-325983"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anose="020B0600070205080204" pitchFamily="34" charset="-128"/>
          <a:cs typeface="ＭＳ Ｐゴシック" charset="-128"/>
        </a:defRPr>
      </a:lvl1pPr>
      <a:lvl2pPr marL="707002" indent="-272006"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anose="020B0600070205080204" pitchFamily="34" charset="-128"/>
        </a:defRPr>
      </a:lvl2pPr>
      <a:lvl3pPr marL="1034044" indent="-21697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anose="020B0600070205080204" pitchFamily="34" charset="-128"/>
        </a:defRPr>
      </a:lvl3pPr>
      <a:lvl4pPr marL="1360027" indent="-216970" algn="l" rtl="0" eaLnBrk="0" fontAlgn="base" hangingPunct="0">
        <a:spcBef>
          <a:spcPct val="35000"/>
        </a:spcBef>
        <a:spcAft>
          <a:spcPct val="0"/>
        </a:spcAft>
        <a:buClr>
          <a:schemeClr val="hlink"/>
        </a:buClr>
        <a:buSzPct val="75000"/>
        <a:buChar char="–"/>
        <a:defRPr kumimoji="1">
          <a:solidFill>
            <a:schemeClr val="tx1"/>
          </a:solidFill>
          <a:latin typeface="+mn-lt"/>
          <a:ea typeface="MS PGothic" panose="020B0600070205080204" pitchFamily="34" charset="-128"/>
        </a:defRPr>
      </a:lvl4pPr>
      <a:lvl5pPr marL="1687068" indent="-21697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5pPr>
      <a:lvl6pPr marL="2122714" indent="-217714"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558143" indent="-217714"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2993572" indent="-217714"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429000" indent="-217714"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35428" rtl="0" eaLnBrk="1" latinLnBrk="0" hangingPunct="1">
        <a:defRPr sz="1733" kern="1200">
          <a:solidFill>
            <a:schemeClr val="tx1"/>
          </a:solidFill>
          <a:latin typeface="+mn-lt"/>
          <a:ea typeface="+mn-ea"/>
          <a:cs typeface="+mn-cs"/>
        </a:defRPr>
      </a:lvl1pPr>
      <a:lvl2pPr marL="435428" algn="l" defTabSz="435428" rtl="0" eaLnBrk="1" latinLnBrk="0" hangingPunct="1">
        <a:defRPr sz="1733" kern="1200">
          <a:solidFill>
            <a:schemeClr val="tx1"/>
          </a:solidFill>
          <a:latin typeface="+mn-lt"/>
          <a:ea typeface="+mn-ea"/>
          <a:cs typeface="+mn-cs"/>
        </a:defRPr>
      </a:lvl2pPr>
      <a:lvl3pPr marL="870857" algn="l" defTabSz="435428" rtl="0" eaLnBrk="1" latinLnBrk="0" hangingPunct="1">
        <a:defRPr sz="1733" kern="1200">
          <a:solidFill>
            <a:schemeClr val="tx1"/>
          </a:solidFill>
          <a:latin typeface="+mn-lt"/>
          <a:ea typeface="+mn-ea"/>
          <a:cs typeface="+mn-cs"/>
        </a:defRPr>
      </a:lvl3pPr>
      <a:lvl4pPr marL="1306286" algn="l" defTabSz="435428" rtl="0" eaLnBrk="1" latinLnBrk="0" hangingPunct="1">
        <a:defRPr sz="1733" kern="1200">
          <a:solidFill>
            <a:schemeClr val="tx1"/>
          </a:solidFill>
          <a:latin typeface="+mn-lt"/>
          <a:ea typeface="+mn-ea"/>
          <a:cs typeface="+mn-cs"/>
        </a:defRPr>
      </a:lvl4pPr>
      <a:lvl5pPr marL="1741714" algn="l" defTabSz="435428" rtl="0" eaLnBrk="1" latinLnBrk="0" hangingPunct="1">
        <a:defRPr sz="1733" kern="1200">
          <a:solidFill>
            <a:schemeClr val="tx1"/>
          </a:solidFill>
          <a:latin typeface="+mn-lt"/>
          <a:ea typeface="+mn-ea"/>
          <a:cs typeface="+mn-cs"/>
        </a:defRPr>
      </a:lvl5pPr>
      <a:lvl6pPr marL="2177143" algn="l" defTabSz="435428" rtl="0" eaLnBrk="1" latinLnBrk="0" hangingPunct="1">
        <a:defRPr sz="1733" kern="1200">
          <a:solidFill>
            <a:schemeClr val="tx1"/>
          </a:solidFill>
          <a:latin typeface="+mn-lt"/>
          <a:ea typeface="+mn-ea"/>
          <a:cs typeface="+mn-cs"/>
        </a:defRPr>
      </a:lvl6pPr>
      <a:lvl7pPr marL="2612571" algn="l" defTabSz="435428" rtl="0" eaLnBrk="1" latinLnBrk="0" hangingPunct="1">
        <a:defRPr sz="1733" kern="1200">
          <a:solidFill>
            <a:schemeClr val="tx1"/>
          </a:solidFill>
          <a:latin typeface="+mn-lt"/>
          <a:ea typeface="+mn-ea"/>
          <a:cs typeface="+mn-cs"/>
        </a:defRPr>
      </a:lvl7pPr>
      <a:lvl8pPr marL="3048000" algn="l" defTabSz="435428" rtl="0" eaLnBrk="1" latinLnBrk="0" hangingPunct="1">
        <a:defRPr sz="1733" kern="1200">
          <a:solidFill>
            <a:schemeClr val="tx1"/>
          </a:solidFill>
          <a:latin typeface="+mn-lt"/>
          <a:ea typeface="+mn-ea"/>
          <a:cs typeface="+mn-cs"/>
        </a:defRPr>
      </a:lvl8pPr>
      <a:lvl9pPr marL="3483429" algn="l" defTabSz="435428" rtl="0" eaLnBrk="1" latinLnBrk="0" hangingPunct="1">
        <a:defRPr sz="17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7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782638"/>
            <a:ext cx="7772400" cy="2127250"/>
          </a:xfrm>
        </p:spPr>
        <p:txBody>
          <a:bodyPr/>
          <a:lstStyle/>
          <a:p>
            <a:pPr eaLnBrk="1" hangingPunct="1"/>
            <a:r>
              <a:rPr lang="en-US" altLang="en-US" sz="4000" dirty="0"/>
              <a:t>Spring 2024 COMP 3511</a:t>
            </a:r>
            <a:br>
              <a:rPr lang="en-US" altLang="en-US" sz="4000" dirty="0"/>
            </a:br>
            <a:r>
              <a:rPr lang="en-US" altLang="en-US" sz="4000" dirty="0"/>
              <a:t>Review #8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Example</a:t>
            </a:r>
            <a:endParaRPr lang="zh-CN" altLang="en-US" sz="3800" dirty="0"/>
          </a:p>
        </p:txBody>
      </p:sp>
      <p:sp>
        <p:nvSpPr>
          <p:cNvPr id="251907" name="Rectangle 3">
            <a:extLst>
              <a:ext uri="{FF2B5EF4-FFF2-40B4-BE49-F238E27FC236}">
                <a16:creationId xmlns:a16="http://schemas.microsoft.com/office/drawing/2014/main" id="{94890D0D-9655-4912-B4E0-86B005900F1A}"/>
              </a:ext>
            </a:extLst>
          </p:cNvPr>
          <p:cNvSpPr>
            <a:spLocks noGrp="1" noChangeArrowheads="1"/>
          </p:cNvSpPr>
          <p:nvPr>
            <p:ph idx="1"/>
          </p:nvPr>
        </p:nvSpPr>
        <p:spPr>
          <a:xfrm>
            <a:off x="457200" y="1017156"/>
            <a:ext cx="8123626" cy="4530725"/>
          </a:xfrm>
        </p:spPr>
        <p:txBody>
          <a:bodyPr/>
          <a:lstStyle/>
          <a:p>
            <a:pPr eaLnBrk="1" hangingPunct="1">
              <a:lnSpc>
                <a:spcPct val="80000"/>
              </a:lnSpc>
              <a:defRPr/>
            </a:pPr>
            <a:r>
              <a:rPr lang="en-US" altLang="zh-CN" dirty="0"/>
              <a:t>Consider the following page reference string:</a:t>
            </a:r>
          </a:p>
          <a:p>
            <a:pPr marL="457200" lvl="1" indent="0" eaLnBrk="1" hangingPunct="1">
              <a:lnSpc>
                <a:spcPct val="80000"/>
              </a:lnSpc>
              <a:buNone/>
              <a:defRPr/>
            </a:pPr>
            <a:r>
              <a:rPr lang="en-US" altLang="zh-CN" dirty="0"/>
              <a:t>		2, 1, 3, 7, 1, 4, 3, 5, 6, 2, 2, 7, 0, 4, 5, 6, 1</a:t>
            </a:r>
          </a:p>
          <a:p>
            <a:pPr eaLnBrk="1" hangingPunct="1">
              <a:lnSpc>
                <a:spcPct val="80000"/>
              </a:lnSpc>
              <a:defRPr/>
            </a:pPr>
            <a:r>
              <a:rPr lang="en-US" altLang="zh-CN" dirty="0"/>
              <a:t>Illustrate each step for:</a:t>
            </a:r>
          </a:p>
          <a:p>
            <a:pPr lvl="1" eaLnBrk="1" hangingPunct="1">
              <a:lnSpc>
                <a:spcPct val="80000"/>
              </a:lnSpc>
              <a:defRPr/>
            </a:pPr>
            <a:r>
              <a:rPr lang="en-US" altLang="zh-CN" dirty="0"/>
              <a:t>Optimal (OPT) Replacement</a:t>
            </a:r>
          </a:p>
          <a:p>
            <a:pPr lvl="1" eaLnBrk="1" hangingPunct="1">
              <a:lnSpc>
                <a:spcPct val="80000"/>
              </a:lnSpc>
              <a:defRPr/>
            </a:pPr>
            <a:r>
              <a:rPr lang="en-US" altLang="zh-CN" dirty="0"/>
              <a:t>FIFO replacement</a:t>
            </a:r>
          </a:p>
          <a:p>
            <a:pPr lvl="1" eaLnBrk="1" hangingPunct="1">
              <a:lnSpc>
                <a:spcPct val="80000"/>
              </a:lnSpc>
              <a:defRPr/>
            </a:pPr>
            <a:r>
              <a:rPr lang="en-US" altLang="zh-CN" dirty="0"/>
              <a:t>LRU replacement</a:t>
            </a:r>
          </a:p>
          <a:p>
            <a:pPr lvl="1" eaLnBrk="1" hangingPunct="1">
              <a:lnSpc>
                <a:spcPct val="80000"/>
              </a:lnSpc>
              <a:defRPr/>
            </a:pPr>
            <a:endParaRPr lang="zh-CN" altLang="zh-CN" dirty="0"/>
          </a:p>
          <a:p>
            <a:pPr eaLnBrk="1" hangingPunct="1">
              <a:lnSpc>
                <a:spcPct val="80000"/>
              </a:lnSpc>
              <a:defRPr/>
            </a:pPr>
            <a:endParaRPr lang="en-US" altLang="zh-CN" dirty="0">
              <a:solidFill>
                <a:srgbClr val="FF0000"/>
              </a:solidFill>
            </a:endParaRPr>
          </a:p>
        </p:txBody>
      </p:sp>
    </p:spTree>
    <p:extLst>
      <p:ext uri="{BB962C8B-B14F-4D97-AF65-F5344CB8AC3E}">
        <p14:creationId xmlns:p14="http://schemas.microsoft.com/office/powerpoint/2010/main" val="263070183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17115F-C6B7-4A6A-B152-47CB7CA72563}"/>
              </a:ext>
            </a:extLst>
          </p:cNvPr>
          <p:cNvSpPr>
            <a:spLocks noGrp="1"/>
          </p:cNvSpPr>
          <p:nvPr>
            <p:ph type="title"/>
          </p:nvPr>
        </p:nvSpPr>
        <p:spPr/>
        <p:txBody>
          <a:bodyPr/>
          <a:lstStyle/>
          <a:p>
            <a:r>
              <a:rPr lang="en-US" altLang="zh-CN" dirty="0"/>
              <a:t>Hints on homework 4</a:t>
            </a:r>
            <a:endParaRPr lang="zh-CN" altLang="en-US" dirty="0"/>
          </a:p>
        </p:txBody>
      </p:sp>
    </p:spTree>
    <p:extLst>
      <p:ext uri="{BB962C8B-B14F-4D97-AF65-F5344CB8AC3E}">
        <p14:creationId xmlns:p14="http://schemas.microsoft.com/office/powerpoint/2010/main" val="394093516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7D9883A-E498-8234-1EE1-254EE125C71D}"/>
              </a:ext>
            </a:extLst>
          </p:cNvPr>
          <p:cNvPicPr>
            <a:picLocks noChangeAspect="1"/>
          </p:cNvPicPr>
          <p:nvPr/>
        </p:nvPicPr>
        <p:blipFill rotWithShape="1">
          <a:blip r:embed="rId2"/>
          <a:srcRect t="13511"/>
          <a:stretch/>
        </p:blipFill>
        <p:spPr>
          <a:xfrm>
            <a:off x="555625" y="1307805"/>
            <a:ext cx="8105775" cy="1400470"/>
          </a:xfrm>
          <a:prstGeom prst="rect">
            <a:avLst/>
          </a:prstGeom>
        </p:spPr>
      </p:pic>
      <p:pic>
        <p:nvPicPr>
          <p:cNvPr id="7" name="图片 6">
            <a:extLst>
              <a:ext uri="{FF2B5EF4-FFF2-40B4-BE49-F238E27FC236}">
                <a16:creationId xmlns:a16="http://schemas.microsoft.com/office/drawing/2014/main" id="{516B4ED8-F9F5-6FBC-3D6E-07248B50AA37}"/>
              </a:ext>
            </a:extLst>
          </p:cNvPr>
          <p:cNvPicPr>
            <a:picLocks noChangeAspect="1"/>
          </p:cNvPicPr>
          <p:nvPr/>
        </p:nvPicPr>
        <p:blipFill>
          <a:blip r:embed="rId3"/>
          <a:stretch>
            <a:fillRect/>
          </a:stretch>
        </p:blipFill>
        <p:spPr>
          <a:xfrm>
            <a:off x="648584" y="2708275"/>
            <a:ext cx="8208335" cy="1685716"/>
          </a:xfrm>
          <a:prstGeom prst="rect">
            <a:avLst/>
          </a:prstGeom>
        </p:spPr>
      </p:pic>
      <p:pic>
        <p:nvPicPr>
          <p:cNvPr id="9" name="图片 8">
            <a:extLst>
              <a:ext uri="{FF2B5EF4-FFF2-40B4-BE49-F238E27FC236}">
                <a16:creationId xmlns:a16="http://schemas.microsoft.com/office/drawing/2014/main" id="{06587F9C-AE39-5885-D257-9B59844FCF61}"/>
              </a:ext>
            </a:extLst>
          </p:cNvPr>
          <p:cNvPicPr>
            <a:picLocks noChangeAspect="1"/>
          </p:cNvPicPr>
          <p:nvPr/>
        </p:nvPicPr>
        <p:blipFill>
          <a:blip r:embed="rId4"/>
          <a:stretch>
            <a:fillRect/>
          </a:stretch>
        </p:blipFill>
        <p:spPr>
          <a:xfrm>
            <a:off x="0" y="4496602"/>
            <a:ext cx="9144000" cy="2265705"/>
          </a:xfrm>
          <a:prstGeom prst="rect">
            <a:avLst/>
          </a:prstGeom>
        </p:spPr>
      </p:pic>
    </p:spTree>
    <p:extLst>
      <p:ext uri="{BB962C8B-B14F-4D97-AF65-F5344CB8AC3E}">
        <p14:creationId xmlns:p14="http://schemas.microsoft.com/office/powerpoint/2010/main" val="331892987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A65CE8C7-6D72-265C-1230-F9D4D8FA66A2}"/>
              </a:ext>
            </a:extLst>
          </p:cNvPr>
          <p:cNvSpPr txBox="1"/>
          <p:nvPr/>
        </p:nvSpPr>
        <p:spPr>
          <a:xfrm>
            <a:off x="653902" y="948690"/>
            <a:ext cx="7836195" cy="4801314"/>
          </a:xfrm>
          <a:prstGeom prst="rect">
            <a:avLst/>
          </a:prstGeom>
          <a:noFill/>
        </p:spPr>
        <p:txBody>
          <a:bodyPr wrap="square" rtlCol="0">
            <a:spAutoFit/>
          </a:bodyPr>
          <a:lstStyle/>
          <a:p>
            <a:r>
              <a:rPr lang="en-US" altLang="zh-CN" dirty="0">
                <a:latin typeface="+mn-lt"/>
              </a:rPr>
              <a:t>Level 1 base page table</a:t>
            </a:r>
            <a:r>
              <a:rPr lang="zh-CN" altLang="en-US" dirty="0">
                <a:latin typeface="+mn-lt"/>
              </a:rPr>
              <a:t>： </a:t>
            </a:r>
            <a:r>
              <a:rPr lang="en-US" altLang="zh-CN" dirty="0">
                <a:latin typeface="+mn-lt"/>
              </a:rPr>
              <a:t>base1 = </a:t>
            </a:r>
            <a:r>
              <a:rPr lang="en-US" altLang="zh-CN" sz="1800" dirty="0">
                <a:effectLst/>
                <a:latin typeface="+mn-lt"/>
                <a:ea typeface="等线" panose="02010600030101010101" pitchFamily="2" charset="-122"/>
                <a:cs typeface="Times New Roman" panose="02020603050405020304" pitchFamily="18" charset="0"/>
              </a:rPr>
              <a:t>0x00200000</a:t>
            </a:r>
          </a:p>
          <a:p>
            <a:endParaRPr lang="en-US" altLang="zh-CN" dirty="0">
              <a:latin typeface="+mn-lt"/>
            </a:endParaRPr>
          </a:p>
          <a:p>
            <a:r>
              <a:rPr lang="en-US" altLang="zh-CN" dirty="0">
                <a:latin typeface="+mn-lt"/>
              </a:rPr>
              <a:t>Translate virtual address: </a:t>
            </a:r>
            <a:r>
              <a:rPr lang="en-US" altLang="zh-CN" sz="1800" dirty="0">
                <a:solidFill>
                  <a:srgbClr val="000000"/>
                </a:solidFill>
                <a:effectLst/>
                <a:latin typeface="+mn-lt"/>
                <a:ea typeface="等线" panose="02010600030101010101" pitchFamily="2" charset="-122"/>
                <a:cs typeface="Times New Roman" panose="02020603050405020304" pitchFamily="18" charset="0"/>
              </a:rPr>
              <a:t>0x02803</a:t>
            </a:r>
            <a:r>
              <a:rPr lang="en-US" altLang="zh-CN" sz="1800" dirty="0">
                <a:solidFill>
                  <a:srgbClr val="FF0000"/>
                </a:solidFill>
                <a:effectLst/>
                <a:latin typeface="+mn-lt"/>
                <a:ea typeface="等线" panose="02010600030101010101" pitchFamily="2" charset="-122"/>
                <a:cs typeface="Times New Roman" panose="02020603050405020304" pitchFamily="18" charset="0"/>
              </a:rPr>
              <a:t>084</a:t>
            </a:r>
            <a:r>
              <a:rPr lang="en-US" altLang="zh-CN" sz="1800" dirty="0">
                <a:solidFill>
                  <a:srgbClr val="000000"/>
                </a:solidFill>
                <a:effectLst/>
                <a:latin typeface="+mn-lt"/>
                <a:ea typeface="等线" panose="02010600030101010101" pitchFamily="2" charset="-122"/>
                <a:cs typeface="Times New Roman" panose="02020603050405020304" pitchFamily="18" charset="0"/>
              </a:rPr>
              <a:t> to physica</a:t>
            </a:r>
            <a:r>
              <a:rPr lang="en-US" altLang="zh-CN" dirty="0">
                <a:solidFill>
                  <a:srgbClr val="000000"/>
                </a:solidFill>
                <a:latin typeface="+mn-lt"/>
                <a:ea typeface="等线" panose="02010600030101010101" pitchFamily="2" charset="-122"/>
                <a:cs typeface="Times New Roman" panose="02020603050405020304" pitchFamily="18" charset="0"/>
              </a:rPr>
              <a:t>l address</a:t>
            </a:r>
            <a:r>
              <a:rPr lang="en-US" altLang="zh-CN" sz="1800" dirty="0">
                <a:solidFill>
                  <a:srgbClr val="000000"/>
                </a:solidFill>
                <a:effectLst/>
                <a:latin typeface="+mn-lt"/>
                <a:ea typeface="等线" panose="02010600030101010101" pitchFamily="2" charset="-122"/>
                <a:cs typeface="Times New Roman" panose="02020603050405020304" pitchFamily="18" charset="0"/>
              </a:rPr>
              <a:t> </a:t>
            </a:r>
            <a:endParaRPr lang="en-US" altLang="zh-CN" dirty="0">
              <a:latin typeface="+mn-lt"/>
            </a:endParaRPr>
          </a:p>
          <a:p>
            <a:pPr marL="285750" indent="-285750">
              <a:buFont typeface="Arial" panose="020B0604020202020204" pitchFamily="34" charset="0"/>
              <a:buChar char="•"/>
            </a:pPr>
            <a:r>
              <a:rPr lang="en-US" altLang="zh-CN" sz="1800" dirty="0">
                <a:solidFill>
                  <a:srgbClr val="000000"/>
                </a:solidFill>
                <a:effectLst/>
                <a:latin typeface="+mn-lt"/>
                <a:ea typeface="等线" panose="02010600030101010101" pitchFamily="2" charset="-122"/>
                <a:cs typeface="Times New Roman" panose="02020603050405020304" pitchFamily="18" charset="0"/>
              </a:rPr>
              <a:t>-&gt; binary </a:t>
            </a:r>
            <a:r>
              <a:rPr lang="en-US" altLang="zh-CN" sz="1800" dirty="0">
                <a:solidFill>
                  <a:srgbClr val="FF0000"/>
                </a:solidFill>
                <a:effectLst/>
                <a:latin typeface="+mn-lt"/>
                <a:ea typeface="等线" panose="02010600030101010101" pitchFamily="2" charset="-122"/>
                <a:cs typeface="Times New Roman" panose="02020603050405020304" pitchFamily="18" charset="0"/>
              </a:rPr>
              <a:t>0000 0010 10</a:t>
            </a:r>
            <a:r>
              <a:rPr lang="en-US" altLang="zh-CN" sz="1800" dirty="0">
                <a:solidFill>
                  <a:srgbClr val="0070C0"/>
                </a:solidFill>
                <a:effectLst/>
                <a:latin typeface="+mn-lt"/>
                <a:ea typeface="等线" panose="02010600030101010101" pitchFamily="2" charset="-122"/>
                <a:cs typeface="Times New Roman" panose="02020603050405020304" pitchFamily="18" charset="0"/>
              </a:rPr>
              <a:t>00 0000 0011 </a:t>
            </a:r>
            <a:r>
              <a:rPr lang="en-US" altLang="zh-CN" sz="1800" dirty="0">
                <a:solidFill>
                  <a:srgbClr val="000000"/>
                </a:solidFill>
                <a:effectLst/>
                <a:latin typeface="+mn-lt"/>
                <a:ea typeface="等线" panose="02010600030101010101" pitchFamily="2" charset="-122"/>
                <a:cs typeface="Times New Roman" panose="02020603050405020304" pitchFamily="18" charset="0"/>
              </a:rPr>
              <a:t>0000 1000 0100</a:t>
            </a:r>
          </a:p>
          <a:p>
            <a:pPr marL="285750" indent="-285750">
              <a:buFont typeface="Arial" panose="020B0604020202020204" pitchFamily="34" charset="0"/>
              <a:buChar char="•"/>
            </a:pPr>
            <a:r>
              <a:rPr lang="en-US" altLang="zh-CN" dirty="0">
                <a:solidFill>
                  <a:srgbClr val="000000"/>
                </a:solidFill>
                <a:latin typeface="+mn-lt"/>
                <a:ea typeface="等线" panose="02010600030101010101" pitchFamily="2" charset="-122"/>
                <a:cs typeface="Times New Roman" panose="02020603050405020304" pitchFamily="18" charset="0"/>
              </a:rPr>
              <a:t>Level 1 page </a:t>
            </a:r>
            <a:r>
              <a:rPr lang="en-US" altLang="zh-CN" b="1" dirty="0">
                <a:solidFill>
                  <a:srgbClr val="000000"/>
                </a:solidFill>
                <a:latin typeface="+mn-lt"/>
                <a:ea typeface="等线" panose="02010600030101010101" pitchFamily="2" charset="-122"/>
                <a:cs typeface="Times New Roman" panose="02020603050405020304" pitchFamily="18" charset="0"/>
              </a:rPr>
              <a:t>index</a:t>
            </a:r>
            <a:r>
              <a:rPr lang="en-US" altLang="zh-CN" dirty="0">
                <a:solidFill>
                  <a:srgbClr val="000000"/>
                </a:solidFill>
                <a:latin typeface="+mn-lt"/>
                <a:ea typeface="等线" panose="02010600030101010101" pitchFamily="2" charset="-122"/>
                <a:cs typeface="Times New Roman" panose="02020603050405020304" pitchFamily="18" charset="0"/>
              </a:rPr>
              <a:t>: 1010-&gt; Page No. 10, </a:t>
            </a:r>
          </a:p>
          <a:p>
            <a:pPr marL="742950" lvl="1" indent="-285750">
              <a:buFont typeface="Arial" panose="020B0604020202020204" pitchFamily="34" charset="0"/>
              <a:buChar char="•"/>
            </a:pPr>
            <a:r>
              <a:rPr lang="en-US" altLang="zh-CN" dirty="0">
                <a:solidFill>
                  <a:srgbClr val="000000"/>
                </a:solidFill>
                <a:latin typeface="+mn-lt"/>
                <a:ea typeface="等线" panose="02010600030101010101" pitchFamily="2" charset="-122"/>
                <a:cs typeface="Times New Roman" panose="02020603050405020304" pitchFamily="18" charset="0"/>
              </a:rPr>
              <a:t>Level 1 PTE address: base1 + offset = base1 + index * PTE size = base1 + 10 * 4 </a:t>
            </a:r>
          </a:p>
          <a:p>
            <a:pPr marL="742950" lvl="1" indent="-285750">
              <a:buFont typeface="Arial" panose="020B0604020202020204" pitchFamily="34" charset="0"/>
              <a:buChar char="•"/>
            </a:pPr>
            <a:endParaRPr lang="en-US" altLang="zh-CN" dirty="0">
              <a:solidFill>
                <a:srgbClr val="000000"/>
              </a:solidFill>
              <a:latin typeface="+mn-lt"/>
              <a:ea typeface="等线"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dirty="0">
                <a:solidFill>
                  <a:srgbClr val="000000"/>
                </a:solidFill>
                <a:latin typeface="+mn-lt"/>
                <a:ea typeface="等线" panose="02010600030101010101" pitchFamily="2" charset="-122"/>
                <a:cs typeface="Times New Roman" panose="02020603050405020304" pitchFamily="18" charset="0"/>
              </a:rPr>
              <a:t>Suppose PTE value: 0x10300028</a:t>
            </a:r>
          </a:p>
          <a:p>
            <a:pPr marL="742950" lvl="1" indent="-285750">
              <a:buFont typeface="Arial" panose="020B0604020202020204" pitchFamily="34" charset="0"/>
              <a:buChar char="•"/>
            </a:pPr>
            <a:r>
              <a:rPr lang="en-US" altLang="zh-CN" dirty="0">
                <a:solidFill>
                  <a:srgbClr val="000000"/>
                </a:solidFill>
                <a:latin typeface="+mn-lt"/>
                <a:ea typeface="等线" panose="02010600030101010101" pitchFamily="2" charset="-122"/>
                <a:cs typeface="Times New Roman" panose="02020603050405020304" pitchFamily="18" charset="0"/>
              </a:rPr>
              <a:t>level 2 page index: 0011 -&gt; Page No.3</a:t>
            </a:r>
          </a:p>
          <a:p>
            <a:pPr marL="742950" lvl="1" indent="-285750">
              <a:buFont typeface="Arial" panose="020B0604020202020204" pitchFamily="34" charset="0"/>
              <a:buChar char="•"/>
            </a:pPr>
            <a:r>
              <a:rPr lang="en-US" altLang="zh-CN" dirty="0">
                <a:solidFill>
                  <a:srgbClr val="000000"/>
                </a:solidFill>
                <a:latin typeface="+mn-lt"/>
                <a:ea typeface="等线" panose="02010600030101010101" pitchFamily="2" charset="-122"/>
                <a:cs typeface="Times New Roman" panose="02020603050405020304" pitchFamily="18" charset="0"/>
              </a:rPr>
              <a:t>The first 20 bits of level 1 PTE: 0x10300</a:t>
            </a:r>
          </a:p>
          <a:p>
            <a:pPr marL="742950" lvl="1" indent="-285750">
              <a:buFont typeface="Wingdings" panose="05000000000000000000" pitchFamily="2" charset="2"/>
              <a:buChar char="è"/>
            </a:pPr>
            <a:r>
              <a:rPr lang="en-US" altLang="zh-CN" dirty="0">
                <a:solidFill>
                  <a:srgbClr val="000000"/>
                </a:solidFill>
                <a:latin typeface="+mn-lt"/>
                <a:ea typeface="等线" panose="02010600030101010101" pitchFamily="2" charset="-122"/>
                <a:cs typeface="Times New Roman" panose="02020603050405020304" pitchFamily="18" charset="0"/>
              </a:rPr>
              <a:t>the next-level page base address is base2 = 0x10300 </a:t>
            </a:r>
            <a:r>
              <a:rPr lang="en-US" altLang="zh-CN" b="1" dirty="0">
                <a:solidFill>
                  <a:srgbClr val="000000"/>
                </a:solidFill>
                <a:latin typeface="+mn-lt"/>
                <a:ea typeface="等线" panose="02010600030101010101" pitchFamily="2" charset="-122"/>
                <a:cs typeface="Times New Roman" panose="02020603050405020304" pitchFamily="18" charset="0"/>
              </a:rPr>
              <a:t>000</a:t>
            </a:r>
          </a:p>
          <a:p>
            <a:pPr marL="742950" lvl="1" indent="-285750">
              <a:buFont typeface="Wingdings" panose="05000000000000000000" pitchFamily="2" charset="2"/>
              <a:buChar char="è"/>
            </a:pPr>
            <a:r>
              <a:rPr lang="en-US" altLang="zh-CN" dirty="0">
                <a:solidFill>
                  <a:srgbClr val="000000"/>
                </a:solidFill>
                <a:latin typeface="+mn-lt"/>
                <a:ea typeface="等线" panose="02010600030101010101" pitchFamily="2" charset="-122"/>
                <a:cs typeface="Times New Roman" panose="02020603050405020304" pitchFamily="18" charset="0"/>
              </a:rPr>
              <a:t>Next-level PTE address = base2 + index * PTE size = base2 + 3 * 4 </a:t>
            </a:r>
          </a:p>
          <a:p>
            <a:pPr marL="285750" indent="-285750">
              <a:buFont typeface="Wingdings" panose="05000000000000000000" pitchFamily="2" charset="2"/>
              <a:buChar char="è"/>
            </a:pPr>
            <a:endParaRPr lang="en-US" altLang="zh-CN" b="1" dirty="0">
              <a:solidFill>
                <a:srgbClr val="000000"/>
              </a:solidFill>
              <a:latin typeface="+mn-lt"/>
              <a:ea typeface="等线"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dirty="0">
                <a:solidFill>
                  <a:srgbClr val="000000"/>
                </a:solidFill>
                <a:latin typeface="+mn-lt"/>
                <a:ea typeface="等线" panose="02010600030101010101" pitchFamily="2" charset="-122"/>
                <a:cs typeface="Times New Roman" panose="02020603050405020304" pitchFamily="18" charset="0"/>
              </a:rPr>
              <a:t>Suppose level 2 PTE value: 0x20314560</a:t>
            </a:r>
          </a:p>
          <a:p>
            <a:pPr marL="742950" lvl="1" indent="-285750">
              <a:buFont typeface="Arial" panose="020B0604020202020204" pitchFamily="34" charset="0"/>
              <a:buChar char="•"/>
            </a:pPr>
            <a:r>
              <a:rPr lang="en-US" altLang="zh-CN" dirty="0">
                <a:solidFill>
                  <a:srgbClr val="000000"/>
                </a:solidFill>
                <a:latin typeface="+mn-lt"/>
                <a:ea typeface="等线" panose="02010600030101010101" pitchFamily="2" charset="-122"/>
                <a:cs typeface="Times New Roman" panose="02020603050405020304" pitchFamily="18" charset="0"/>
              </a:rPr>
              <a:t>Final physical address: 0x20314 </a:t>
            </a:r>
            <a:r>
              <a:rPr lang="en-US" altLang="zh-CN" dirty="0">
                <a:solidFill>
                  <a:srgbClr val="FF0000"/>
                </a:solidFill>
                <a:latin typeface="+mn-lt"/>
                <a:ea typeface="等线" panose="02010600030101010101" pitchFamily="2" charset="-122"/>
                <a:cs typeface="Times New Roman" panose="02020603050405020304" pitchFamily="18" charset="0"/>
              </a:rPr>
              <a:t>084</a:t>
            </a:r>
          </a:p>
          <a:p>
            <a:r>
              <a:rPr lang="en-US" altLang="zh-CN" dirty="0">
                <a:solidFill>
                  <a:srgbClr val="000000"/>
                </a:solidFill>
                <a:latin typeface="+mn-lt"/>
                <a:ea typeface="等线" panose="02010600030101010101" pitchFamily="2" charset="-122"/>
                <a:cs typeface="Times New Roman" panose="02020603050405020304" pitchFamily="18" charset="0"/>
              </a:rPr>
              <a:t> </a:t>
            </a:r>
            <a:r>
              <a:rPr lang="en-US" altLang="zh-CN" sz="1800" dirty="0">
                <a:solidFill>
                  <a:srgbClr val="000000"/>
                </a:solidFill>
                <a:effectLst/>
                <a:latin typeface="+mn-lt"/>
                <a:ea typeface="等线" panose="02010600030101010101" pitchFamily="2" charset="-122"/>
                <a:cs typeface="Times New Roman" panose="02020603050405020304" pitchFamily="18" charset="0"/>
              </a:rPr>
              <a:t> </a:t>
            </a:r>
            <a:endParaRPr lang="zh-CN" altLang="en-US" dirty="0">
              <a:latin typeface="+mn-lt"/>
            </a:endParaRPr>
          </a:p>
        </p:txBody>
      </p:sp>
    </p:spTree>
    <p:extLst>
      <p:ext uri="{BB962C8B-B14F-4D97-AF65-F5344CB8AC3E}">
        <p14:creationId xmlns:p14="http://schemas.microsoft.com/office/powerpoint/2010/main" val="1976533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3F8C25E7-5CD9-4AFA-A055-7D71C4ADEC65}"/>
              </a:ext>
            </a:extLst>
          </p:cNvPr>
          <p:cNvGraphicFramePr>
            <a:graphicFrameLocks noGrp="1"/>
          </p:cNvGraphicFramePr>
          <p:nvPr>
            <p:ph idx="1"/>
            <p:extLst>
              <p:ext uri="{D42A27DB-BD31-4B8C-83A1-F6EECF244321}">
                <p14:modId xmlns:p14="http://schemas.microsoft.com/office/powerpoint/2010/main" val="1117277402"/>
              </p:ext>
            </p:extLst>
          </p:nvPr>
        </p:nvGraphicFramePr>
        <p:xfrm>
          <a:off x="457202" y="2687320"/>
          <a:ext cx="8229598"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Optimal Replacement</a:t>
            </a:r>
            <a:endParaRPr lang="zh-CN" altLang="en-US" sz="3800" dirty="0"/>
          </a:p>
        </p:txBody>
      </p:sp>
      <p:sp>
        <p:nvSpPr>
          <p:cNvPr id="6" name="矩形 5">
            <a:extLst>
              <a:ext uri="{FF2B5EF4-FFF2-40B4-BE49-F238E27FC236}">
                <a16:creationId xmlns:a16="http://schemas.microsoft.com/office/drawing/2014/main" id="{DE40F384-CA46-41F3-82EF-46D8B3C6B2D8}"/>
              </a:ext>
            </a:extLst>
          </p:cNvPr>
          <p:cNvSpPr/>
          <p:nvPr/>
        </p:nvSpPr>
        <p:spPr bwMode="auto">
          <a:xfrm>
            <a:off x="45720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0" name="矩形 9">
            <a:extLst>
              <a:ext uri="{FF2B5EF4-FFF2-40B4-BE49-F238E27FC236}">
                <a16:creationId xmlns:a16="http://schemas.microsoft.com/office/drawing/2014/main" id="{B74C2DC7-8267-408A-BE63-6F87F2B274E6}"/>
              </a:ext>
            </a:extLst>
          </p:cNvPr>
          <p:cNvSpPr/>
          <p:nvPr/>
        </p:nvSpPr>
        <p:spPr bwMode="auto">
          <a:xfrm>
            <a:off x="142748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1" name="矩形 10">
            <a:extLst>
              <a:ext uri="{FF2B5EF4-FFF2-40B4-BE49-F238E27FC236}">
                <a16:creationId xmlns:a16="http://schemas.microsoft.com/office/drawing/2014/main" id="{445240BD-599D-415A-A2F9-36FF34054CCD}"/>
              </a:ext>
            </a:extLst>
          </p:cNvPr>
          <p:cNvSpPr/>
          <p:nvPr/>
        </p:nvSpPr>
        <p:spPr bwMode="auto">
          <a:xfrm>
            <a:off x="191262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2" name="矩形 11">
            <a:extLst>
              <a:ext uri="{FF2B5EF4-FFF2-40B4-BE49-F238E27FC236}">
                <a16:creationId xmlns:a16="http://schemas.microsoft.com/office/drawing/2014/main" id="{40652B0C-A4D5-4128-8987-9334EA08CC5B}"/>
              </a:ext>
            </a:extLst>
          </p:cNvPr>
          <p:cNvSpPr/>
          <p:nvPr/>
        </p:nvSpPr>
        <p:spPr bwMode="auto">
          <a:xfrm>
            <a:off x="239776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3" name="矩形 12">
            <a:extLst>
              <a:ext uri="{FF2B5EF4-FFF2-40B4-BE49-F238E27FC236}">
                <a16:creationId xmlns:a16="http://schemas.microsoft.com/office/drawing/2014/main" id="{1E100505-4EDB-48B8-AC42-169F29BCBDE7}"/>
              </a:ext>
            </a:extLst>
          </p:cNvPr>
          <p:cNvSpPr/>
          <p:nvPr/>
        </p:nvSpPr>
        <p:spPr bwMode="auto">
          <a:xfrm>
            <a:off x="288290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4" name="矩形 13">
            <a:extLst>
              <a:ext uri="{FF2B5EF4-FFF2-40B4-BE49-F238E27FC236}">
                <a16:creationId xmlns:a16="http://schemas.microsoft.com/office/drawing/2014/main" id="{CCCF0DF8-5474-47BA-B675-A2BAB0DA83A1}"/>
              </a:ext>
            </a:extLst>
          </p:cNvPr>
          <p:cNvSpPr/>
          <p:nvPr/>
        </p:nvSpPr>
        <p:spPr bwMode="auto">
          <a:xfrm>
            <a:off x="336804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5" name="矩形 14">
            <a:extLst>
              <a:ext uri="{FF2B5EF4-FFF2-40B4-BE49-F238E27FC236}">
                <a16:creationId xmlns:a16="http://schemas.microsoft.com/office/drawing/2014/main" id="{EEA5B5F4-85E7-4426-B542-8D262D2DDA6D}"/>
              </a:ext>
            </a:extLst>
          </p:cNvPr>
          <p:cNvSpPr/>
          <p:nvPr/>
        </p:nvSpPr>
        <p:spPr bwMode="auto">
          <a:xfrm>
            <a:off x="385318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6" name="矩形 15">
            <a:extLst>
              <a:ext uri="{FF2B5EF4-FFF2-40B4-BE49-F238E27FC236}">
                <a16:creationId xmlns:a16="http://schemas.microsoft.com/office/drawing/2014/main" id="{28665728-E29F-445D-8AA0-73C8C2316F6E}"/>
              </a:ext>
            </a:extLst>
          </p:cNvPr>
          <p:cNvSpPr/>
          <p:nvPr/>
        </p:nvSpPr>
        <p:spPr bwMode="auto">
          <a:xfrm>
            <a:off x="433832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7" name="矩形 16">
            <a:extLst>
              <a:ext uri="{FF2B5EF4-FFF2-40B4-BE49-F238E27FC236}">
                <a16:creationId xmlns:a16="http://schemas.microsoft.com/office/drawing/2014/main" id="{A21A6AFD-CAF2-4241-BD84-C0013C0195E8}"/>
              </a:ext>
            </a:extLst>
          </p:cNvPr>
          <p:cNvSpPr/>
          <p:nvPr/>
        </p:nvSpPr>
        <p:spPr bwMode="auto">
          <a:xfrm>
            <a:off x="482346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8" name="矩形 17">
            <a:extLst>
              <a:ext uri="{FF2B5EF4-FFF2-40B4-BE49-F238E27FC236}">
                <a16:creationId xmlns:a16="http://schemas.microsoft.com/office/drawing/2014/main" id="{56693400-8806-46E6-8A9A-986913C1E54D}"/>
              </a:ext>
            </a:extLst>
          </p:cNvPr>
          <p:cNvSpPr/>
          <p:nvPr/>
        </p:nvSpPr>
        <p:spPr bwMode="auto">
          <a:xfrm>
            <a:off x="530860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9" name="矩形 18">
            <a:extLst>
              <a:ext uri="{FF2B5EF4-FFF2-40B4-BE49-F238E27FC236}">
                <a16:creationId xmlns:a16="http://schemas.microsoft.com/office/drawing/2014/main" id="{E36B43C6-074D-435E-B795-46794B7A898C}"/>
              </a:ext>
            </a:extLst>
          </p:cNvPr>
          <p:cNvSpPr/>
          <p:nvPr/>
        </p:nvSpPr>
        <p:spPr bwMode="auto">
          <a:xfrm>
            <a:off x="579374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0" name="矩形 19">
            <a:extLst>
              <a:ext uri="{FF2B5EF4-FFF2-40B4-BE49-F238E27FC236}">
                <a16:creationId xmlns:a16="http://schemas.microsoft.com/office/drawing/2014/main" id="{782FE846-F7A0-4014-9543-F1C753C0B73C}"/>
              </a:ext>
            </a:extLst>
          </p:cNvPr>
          <p:cNvSpPr/>
          <p:nvPr/>
        </p:nvSpPr>
        <p:spPr bwMode="auto">
          <a:xfrm>
            <a:off x="627888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1" name="矩形 20">
            <a:extLst>
              <a:ext uri="{FF2B5EF4-FFF2-40B4-BE49-F238E27FC236}">
                <a16:creationId xmlns:a16="http://schemas.microsoft.com/office/drawing/2014/main" id="{065C589F-023C-4D90-B4B5-EA49B82D0D92}"/>
              </a:ext>
            </a:extLst>
          </p:cNvPr>
          <p:cNvSpPr/>
          <p:nvPr/>
        </p:nvSpPr>
        <p:spPr bwMode="auto">
          <a:xfrm>
            <a:off x="676402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2" name="矩形 21">
            <a:extLst>
              <a:ext uri="{FF2B5EF4-FFF2-40B4-BE49-F238E27FC236}">
                <a16:creationId xmlns:a16="http://schemas.microsoft.com/office/drawing/2014/main" id="{7ACB636E-3FC1-4256-BB59-DF168A0EA92F}"/>
              </a:ext>
            </a:extLst>
          </p:cNvPr>
          <p:cNvSpPr/>
          <p:nvPr/>
        </p:nvSpPr>
        <p:spPr bwMode="auto">
          <a:xfrm>
            <a:off x="724916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3" name="矩形 22">
            <a:extLst>
              <a:ext uri="{FF2B5EF4-FFF2-40B4-BE49-F238E27FC236}">
                <a16:creationId xmlns:a16="http://schemas.microsoft.com/office/drawing/2014/main" id="{BF363297-22A0-4649-A0D2-8DB6C2A9EE76}"/>
              </a:ext>
            </a:extLst>
          </p:cNvPr>
          <p:cNvSpPr/>
          <p:nvPr/>
        </p:nvSpPr>
        <p:spPr bwMode="auto">
          <a:xfrm>
            <a:off x="773430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4" name="矩形 23">
            <a:extLst>
              <a:ext uri="{FF2B5EF4-FFF2-40B4-BE49-F238E27FC236}">
                <a16:creationId xmlns:a16="http://schemas.microsoft.com/office/drawing/2014/main" id="{5E50D417-B1C2-4C5B-A271-51B9E8D0BC2B}"/>
              </a:ext>
            </a:extLst>
          </p:cNvPr>
          <p:cNvSpPr/>
          <p:nvPr/>
        </p:nvSpPr>
        <p:spPr bwMode="auto">
          <a:xfrm>
            <a:off x="8219438"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graphicFrame>
        <p:nvGraphicFramePr>
          <p:cNvPr id="25" name="表格 4">
            <a:extLst>
              <a:ext uri="{FF2B5EF4-FFF2-40B4-BE49-F238E27FC236}">
                <a16:creationId xmlns:a16="http://schemas.microsoft.com/office/drawing/2014/main" id="{FBF51C3A-BA40-4A98-B59A-8068F20FC236}"/>
              </a:ext>
            </a:extLst>
          </p:cNvPr>
          <p:cNvGraphicFramePr>
            <a:graphicFrameLocks/>
          </p:cNvGraphicFramePr>
          <p:nvPr/>
        </p:nvGraphicFramePr>
        <p:xfrm>
          <a:off x="457200" y="4953000"/>
          <a:ext cx="8229598"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320877074"/>
                  </a:ext>
                </a:extLst>
              </a:tr>
            </a:tbl>
          </a:graphicData>
        </a:graphic>
      </p:graphicFrame>
      <p:sp>
        <p:nvSpPr>
          <p:cNvPr id="7" name="文本框 6">
            <a:extLst>
              <a:ext uri="{FF2B5EF4-FFF2-40B4-BE49-F238E27FC236}">
                <a16:creationId xmlns:a16="http://schemas.microsoft.com/office/drawing/2014/main" id="{0DF44A88-4245-46AB-9196-F5F7F05E84AB}"/>
              </a:ext>
            </a:extLst>
          </p:cNvPr>
          <p:cNvSpPr txBox="1"/>
          <p:nvPr/>
        </p:nvSpPr>
        <p:spPr>
          <a:xfrm>
            <a:off x="460802" y="4609068"/>
            <a:ext cx="415498" cy="369332"/>
          </a:xfrm>
          <a:prstGeom prst="rect">
            <a:avLst/>
          </a:prstGeom>
          <a:noFill/>
        </p:spPr>
        <p:txBody>
          <a:bodyPr wrap="none" rtlCol="0">
            <a:spAutoFit/>
          </a:bodyPr>
          <a:lstStyle/>
          <a:p>
            <a:r>
              <a:rPr lang="zh-CN" altLang="en-US" dirty="0"/>
              <a:t>∞</a:t>
            </a:r>
          </a:p>
        </p:txBody>
      </p:sp>
      <p:sp>
        <p:nvSpPr>
          <p:cNvPr id="2" name="TextBox 1">
            <a:extLst>
              <a:ext uri="{FF2B5EF4-FFF2-40B4-BE49-F238E27FC236}">
                <a16:creationId xmlns:a16="http://schemas.microsoft.com/office/drawing/2014/main" id="{53158A0E-A7E6-D778-0E71-DA619865FE6E}"/>
              </a:ext>
            </a:extLst>
          </p:cNvPr>
          <p:cNvSpPr txBox="1"/>
          <p:nvPr/>
        </p:nvSpPr>
        <p:spPr>
          <a:xfrm>
            <a:off x="1727834" y="5380255"/>
            <a:ext cx="6176012" cy="1200329"/>
          </a:xfrm>
          <a:prstGeom prst="rect">
            <a:avLst/>
          </a:prstGeom>
          <a:noFill/>
        </p:spPr>
        <p:txBody>
          <a:bodyPr wrap="square" rtlCol="0">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a:solidFill>
                  <a:schemeClr val="tx1"/>
                </a:solidFill>
                <a:latin typeface="Verdana" charset="0"/>
              </a:rPr>
              <a:t>This is an array to illustrate that some frame numbers won’t be appeared in future</a:t>
            </a:r>
          </a:p>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Verdana" charset="0"/>
              </a:rPr>
              <a:t>This array will be dynamic</a:t>
            </a:r>
            <a:r>
              <a:rPr lang="en-US" altLang="zh-CN" dirty="0">
                <a:solidFill>
                  <a:schemeClr val="tx1"/>
                </a:solidFill>
                <a:latin typeface="Verdana" charset="0"/>
              </a:rPr>
              <a:t>ally updated</a:t>
            </a:r>
            <a:endParaRPr kumimoji="0" lang="zh-CN" altLang="en-US" sz="1800" b="0" i="0" u="none" strike="noStrike" cap="none" normalizeH="0" baseline="0" dirty="0">
              <a:ln>
                <a:noFill/>
              </a:ln>
              <a:solidFill>
                <a:schemeClr val="tx1"/>
              </a:solidFill>
              <a:effectLst/>
              <a:latin typeface="Verdana" charset="0"/>
            </a:endParaRPr>
          </a:p>
          <a:p>
            <a:endParaRPr lang="en-GB" dirty="0"/>
          </a:p>
        </p:txBody>
      </p:sp>
    </p:spTree>
    <p:extLst>
      <p:ext uri="{BB962C8B-B14F-4D97-AF65-F5344CB8AC3E}">
        <p14:creationId xmlns:p14="http://schemas.microsoft.com/office/powerpoint/2010/main" val="4291933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3F8C25E7-5CD9-4AFA-A055-7D71C4ADEC65}"/>
              </a:ext>
            </a:extLst>
          </p:cNvPr>
          <p:cNvGraphicFramePr>
            <a:graphicFrameLocks noGrp="1"/>
          </p:cNvGraphicFramePr>
          <p:nvPr>
            <p:ph idx="1"/>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solidFill>
                            <a:srgbClr val="FF0000"/>
                          </a:solidFill>
                        </a:rPr>
                        <a:t>2</a:t>
                      </a:r>
                      <a:endParaRPr lang="zh-CN" altLang="en-US" dirty="0">
                        <a:solidFill>
                          <a:srgbClr val="FF0000"/>
                        </a:solidFill>
                      </a:endParaRPr>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Optimal Replacement</a:t>
            </a:r>
            <a:endParaRPr lang="zh-CN" altLang="en-US" sz="3800" dirty="0"/>
          </a:p>
        </p:txBody>
      </p:sp>
      <p:sp>
        <p:nvSpPr>
          <p:cNvPr id="9" name="矩形 8">
            <a:extLst>
              <a:ext uri="{FF2B5EF4-FFF2-40B4-BE49-F238E27FC236}">
                <a16:creationId xmlns:a16="http://schemas.microsoft.com/office/drawing/2014/main" id="{3A0CAD12-1E92-4C70-8BCF-D38DF6E04F49}"/>
              </a:ext>
            </a:extLst>
          </p:cNvPr>
          <p:cNvSpPr/>
          <p:nvPr/>
        </p:nvSpPr>
        <p:spPr bwMode="auto">
          <a:xfrm>
            <a:off x="94234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0" name="矩形 9">
            <a:extLst>
              <a:ext uri="{FF2B5EF4-FFF2-40B4-BE49-F238E27FC236}">
                <a16:creationId xmlns:a16="http://schemas.microsoft.com/office/drawing/2014/main" id="{B74C2DC7-8267-408A-BE63-6F87F2B274E6}"/>
              </a:ext>
            </a:extLst>
          </p:cNvPr>
          <p:cNvSpPr/>
          <p:nvPr/>
        </p:nvSpPr>
        <p:spPr bwMode="auto">
          <a:xfrm>
            <a:off x="142748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1" name="矩形 10">
            <a:extLst>
              <a:ext uri="{FF2B5EF4-FFF2-40B4-BE49-F238E27FC236}">
                <a16:creationId xmlns:a16="http://schemas.microsoft.com/office/drawing/2014/main" id="{445240BD-599D-415A-A2F9-36FF34054CCD}"/>
              </a:ext>
            </a:extLst>
          </p:cNvPr>
          <p:cNvSpPr/>
          <p:nvPr/>
        </p:nvSpPr>
        <p:spPr bwMode="auto">
          <a:xfrm>
            <a:off x="191262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2" name="矩形 11">
            <a:extLst>
              <a:ext uri="{FF2B5EF4-FFF2-40B4-BE49-F238E27FC236}">
                <a16:creationId xmlns:a16="http://schemas.microsoft.com/office/drawing/2014/main" id="{40652B0C-A4D5-4128-8987-9334EA08CC5B}"/>
              </a:ext>
            </a:extLst>
          </p:cNvPr>
          <p:cNvSpPr/>
          <p:nvPr/>
        </p:nvSpPr>
        <p:spPr bwMode="auto">
          <a:xfrm>
            <a:off x="239776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3" name="矩形 12">
            <a:extLst>
              <a:ext uri="{FF2B5EF4-FFF2-40B4-BE49-F238E27FC236}">
                <a16:creationId xmlns:a16="http://schemas.microsoft.com/office/drawing/2014/main" id="{1E100505-4EDB-48B8-AC42-169F29BCBDE7}"/>
              </a:ext>
            </a:extLst>
          </p:cNvPr>
          <p:cNvSpPr/>
          <p:nvPr/>
        </p:nvSpPr>
        <p:spPr bwMode="auto">
          <a:xfrm>
            <a:off x="288290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4" name="矩形 13">
            <a:extLst>
              <a:ext uri="{FF2B5EF4-FFF2-40B4-BE49-F238E27FC236}">
                <a16:creationId xmlns:a16="http://schemas.microsoft.com/office/drawing/2014/main" id="{CCCF0DF8-5474-47BA-B675-A2BAB0DA83A1}"/>
              </a:ext>
            </a:extLst>
          </p:cNvPr>
          <p:cNvSpPr/>
          <p:nvPr/>
        </p:nvSpPr>
        <p:spPr bwMode="auto">
          <a:xfrm>
            <a:off x="336804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5" name="矩形 14">
            <a:extLst>
              <a:ext uri="{FF2B5EF4-FFF2-40B4-BE49-F238E27FC236}">
                <a16:creationId xmlns:a16="http://schemas.microsoft.com/office/drawing/2014/main" id="{EEA5B5F4-85E7-4426-B542-8D262D2DDA6D}"/>
              </a:ext>
            </a:extLst>
          </p:cNvPr>
          <p:cNvSpPr/>
          <p:nvPr/>
        </p:nvSpPr>
        <p:spPr bwMode="auto">
          <a:xfrm>
            <a:off x="385318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6" name="矩形 15">
            <a:extLst>
              <a:ext uri="{FF2B5EF4-FFF2-40B4-BE49-F238E27FC236}">
                <a16:creationId xmlns:a16="http://schemas.microsoft.com/office/drawing/2014/main" id="{28665728-E29F-445D-8AA0-73C8C2316F6E}"/>
              </a:ext>
            </a:extLst>
          </p:cNvPr>
          <p:cNvSpPr/>
          <p:nvPr/>
        </p:nvSpPr>
        <p:spPr bwMode="auto">
          <a:xfrm>
            <a:off x="433832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7" name="矩形 16">
            <a:extLst>
              <a:ext uri="{FF2B5EF4-FFF2-40B4-BE49-F238E27FC236}">
                <a16:creationId xmlns:a16="http://schemas.microsoft.com/office/drawing/2014/main" id="{A21A6AFD-CAF2-4241-BD84-C0013C0195E8}"/>
              </a:ext>
            </a:extLst>
          </p:cNvPr>
          <p:cNvSpPr/>
          <p:nvPr/>
        </p:nvSpPr>
        <p:spPr bwMode="auto">
          <a:xfrm>
            <a:off x="482346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8" name="矩形 17">
            <a:extLst>
              <a:ext uri="{FF2B5EF4-FFF2-40B4-BE49-F238E27FC236}">
                <a16:creationId xmlns:a16="http://schemas.microsoft.com/office/drawing/2014/main" id="{56693400-8806-46E6-8A9A-986913C1E54D}"/>
              </a:ext>
            </a:extLst>
          </p:cNvPr>
          <p:cNvSpPr/>
          <p:nvPr/>
        </p:nvSpPr>
        <p:spPr bwMode="auto">
          <a:xfrm>
            <a:off x="530860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9" name="矩形 18">
            <a:extLst>
              <a:ext uri="{FF2B5EF4-FFF2-40B4-BE49-F238E27FC236}">
                <a16:creationId xmlns:a16="http://schemas.microsoft.com/office/drawing/2014/main" id="{E36B43C6-074D-435E-B795-46794B7A898C}"/>
              </a:ext>
            </a:extLst>
          </p:cNvPr>
          <p:cNvSpPr/>
          <p:nvPr/>
        </p:nvSpPr>
        <p:spPr bwMode="auto">
          <a:xfrm>
            <a:off x="579374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0" name="矩形 19">
            <a:extLst>
              <a:ext uri="{FF2B5EF4-FFF2-40B4-BE49-F238E27FC236}">
                <a16:creationId xmlns:a16="http://schemas.microsoft.com/office/drawing/2014/main" id="{782FE846-F7A0-4014-9543-F1C753C0B73C}"/>
              </a:ext>
            </a:extLst>
          </p:cNvPr>
          <p:cNvSpPr/>
          <p:nvPr/>
        </p:nvSpPr>
        <p:spPr bwMode="auto">
          <a:xfrm>
            <a:off x="627888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1" name="矩形 20">
            <a:extLst>
              <a:ext uri="{FF2B5EF4-FFF2-40B4-BE49-F238E27FC236}">
                <a16:creationId xmlns:a16="http://schemas.microsoft.com/office/drawing/2014/main" id="{065C589F-023C-4D90-B4B5-EA49B82D0D92}"/>
              </a:ext>
            </a:extLst>
          </p:cNvPr>
          <p:cNvSpPr/>
          <p:nvPr/>
        </p:nvSpPr>
        <p:spPr bwMode="auto">
          <a:xfrm>
            <a:off x="676402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2" name="矩形 21">
            <a:extLst>
              <a:ext uri="{FF2B5EF4-FFF2-40B4-BE49-F238E27FC236}">
                <a16:creationId xmlns:a16="http://schemas.microsoft.com/office/drawing/2014/main" id="{7ACB636E-3FC1-4256-BB59-DF168A0EA92F}"/>
              </a:ext>
            </a:extLst>
          </p:cNvPr>
          <p:cNvSpPr/>
          <p:nvPr/>
        </p:nvSpPr>
        <p:spPr bwMode="auto">
          <a:xfrm>
            <a:off x="724916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3" name="矩形 22">
            <a:extLst>
              <a:ext uri="{FF2B5EF4-FFF2-40B4-BE49-F238E27FC236}">
                <a16:creationId xmlns:a16="http://schemas.microsoft.com/office/drawing/2014/main" id="{BF363297-22A0-4649-A0D2-8DB6C2A9EE76}"/>
              </a:ext>
            </a:extLst>
          </p:cNvPr>
          <p:cNvSpPr/>
          <p:nvPr/>
        </p:nvSpPr>
        <p:spPr bwMode="auto">
          <a:xfrm>
            <a:off x="773430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4" name="矩形 23">
            <a:extLst>
              <a:ext uri="{FF2B5EF4-FFF2-40B4-BE49-F238E27FC236}">
                <a16:creationId xmlns:a16="http://schemas.microsoft.com/office/drawing/2014/main" id="{5E50D417-B1C2-4C5B-A271-51B9E8D0BC2B}"/>
              </a:ext>
            </a:extLst>
          </p:cNvPr>
          <p:cNvSpPr/>
          <p:nvPr/>
        </p:nvSpPr>
        <p:spPr bwMode="auto">
          <a:xfrm>
            <a:off x="8219438"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graphicFrame>
        <p:nvGraphicFramePr>
          <p:cNvPr id="25" name="表格 4">
            <a:extLst>
              <a:ext uri="{FF2B5EF4-FFF2-40B4-BE49-F238E27FC236}">
                <a16:creationId xmlns:a16="http://schemas.microsoft.com/office/drawing/2014/main" id="{FBF51C3A-BA40-4A98-B59A-8068F20FC236}"/>
              </a:ext>
            </a:extLst>
          </p:cNvPr>
          <p:cNvGraphicFramePr>
            <a:graphicFrameLocks/>
          </p:cNvGraphicFramePr>
          <p:nvPr/>
        </p:nvGraphicFramePr>
        <p:xfrm>
          <a:off x="457200" y="4953000"/>
          <a:ext cx="8229598"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320877074"/>
                  </a:ext>
                </a:extLst>
              </a:tr>
            </a:tbl>
          </a:graphicData>
        </a:graphic>
      </p:graphicFrame>
      <p:sp>
        <p:nvSpPr>
          <p:cNvPr id="7" name="文本框 6">
            <a:extLst>
              <a:ext uri="{FF2B5EF4-FFF2-40B4-BE49-F238E27FC236}">
                <a16:creationId xmlns:a16="http://schemas.microsoft.com/office/drawing/2014/main" id="{0DF44A88-4245-46AB-9196-F5F7F05E84AB}"/>
              </a:ext>
            </a:extLst>
          </p:cNvPr>
          <p:cNvSpPr txBox="1"/>
          <p:nvPr/>
        </p:nvSpPr>
        <p:spPr>
          <a:xfrm>
            <a:off x="460802" y="4609068"/>
            <a:ext cx="415498" cy="369332"/>
          </a:xfrm>
          <a:prstGeom prst="rect">
            <a:avLst/>
          </a:prstGeom>
          <a:noFill/>
        </p:spPr>
        <p:txBody>
          <a:bodyPr wrap="none" rtlCol="0">
            <a:spAutoFit/>
          </a:bodyPr>
          <a:lstStyle/>
          <a:p>
            <a:r>
              <a:rPr lang="zh-CN" altLang="en-US" dirty="0"/>
              <a:t>∞</a:t>
            </a:r>
          </a:p>
        </p:txBody>
      </p:sp>
    </p:spTree>
    <p:extLst>
      <p:ext uri="{BB962C8B-B14F-4D97-AF65-F5344CB8AC3E}">
        <p14:creationId xmlns:p14="http://schemas.microsoft.com/office/powerpoint/2010/main" val="1589916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3F8C25E7-5CD9-4AFA-A055-7D71C4ADEC65}"/>
              </a:ext>
            </a:extLst>
          </p:cNvPr>
          <p:cNvGraphicFramePr>
            <a:graphicFrameLocks noGrp="1"/>
          </p:cNvGraphicFramePr>
          <p:nvPr>
            <p:ph idx="1"/>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solidFill>
                            <a:srgbClr val="FF0000"/>
                          </a:solidFill>
                        </a:rPr>
                        <a:t>1</a:t>
                      </a:r>
                      <a:endParaRPr lang="zh-CN" altLang="en-US" dirty="0">
                        <a:solidFill>
                          <a:srgbClr val="FF0000"/>
                        </a:solidFill>
                      </a:endParaRPr>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solidFill>
                            <a:srgbClr val="FF0000"/>
                          </a:solidFill>
                        </a:rPr>
                        <a:t>2</a:t>
                      </a:r>
                      <a:endParaRPr lang="zh-CN" altLang="en-US" dirty="0">
                        <a:solidFill>
                          <a:srgbClr val="FF0000"/>
                        </a:solidFill>
                      </a:endParaRPr>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Optimal Replacement</a:t>
            </a:r>
            <a:endParaRPr lang="zh-CN" altLang="en-US" sz="3800" dirty="0"/>
          </a:p>
        </p:txBody>
      </p:sp>
      <p:sp>
        <p:nvSpPr>
          <p:cNvPr id="10" name="矩形 9">
            <a:extLst>
              <a:ext uri="{FF2B5EF4-FFF2-40B4-BE49-F238E27FC236}">
                <a16:creationId xmlns:a16="http://schemas.microsoft.com/office/drawing/2014/main" id="{B74C2DC7-8267-408A-BE63-6F87F2B274E6}"/>
              </a:ext>
            </a:extLst>
          </p:cNvPr>
          <p:cNvSpPr/>
          <p:nvPr/>
        </p:nvSpPr>
        <p:spPr bwMode="auto">
          <a:xfrm>
            <a:off x="142748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1" name="矩形 10">
            <a:extLst>
              <a:ext uri="{FF2B5EF4-FFF2-40B4-BE49-F238E27FC236}">
                <a16:creationId xmlns:a16="http://schemas.microsoft.com/office/drawing/2014/main" id="{445240BD-599D-415A-A2F9-36FF34054CCD}"/>
              </a:ext>
            </a:extLst>
          </p:cNvPr>
          <p:cNvSpPr/>
          <p:nvPr/>
        </p:nvSpPr>
        <p:spPr bwMode="auto">
          <a:xfrm>
            <a:off x="191262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2" name="矩形 11">
            <a:extLst>
              <a:ext uri="{FF2B5EF4-FFF2-40B4-BE49-F238E27FC236}">
                <a16:creationId xmlns:a16="http://schemas.microsoft.com/office/drawing/2014/main" id="{40652B0C-A4D5-4128-8987-9334EA08CC5B}"/>
              </a:ext>
            </a:extLst>
          </p:cNvPr>
          <p:cNvSpPr/>
          <p:nvPr/>
        </p:nvSpPr>
        <p:spPr bwMode="auto">
          <a:xfrm>
            <a:off x="239776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3" name="矩形 12">
            <a:extLst>
              <a:ext uri="{FF2B5EF4-FFF2-40B4-BE49-F238E27FC236}">
                <a16:creationId xmlns:a16="http://schemas.microsoft.com/office/drawing/2014/main" id="{1E100505-4EDB-48B8-AC42-169F29BCBDE7}"/>
              </a:ext>
            </a:extLst>
          </p:cNvPr>
          <p:cNvSpPr/>
          <p:nvPr/>
        </p:nvSpPr>
        <p:spPr bwMode="auto">
          <a:xfrm>
            <a:off x="288290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4" name="矩形 13">
            <a:extLst>
              <a:ext uri="{FF2B5EF4-FFF2-40B4-BE49-F238E27FC236}">
                <a16:creationId xmlns:a16="http://schemas.microsoft.com/office/drawing/2014/main" id="{CCCF0DF8-5474-47BA-B675-A2BAB0DA83A1}"/>
              </a:ext>
            </a:extLst>
          </p:cNvPr>
          <p:cNvSpPr/>
          <p:nvPr/>
        </p:nvSpPr>
        <p:spPr bwMode="auto">
          <a:xfrm>
            <a:off x="336804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5" name="矩形 14">
            <a:extLst>
              <a:ext uri="{FF2B5EF4-FFF2-40B4-BE49-F238E27FC236}">
                <a16:creationId xmlns:a16="http://schemas.microsoft.com/office/drawing/2014/main" id="{EEA5B5F4-85E7-4426-B542-8D262D2DDA6D}"/>
              </a:ext>
            </a:extLst>
          </p:cNvPr>
          <p:cNvSpPr/>
          <p:nvPr/>
        </p:nvSpPr>
        <p:spPr bwMode="auto">
          <a:xfrm>
            <a:off x="385318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6" name="矩形 15">
            <a:extLst>
              <a:ext uri="{FF2B5EF4-FFF2-40B4-BE49-F238E27FC236}">
                <a16:creationId xmlns:a16="http://schemas.microsoft.com/office/drawing/2014/main" id="{28665728-E29F-445D-8AA0-73C8C2316F6E}"/>
              </a:ext>
            </a:extLst>
          </p:cNvPr>
          <p:cNvSpPr/>
          <p:nvPr/>
        </p:nvSpPr>
        <p:spPr bwMode="auto">
          <a:xfrm>
            <a:off x="433832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7" name="矩形 16">
            <a:extLst>
              <a:ext uri="{FF2B5EF4-FFF2-40B4-BE49-F238E27FC236}">
                <a16:creationId xmlns:a16="http://schemas.microsoft.com/office/drawing/2014/main" id="{A21A6AFD-CAF2-4241-BD84-C0013C0195E8}"/>
              </a:ext>
            </a:extLst>
          </p:cNvPr>
          <p:cNvSpPr/>
          <p:nvPr/>
        </p:nvSpPr>
        <p:spPr bwMode="auto">
          <a:xfrm>
            <a:off x="482346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8" name="矩形 17">
            <a:extLst>
              <a:ext uri="{FF2B5EF4-FFF2-40B4-BE49-F238E27FC236}">
                <a16:creationId xmlns:a16="http://schemas.microsoft.com/office/drawing/2014/main" id="{56693400-8806-46E6-8A9A-986913C1E54D}"/>
              </a:ext>
            </a:extLst>
          </p:cNvPr>
          <p:cNvSpPr/>
          <p:nvPr/>
        </p:nvSpPr>
        <p:spPr bwMode="auto">
          <a:xfrm>
            <a:off x="530860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9" name="矩形 18">
            <a:extLst>
              <a:ext uri="{FF2B5EF4-FFF2-40B4-BE49-F238E27FC236}">
                <a16:creationId xmlns:a16="http://schemas.microsoft.com/office/drawing/2014/main" id="{E36B43C6-074D-435E-B795-46794B7A898C}"/>
              </a:ext>
            </a:extLst>
          </p:cNvPr>
          <p:cNvSpPr/>
          <p:nvPr/>
        </p:nvSpPr>
        <p:spPr bwMode="auto">
          <a:xfrm>
            <a:off x="579374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0" name="矩形 19">
            <a:extLst>
              <a:ext uri="{FF2B5EF4-FFF2-40B4-BE49-F238E27FC236}">
                <a16:creationId xmlns:a16="http://schemas.microsoft.com/office/drawing/2014/main" id="{782FE846-F7A0-4014-9543-F1C753C0B73C}"/>
              </a:ext>
            </a:extLst>
          </p:cNvPr>
          <p:cNvSpPr/>
          <p:nvPr/>
        </p:nvSpPr>
        <p:spPr bwMode="auto">
          <a:xfrm>
            <a:off x="627888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1" name="矩形 20">
            <a:extLst>
              <a:ext uri="{FF2B5EF4-FFF2-40B4-BE49-F238E27FC236}">
                <a16:creationId xmlns:a16="http://schemas.microsoft.com/office/drawing/2014/main" id="{065C589F-023C-4D90-B4B5-EA49B82D0D92}"/>
              </a:ext>
            </a:extLst>
          </p:cNvPr>
          <p:cNvSpPr/>
          <p:nvPr/>
        </p:nvSpPr>
        <p:spPr bwMode="auto">
          <a:xfrm>
            <a:off x="676402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2" name="矩形 21">
            <a:extLst>
              <a:ext uri="{FF2B5EF4-FFF2-40B4-BE49-F238E27FC236}">
                <a16:creationId xmlns:a16="http://schemas.microsoft.com/office/drawing/2014/main" id="{7ACB636E-3FC1-4256-BB59-DF168A0EA92F}"/>
              </a:ext>
            </a:extLst>
          </p:cNvPr>
          <p:cNvSpPr/>
          <p:nvPr/>
        </p:nvSpPr>
        <p:spPr bwMode="auto">
          <a:xfrm>
            <a:off x="724916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3" name="矩形 22">
            <a:extLst>
              <a:ext uri="{FF2B5EF4-FFF2-40B4-BE49-F238E27FC236}">
                <a16:creationId xmlns:a16="http://schemas.microsoft.com/office/drawing/2014/main" id="{BF363297-22A0-4649-A0D2-8DB6C2A9EE76}"/>
              </a:ext>
            </a:extLst>
          </p:cNvPr>
          <p:cNvSpPr/>
          <p:nvPr/>
        </p:nvSpPr>
        <p:spPr bwMode="auto">
          <a:xfrm>
            <a:off x="773430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4" name="矩形 23">
            <a:extLst>
              <a:ext uri="{FF2B5EF4-FFF2-40B4-BE49-F238E27FC236}">
                <a16:creationId xmlns:a16="http://schemas.microsoft.com/office/drawing/2014/main" id="{5E50D417-B1C2-4C5B-A271-51B9E8D0BC2B}"/>
              </a:ext>
            </a:extLst>
          </p:cNvPr>
          <p:cNvSpPr/>
          <p:nvPr/>
        </p:nvSpPr>
        <p:spPr bwMode="auto">
          <a:xfrm>
            <a:off x="8219438"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graphicFrame>
        <p:nvGraphicFramePr>
          <p:cNvPr id="25" name="表格 4">
            <a:extLst>
              <a:ext uri="{FF2B5EF4-FFF2-40B4-BE49-F238E27FC236}">
                <a16:creationId xmlns:a16="http://schemas.microsoft.com/office/drawing/2014/main" id="{FBF51C3A-BA40-4A98-B59A-8068F20FC236}"/>
              </a:ext>
            </a:extLst>
          </p:cNvPr>
          <p:cNvGraphicFramePr>
            <a:graphicFrameLocks/>
          </p:cNvGraphicFramePr>
          <p:nvPr/>
        </p:nvGraphicFramePr>
        <p:xfrm>
          <a:off x="457200" y="4953000"/>
          <a:ext cx="8229598"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320877074"/>
                  </a:ext>
                </a:extLst>
              </a:tr>
            </a:tbl>
          </a:graphicData>
        </a:graphic>
      </p:graphicFrame>
      <p:sp>
        <p:nvSpPr>
          <p:cNvPr id="7" name="文本框 6">
            <a:extLst>
              <a:ext uri="{FF2B5EF4-FFF2-40B4-BE49-F238E27FC236}">
                <a16:creationId xmlns:a16="http://schemas.microsoft.com/office/drawing/2014/main" id="{0DF44A88-4245-46AB-9196-F5F7F05E84AB}"/>
              </a:ext>
            </a:extLst>
          </p:cNvPr>
          <p:cNvSpPr txBox="1"/>
          <p:nvPr/>
        </p:nvSpPr>
        <p:spPr>
          <a:xfrm>
            <a:off x="460802" y="4609068"/>
            <a:ext cx="415498" cy="369332"/>
          </a:xfrm>
          <a:prstGeom prst="rect">
            <a:avLst/>
          </a:prstGeom>
          <a:noFill/>
        </p:spPr>
        <p:txBody>
          <a:bodyPr wrap="none" rtlCol="0">
            <a:spAutoFit/>
          </a:bodyPr>
          <a:lstStyle/>
          <a:p>
            <a:r>
              <a:rPr lang="zh-CN" altLang="en-US" dirty="0"/>
              <a:t>∞</a:t>
            </a:r>
          </a:p>
        </p:txBody>
      </p:sp>
    </p:spTree>
    <p:extLst>
      <p:ext uri="{BB962C8B-B14F-4D97-AF65-F5344CB8AC3E}">
        <p14:creationId xmlns:p14="http://schemas.microsoft.com/office/powerpoint/2010/main" val="1175564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3F8C25E7-5CD9-4AFA-A055-7D71C4ADEC65}"/>
              </a:ext>
            </a:extLst>
          </p:cNvPr>
          <p:cNvGraphicFramePr>
            <a:graphicFrameLocks noGrp="1"/>
          </p:cNvGraphicFramePr>
          <p:nvPr>
            <p:ph idx="1"/>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solidFill>
                            <a:srgbClr val="FF0000"/>
                          </a:solidFill>
                        </a:rPr>
                        <a:t>1</a:t>
                      </a:r>
                      <a:endParaRPr lang="zh-CN" altLang="en-US" dirty="0">
                        <a:solidFill>
                          <a:srgbClr val="FF0000"/>
                        </a:solidFill>
                      </a:endParaRPr>
                    </a:p>
                  </a:txBody>
                  <a:tcPr/>
                </a:tc>
                <a:tc>
                  <a:txBody>
                    <a:bodyPr/>
                    <a:lstStyle/>
                    <a:p>
                      <a:pPr algn="ctr"/>
                      <a:r>
                        <a:rPr lang="en-US" altLang="zh-CN" dirty="0"/>
                        <a:t>4</a:t>
                      </a:r>
                      <a:endParaRPr lang="zh-CN" altLang="en-US" dirty="0"/>
                    </a:p>
                  </a:txBody>
                  <a:tcPr/>
                </a:tc>
                <a:tc>
                  <a:txBody>
                    <a:bodyPr/>
                    <a:lstStyle/>
                    <a:p>
                      <a:pPr algn="ctr"/>
                      <a:r>
                        <a:rPr lang="en-US" altLang="zh-CN" dirty="0">
                          <a:solidFill>
                            <a:srgbClr val="FF0000"/>
                          </a:solidFill>
                        </a:rPr>
                        <a:t>3</a:t>
                      </a:r>
                      <a:endParaRPr lang="zh-CN" altLang="en-US" dirty="0">
                        <a:solidFill>
                          <a:srgbClr val="FF0000"/>
                        </a:solidFill>
                      </a:endParaRPr>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solidFill>
                            <a:srgbClr val="FF0000"/>
                          </a:solidFill>
                        </a:rPr>
                        <a:t>2</a:t>
                      </a:r>
                      <a:endParaRPr lang="zh-CN" altLang="en-US" dirty="0">
                        <a:solidFill>
                          <a:srgbClr val="FF0000"/>
                        </a:solidFill>
                      </a:endParaRPr>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Optimal Replacement</a:t>
            </a:r>
            <a:endParaRPr lang="zh-CN" altLang="en-US" sz="3800" dirty="0"/>
          </a:p>
        </p:txBody>
      </p:sp>
      <p:sp>
        <p:nvSpPr>
          <p:cNvPr id="11" name="矩形 10">
            <a:extLst>
              <a:ext uri="{FF2B5EF4-FFF2-40B4-BE49-F238E27FC236}">
                <a16:creationId xmlns:a16="http://schemas.microsoft.com/office/drawing/2014/main" id="{445240BD-599D-415A-A2F9-36FF34054CCD}"/>
              </a:ext>
            </a:extLst>
          </p:cNvPr>
          <p:cNvSpPr/>
          <p:nvPr/>
        </p:nvSpPr>
        <p:spPr bwMode="auto">
          <a:xfrm>
            <a:off x="191262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2" name="矩形 11">
            <a:extLst>
              <a:ext uri="{FF2B5EF4-FFF2-40B4-BE49-F238E27FC236}">
                <a16:creationId xmlns:a16="http://schemas.microsoft.com/office/drawing/2014/main" id="{40652B0C-A4D5-4128-8987-9334EA08CC5B}"/>
              </a:ext>
            </a:extLst>
          </p:cNvPr>
          <p:cNvSpPr/>
          <p:nvPr/>
        </p:nvSpPr>
        <p:spPr bwMode="auto">
          <a:xfrm>
            <a:off x="239776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3" name="矩形 12">
            <a:extLst>
              <a:ext uri="{FF2B5EF4-FFF2-40B4-BE49-F238E27FC236}">
                <a16:creationId xmlns:a16="http://schemas.microsoft.com/office/drawing/2014/main" id="{1E100505-4EDB-48B8-AC42-169F29BCBDE7}"/>
              </a:ext>
            </a:extLst>
          </p:cNvPr>
          <p:cNvSpPr/>
          <p:nvPr/>
        </p:nvSpPr>
        <p:spPr bwMode="auto">
          <a:xfrm>
            <a:off x="288290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4" name="矩形 13">
            <a:extLst>
              <a:ext uri="{FF2B5EF4-FFF2-40B4-BE49-F238E27FC236}">
                <a16:creationId xmlns:a16="http://schemas.microsoft.com/office/drawing/2014/main" id="{CCCF0DF8-5474-47BA-B675-A2BAB0DA83A1}"/>
              </a:ext>
            </a:extLst>
          </p:cNvPr>
          <p:cNvSpPr/>
          <p:nvPr/>
        </p:nvSpPr>
        <p:spPr bwMode="auto">
          <a:xfrm>
            <a:off x="336804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5" name="矩形 14">
            <a:extLst>
              <a:ext uri="{FF2B5EF4-FFF2-40B4-BE49-F238E27FC236}">
                <a16:creationId xmlns:a16="http://schemas.microsoft.com/office/drawing/2014/main" id="{EEA5B5F4-85E7-4426-B542-8D262D2DDA6D}"/>
              </a:ext>
            </a:extLst>
          </p:cNvPr>
          <p:cNvSpPr/>
          <p:nvPr/>
        </p:nvSpPr>
        <p:spPr bwMode="auto">
          <a:xfrm>
            <a:off x="385318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6" name="矩形 15">
            <a:extLst>
              <a:ext uri="{FF2B5EF4-FFF2-40B4-BE49-F238E27FC236}">
                <a16:creationId xmlns:a16="http://schemas.microsoft.com/office/drawing/2014/main" id="{28665728-E29F-445D-8AA0-73C8C2316F6E}"/>
              </a:ext>
            </a:extLst>
          </p:cNvPr>
          <p:cNvSpPr/>
          <p:nvPr/>
        </p:nvSpPr>
        <p:spPr bwMode="auto">
          <a:xfrm>
            <a:off x="433832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7" name="矩形 16">
            <a:extLst>
              <a:ext uri="{FF2B5EF4-FFF2-40B4-BE49-F238E27FC236}">
                <a16:creationId xmlns:a16="http://schemas.microsoft.com/office/drawing/2014/main" id="{A21A6AFD-CAF2-4241-BD84-C0013C0195E8}"/>
              </a:ext>
            </a:extLst>
          </p:cNvPr>
          <p:cNvSpPr/>
          <p:nvPr/>
        </p:nvSpPr>
        <p:spPr bwMode="auto">
          <a:xfrm>
            <a:off x="482346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8" name="矩形 17">
            <a:extLst>
              <a:ext uri="{FF2B5EF4-FFF2-40B4-BE49-F238E27FC236}">
                <a16:creationId xmlns:a16="http://schemas.microsoft.com/office/drawing/2014/main" id="{56693400-8806-46E6-8A9A-986913C1E54D}"/>
              </a:ext>
            </a:extLst>
          </p:cNvPr>
          <p:cNvSpPr/>
          <p:nvPr/>
        </p:nvSpPr>
        <p:spPr bwMode="auto">
          <a:xfrm>
            <a:off x="530860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9" name="矩形 18">
            <a:extLst>
              <a:ext uri="{FF2B5EF4-FFF2-40B4-BE49-F238E27FC236}">
                <a16:creationId xmlns:a16="http://schemas.microsoft.com/office/drawing/2014/main" id="{E36B43C6-074D-435E-B795-46794B7A898C}"/>
              </a:ext>
            </a:extLst>
          </p:cNvPr>
          <p:cNvSpPr/>
          <p:nvPr/>
        </p:nvSpPr>
        <p:spPr bwMode="auto">
          <a:xfrm>
            <a:off x="579374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0" name="矩形 19">
            <a:extLst>
              <a:ext uri="{FF2B5EF4-FFF2-40B4-BE49-F238E27FC236}">
                <a16:creationId xmlns:a16="http://schemas.microsoft.com/office/drawing/2014/main" id="{782FE846-F7A0-4014-9543-F1C753C0B73C}"/>
              </a:ext>
            </a:extLst>
          </p:cNvPr>
          <p:cNvSpPr/>
          <p:nvPr/>
        </p:nvSpPr>
        <p:spPr bwMode="auto">
          <a:xfrm>
            <a:off x="627888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1" name="矩形 20">
            <a:extLst>
              <a:ext uri="{FF2B5EF4-FFF2-40B4-BE49-F238E27FC236}">
                <a16:creationId xmlns:a16="http://schemas.microsoft.com/office/drawing/2014/main" id="{065C589F-023C-4D90-B4B5-EA49B82D0D92}"/>
              </a:ext>
            </a:extLst>
          </p:cNvPr>
          <p:cNvSpPr/>
          <p:nvPr/>
        </p:nvSpPr>
        <p:spPr bwMode="auto">
          <a:xfrm>
            <a:off x="676402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2" name="矩形 21">
            <a:extLst>
              <a:ext uri="{FF2B5EF4-FFF2-40B4-BE49-F238E27FC236}">
                <a16:creationId xmlns:a16="http://schemas.microsoft.com/office/drawing/2014/main" id="{7ACB636E-3FC1-4256-BB59-DF168A0EA92F}"/>
              </a:ext>
            </a:extLst>
          </p:cNvPr>
          <p:cNvSpPr/>
          <p:nvPr/>
        </p:nvSpPr>
        <p:spPr bwMode="auto">
          <a:xfrm>
            <a:off x="724916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3" name="矩形 22">
            <a:extLst>
              <a:ext uri="{FF2B5EF4-FFF2-40B4-BE49-F238E27FC236}">
                <a16:creationId xmlns:a16="http://schemas.microsoft.com/office/drawing/2014/main" id="{BF363297-22A0-4649-A0D2-8DB6C2A9EE76}"/>
              </a:ext>
            </a:extLst>
          </p:cNvPr>
          <p:cNvSpPr/>
          <p:nvPr/>
        </p:nvSpPr>
        <p:spPr bwMode="auto">
          <a:xfrm>
            <a:off x="773430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4" name="矩形 23">
            <a:extLst>
              <a:ext uri="{FF2B5EF4-FFF2-40B4-BE49-F238E27FC236}">
                <a16:creationId xmlns:a16="http://schemas.microsoft.com/office/drawing/2014/main" id="{5E50D417-B1C2-4C5B-A271-51B9E8D0BC2B}"/>
              </a:ext>
            </a:extLst>
          </p:cNvPr>
          <p:cNvSpPr/>
          <p:nvPr/>
        </p:nvSpPr>
        <p:spPr bwMode="auto">
          <a:xfrm>
            <a:off x="8219438"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graphicFrame>
        <p:nvGraphicFramePr>
          <p:cNvPr id="25" name="表格 4">
            <a:extLst>
              <a:ext uri="{FF2B5EF4-FFF2-40B4-BE49-F238E27FC236}">
                <a16:creationId xmlns:a16="http://schemas.microsoft.com/office/drawing/2014/main" id="{FBF51C3A-BA40-4A98-B59A-8068F20FC236}"/>
              </a:ext>
            </a:extLst>
          </p:cNvPr>
          <p:cNvGraphicFramePr>
            <a:graphicFrameLocks/>
          </p:cNvGraphicFramePr>
          <p:nvPr/>
        </p:nvGraphicFramePr>
        <p:xfrm>
          <a:off x="457200" y="4953000"/>
          <a:ext cx="8229598"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320877074"/>
                  </a:ext>
                </a:extLst>
              </a:tr>
            </a:tbl>
          </a:graphicData>
        </a:graphic>
      </p:graphicFrame>
      <p:sp>
        <p:nvSpPr>
          <p:cNvPr id="7" name="文本框 6">
            <a:extLst>
              <a:ext uri="{FF2B5EF4-FFF2-40B4-BE49-F238E27FC236}">
                <a16:creationId xmlns:a16="http://schemas.microsoft.com/office/drawing/2014/main" id="{0DF44A88-4245-46AB-9196-F5F7F05E84AB}"/>
              </a:ext>
            </a:extLst>
          </p:cNvPr>
          <p:cNvSpPr txBox="1"/>
          <p:nvPr/>
        </p:nvSpPr>
        <p:spPr>
          <a:xfrm>
            <a:off x="460802" y="4609068"/>
            <a:ext cx="415498" cy="369332"/>
          </a:xfrm>
          <a:prstGeom prst="rect">
            <a:avLst/>
          </a:prstGeom>
          <a:noFill/>
        </p:spPr>
        <p:txBody>
          <a:bodyPr wrap="none" rtlCol="0">
            <a:spAutoFit/>
          </a:bodyPr>
          <a:lstStyle/>
          <a:p>
            <a:r>
              <a:rPr lang="zh-CN" altLang="en-US" dirty="0"/>
              <a:t>∞</a:t>
            </a:r>
          </a:p>
        </p:txBody>
      </p:sp>
    </p:spTree>
    <p:extLst>
      <p:ext uri="{BB962C8B-B14F-4D97-AF65-F5344CB8AC3E}">
        <p14:creationId xmlns:p14="http://schemas.microsoft.com/office/powerpoint/2010/main" val="3069092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3F8C25E7-5CD9-4AFA-A055-7D71C4ADEC65}"/>
              </a:ext>
            </a:extLst>
          </p:cNvPr>
          <p:cNvGraphicFramePr>
            <a:graphicFrameLocks noGrp="1"/>
          </p:cNvGraphicFramePr>
          <p:nvPr>
            <p:ph idx="1"/>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solidFill>
                            <a:srgbClr val="FF0000"/>
                          </a:solidFill>
                        </a:rPr>
                        <a:t>1</a:t>
                      </a:r>
                      <a:endParaRPr lang="zh-CN" altLang="en-US" dirty="0">
                        <a:solidFill>
                          <a:srgbClr val="FF0000"/>
                        </a:solidFill>
                      </a:endParaRPr>
                    </a:p>
                  </a:txBody>
                  <a:tcPr/>
                </a:tc>
                <a:tc>
                  <a:txBody>
                    <a:bodyPr/>
                    <a:lstStyle/>
                    <a:p>
                      <a:pPr algn="ctr"/>
                      <a:r>
                        <a:rPr lang="en-US" altLang="zh-CN" dirty="0"/>
                        <a:t>4</a:t>
                      </a:r>
                      <a:endParaRPr lang="zh-CN" altLang="en-US" dirty="0"/>
                    </a:p>
                  </a:txBody>
                  <a:tcPr/>
                </a:tc>
                <a:tc>
                  <a:txBody>
                    <a:bodyPr/>
                    <a:lstStyle/>
                    <a:p>
                      <a:pPr algn="ctr"/>
                      <a:r>
                        <a:rPr lang="en-US" altLang="zh-CN" dirty="0">
                          <a:solidFill>
                            <a:srgbClr val="FF0000"/>
                          </a:solidFill>
                        </a:rPr>
                        <a:t>3</a:t>
                      </a:r>
                      <a:endParaRPr lang="zh-CN" altLang="en-US" dirty="0">
                        <a:solidFill>
                          <a:srgbClr val="FF0000"/>
                        </a:solidFill>
                      </a:endParaRPr>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solidFill>
                            <a:schemeClr val="bg1"/>
                          </a:solidFill>
                        </a:rPr>
                        <a:t>2</a:t>
                      </a:r>
                      <a:endParaRPr lang="zh-CN" altLang="en-US" dirty="0">
                        <a:solidFill>
                          <a:schemeClr val="bg1"/>
                        </a:solidFill>
                      </a:endParaRPr>
                    </a:p>
                  </a:txBody>
                  <a:tcPr/>
                </a:tc>
                <a:tc>
                  <a:txBody>
                    <a:bodyPr/>
                    <a:lstStyle/>
                    <a:p>
                      <a:pPr algn="ctr"/>
                      <a:r>
                        <a:rPr lang="en-US" altLang="zh-CN" dirty="0"/>
                        <a:t>2</a:t>
                      </a:r>
                      <a:endParaRPr lang="zh-CN" altLang="en-US" dirty="0"/>
                    </a:p>
                  </a:txBody>
                  <a:tcPr/>
                </a:tc>
                <a:tc>
                  <a:txBody>
                    <a:bodyPr/>
                    <a:lstStyle/>
                    <a:p>
                      <a:pPr algn="ctr"/>
                      <a:r>
                        <a:rPr lang="en-US" altLang="zh-CN" dirty="0">
                          <a:solidFill>
                            <a:srgbClr val="FF0000"/>
                          </a:solidFill>
                        </a:rPr>
                        <a:t>7</a:t>
                      </a:r>
                      <a:endParaRPr lang="zh-CN" altLang="en-US" dirty="0">
                        <a:solidFill>
                          <a:srgbClr val="FF0000"/>
                        </a:solidFill>
                      </a:endParaRPr>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Optimal Replacement</a:t>
            </a:r>
            <a:endParaRPr lang="zh-CN" altLang="en-US" sz="3800" dirty="0"/>
          </a:p>
        </p:txBody>
      </p:sp>
      <p:sp>
        <p:nvSpPr>
          <p:cNvPr id="12" name="矩形 11">
            <a:extLst>
              <a:ext uri="{FF2B5EF4-FFF2-40B4-BE49-F238E27FC236}">
                <a16:creationId xmlns:a16="http://schemas.microsoft.com/office/drawing/2014/main" id="{40652B0C-A4D5-4128-8987-9334EA08CC5B}"/>
              </a:ext>
            </a:extLst>
          </p:cNvPr>
          <p:cNvSpPr/>
          <p:nvPr/>
        </p:nvSpPr>
        <p:spPr bwMode="auto">
          <a:xfrm>
            <a:off x="239776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3" name="矩形 12">
            <a:extLst>
              <a:ext uri="{FF2B5EF4-FFF2-40B4-BE49-F238E27FC236}">
                <a16:creationId xmlns:a16="http://schemas.microsoft.com/office/drawing/2014/main" id="{1E100505-4EDB-48B8-AC42-169F29BCBDE7}"/>
              </a:ext>
            </a:extLst>
          </p:cNvPr>
          <p:cNvSpPr/>
          <p:nvPr/>
        </p:nvSpPr>
        <p:spPr bwMode="auto">
          <a:xfrm>
            <a:off x="288290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4" name="矩形 13">
            <a:extLst>
              <a:ext uri="{FF2B5EF4-FFF2-40B4-BE49-F238E27FC236}">
                <a16:creationId xmlns:a16="http://schemas.microsoft.com/office/drawing/2014/main" id="{CCCF0DF8-5474-47BA-B675-A2BAB0DA83A1}"/>
              </a:ext>
            </a:extLst>
          </p:cNvPr>
          <p:cNvSpPr/>
          <p:nvPr/>
        </p:nvSpPr>
        <p:spPr bwMode="auto">
          <a:xfrm>
            <a:off x="336804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5" name="矩形 14">
            <a:extLst>
              <a:ext uri="{FF2B5EF4-FFF2-40B4-BE49-F238E27FC236}">
                <a16:creationId xmlns:a16="http://schemas.microsoft.com/office/drawing/2014/main" id="{EEA5B5F4-85E7-4426-B542-8D262D2DDA6D}"/>
              </a:ext>
            </a:extLst>
          </p:cNvPr>
          <p:cNvSpPr/>
          <p:nvPr/>
        </p:nvSpPr>
        <p:spPr bwMode="auto">
          <a:xfrm>
            <a:off x="385318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6" name="矩形 15">
            <a:extLst>
              <a:ext uri="{FF2B5EF4-FFF2-40B4-BE49-F238E27FC236}">
                <a16:creationId xmlns:a16="http://schemas.microsoft.com/office/drawing/2014/main" id="{28665728-E29F-445D-8AA0-73C8C2316F6E}"/>
              </a:ext>
            </a:extLst>
          </p:cNvPr>
          <p:cNvSpPr/>
          <p:nvPr/>
        </p:nvSpPr>
        <p:spPr bwMode="auto">
          <a:xfrm>
            <a:off x="433832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7" name="矩形 16">
            <a:extLst>
              <a:ext uri="{FF2B5EF4-FFF2-40B4-BE49-F238E27FC236}">
                <a16:creationId xmlns:a16="http://schemas.microsoft.com/office/drawing/2014/main" id="{A21A6AFD-CAF2-4241-BD84-C0013C0195E8}"/>
              </a:ext>
            </a:extLst>
          </p:cNvPr>
          <p:cNvSpPr/>
          <p:nvPr/>
        </p:nvSpPr>
        <p:spPr bwMode="auto">
          <a:xfrm>
            <a:off x="482346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8" name="矩形 17">
            <a:extLst>
              <a:ext uri="{FF2B5EF4-FFF2-40B4-BE49-F238E27FC236}">
                <a16:creationId xmlns:a16="http://schemas.microsoft.com/office/drawing/2014/main" id="{56693400-8806-46E6-8A9A-986913C1E54D}"/>
              </a:ext>
            </a:extLst>
          </p:cNvPr>
          <p:cNvSpPr/>
          <p:nvPr/>
        </p:nvSpPr>
        <p:spPr bwMode="auto">
          <a:xfrm>
            <a:off x="530860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9" name="矩形 18">
            <a:extLst>
              <a:ext uri="{FF2B5EF4-FFF2-40B4-BE49-F238E27FC236}">
                <a16:creationId xmlns:a16="http://schemas.microsoft.com/office/drawing/2014/main" id="{E36B43C6-074D-435E-B795-46794B7A898C}"/>
              </a:ext>
            </a:extLst>
          </p:cNvPr>
          <p:cNvSpPr/>
          <p:nvPr/>
        </p:nvSpPr>
        <p:spPr bwMode="auto">
          <a:xfrm>
            <a:off x="579374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0" name="矩形 19">
            <a:extLst>
              <a:ext uri="{FF2B5EF4-FFF2-40B4-BE49-F238E27FC236}">
                <a16:creationId xmlns:a16="http://schemas.microsoft.com/office/drawing/2014/main" id="{782FE846-F7A0-4014-9543-F1C753C0B73C}"/>
              </a:ext>
            </a:extLst>
          </p:cNvPr>
          <p:cNvSpPr/>
          <p:nvPr/>
        </p:nvSpPr>
        <p:spPr bwMode="auto">
          <a:xfrm>
            <a:off x="627888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1" name="矩形 20">
            <a:extLst>
              <a:ext uri="{FF2B5EF4-FFF2-40B4-BE49-F238E27FC236}">
                <a16:creationId xmlns:a16="http://schemas.microsoft.com/office/drawing/2014/main" id="{065C589F-023C-4D90-B4B5-EA49B82D0D92}"/>
              </a:ext>
            </a:extLst>
          </p:cNvPr>
          <p:cNvSpPr/>
          <p:nvPr/>
        </p:nvSpPr>
        <p:spPr bwMode="auto">
          <a:xfrm>
            <a:off x="676402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2" name="矩形 21">
            <a:extLst>
              <a:ext uri="{FF2B5EF4-FFF2-40B4-BE49-F238E27FC236}">
                <a16:creationId xmlns:a16="http://schemas.microsoft.com/office/drawing/2014/main" id="{7ACB636E-3FC1-4256-BB59-DF168A0EA92F}"/>
              </a:ext>
            </a:extLst>
          </p:cNvPr>
          <p:cNvSpPr/>
          <p:nvPr/>
        </p:nvSpPr>
        <p:spPr bwMode="auto">
          <a:xfrm>
            <a:off x="724916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3" name="矩形 22">
            <a:extLst>
              <a:ext uri="{FF2B5EF4-FFF2-40B4-BE49-F238E27FC236}">
                <a16:creationId xmlns:a16="http://schemas.microsoft.com/office/drawing/2014/main" id="{BF363297-22A0-4649-A0D2-8DB6C2A9EE76}"/>
              </a:ext>
            </a:extLst>
          </p:cNvPr>
          <p:cNvSpPr/>
          <p:nvPr/>
        </p:nvSpPr>
        <p:spPr bwMode="auto">
          <a:xfrm>
            <a:off x="773430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4" name="矩形 23">
            <a:extLst>
              <a:ext uri="{FF2B5EF4-FFF2-40B4-BE49-F238E27FC236}">
                <a16:creationId xmlns:a16="http://schemas.microsoft.com/office/drawing/2014/main" id="{5E50D417-B1C2-4C5B-A271-51B9E8D0BC2B}"/>
              </a:ext>
            </a:extLst>
          </p:cNvPr>
          <p:cNvSpPr/>
          <p:nvPr/>
        </p:nvSpPr>
        <p:spPr bwMode="auto">
          <a:xfrm>
            <a:off x="8219438"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graphicFrame>
        <p:nvGraphicFramePr>
          <p:cNvPr id="25" name="表格 4">
            <a:extLst>
              <a:ext uri="{FF2B5EF4-FFF2-40B4-BE49-F238E27FC236}">
                <a16:creationId xmlns:a16="http://schemas.microsoft.com/office/drawing/2014/main" id="{FBF51C3A-BA40-4A98-B59A-8068F20FC236}"/>
              </a:ext>
            </a:extLst>
          </p:cNvPr>
          <p:cNvGraphicFramePr>
            <a:graphicFrameLocks/>
          </p:cNvGraphicFramePr>
          <p:nvPr/>
        </p:nvGraphicFramePr>
        <p:xfrm>
          <a:off x="457200" y="4953000"/>
          <a:ext cx="8229598"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320877074"/>
                  </a:ext>
                </a:extLst>
              </a:tr>
            </a:tbl>
          </a:graphicData>
        </a:graphic>
      </p:graphicFrame>
      <p:sp>
        <p:nvSpPr>
          <p:cNvPr id="7" name="文本框 6">
            <a:extLst>
              <a:ext uri="{FF2B5EF4-FFF2-40B4-BE49-F238E27FC236}">
                <a16:creationId xmlns:a16="http://schemas.microsoft.com/office/drawing/2014/main" id="{0DF44A88-4245-46AB-9196-F5F7F05E84AB}"/>
              </a:ext>
            </a:extLst>
          </p:cNvPr>
          <p:cNvSpPr txBox="1"/>
          <p:nvPr/>
        </p:nvSpPr>
        <p:spPr>
          <a:xfrm>
            <a:off x="460802" y="4609068"/>
            <a:ext cx="415498" cy="369332"/>
          </a:xfrm>
          <a:prstGeom prst="rect">
            <a:avLst/>
          </a:prstGeom>
          <a:noFill/>
        </p:spPr>
        <p:txBody>
          <a:bodyPr wrap="none" rtlCol="0">
            <a:spAutoFit/>
          </a:bodyPr>
          <a:lstStyle/>
          <a:p>
            <a:r>
              <a:rPr lang="zh-CN" altLang="en-US" dirty="0"/>
              <a:t>∞</a:t>
            </a:r>
          </a:p>
        </p:txBody>
      </p:sp>
    </p:spTree>
    <p:extLst>
      <p:ext uri="{BB962C8B-B14F-4D97-AF65-F5344CB8AC3E}">
        <p14:creationId xmlns:p14="http://schemas.microsoft.com/office/powerpoint/2010/main" val="1080080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3F8C25E7-5CD9-4AFA-A055-7D71C4ADEC65}"/>
              </a:ext>
            </a:extLst>
          </p:cNvPr>
          <p:cNvGraphicFramePr>
            <a:graphicFrameLocks noGrp="1"/>
          </p:cNvGraphicFramePr>
          <p:nvPr>
            <p:ph idx="1"/>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solidFill>
                            <a:schemeClr val="bg1"/>
                          </a:solidFill>
                        </a:rPr>
                        <a:t>1</a:t>
                      </a:r>
                      <a:endParaRPr lang="zh-CN" altLang="en-US" dirty="0">
                        <a:solidFill>
                          <a:schemeClr val="bg1"/>
                        </a:solidFill>
                      </a:endParaRPr>
                    </a:p>
                  </a:txBody>
                  <a:tcPr/>
                </a:tc>
                <a:tc>
                  <a:txBody>
                    <a:bodyPr/>
                    <a:lstStyle/>
                    <a:p>
                      <a:pPr algn="ctr"/>
                      <a:r>
                        <a:rPr lang="en-US" altLang="zh-CN" dirty="0"/>
                        <a:t>4</a:t>
                      </a:r>
                      <a:endParaRPr lang="zh-CN" altLang="en-US" dirty="0"/>
                    </a:p>
                  </a:txBody>
                  <a:tcPr/>
                </a:tc>
                <a:tc>
                  <a:txBody>
                    <a:bodyPr/>
                    <a:lstStyle/>
                    <a:p>
                      <a:pPr algn="ctr"/>
                      <a:r>
                        <a:rPr lang="en-US" altLang="zh-CN" dirty="0">
                          <a:solidFill>
                            <a:srgbClr val="FF0000"/>
                          </a:solidFill>
                        </a:rPr>
                        <a:t>3</a:t>
                      </a:r>
                      <a:endParaRPr lang="zh-CN" altLang="en-US" dirty="0">
                        <a:solidFill>
                          <a:srgbClr val="FF0000"/>
                        </a:solidFill>
                      </a:endParaRPr>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solidFill>
                            <a:schemeClr val="bg1"/>
                          </a:solidFill>
                        </a:rPr>
                        <a:t>2</a:t>
                      </a:r>
                      <a:endParaRPr lang="zh-CN" altLang="en-US" dirty="0">
                        <a:solidFill>
                          <a:schemeClr val="bg1"/>
                        </a:solidFill>
                      </a:endParaRPr>
                    </a:p>
                  </a:txBody>
                  <a:tcPr/>
                </a:tc>
                <a:tc>
                  <a:txBody>
                    <a:bodyPr/>
                    <a:lstStyle/>
                    <a:p>
                      <a:pPr algn="ctr"/>
                      <a:r>
                        <a:rPr lang="en-US" altLang="zh-CN" dirty="0"/>
                        <a:t>2</a:t>
                      </a:r>
                      <a:endParaRPr lang="zh-CN" altLang="en-US" dirty="0"/>
                    </a:p>
                  </a:txBody>
                  <a:tcPr/>
                </a:tc>
                <a:tc>
                  <a:txBody>
                    <a:bodyPr/>
                    <a:lstStyle/>
                    <a:p>
                      <a:pPr algn="ctr"/>
                      <a:r>
                        <a:rPr lang="en-US" altLang="zh-CN" dirty="0">
                          <a:solidFill>
                            <a:srgbClr val="FF0000"/>
                          </a:solidFill>
                        </a:rPr>
                        <a:t>7</a:t>
                      </a:r>
                      <a:endParaRPr lang="zh-CN" altLang="en-US" dirty="0">
                        <a:solidFill>
                          <a:srgbClr val="FF0000"/>
                        </a:solidFill>
                      </a:endParaRPr>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solidFill>
                            <a:srgbClr val="FF0000"/>
                          </a:solidFill>
                        </a:rPr>
                        <a:t>1</a:t>
                      </a:r>
                      <a:endParaRPr lang="zh-CN" altLang="en-US" dirty="0">
                        <a:solidFill>
                          <a:srgbClr val="FF0000"/>
                        </a:solidFill>
                      </a:endParaRPr>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Optimal Replacement</a:t>
            </a:r>
            <a:endParaRPr lang="zh-CN" altLang="en-US" sz="3800" dirty="0"/>
          </a:p>
        </p:txBody>
      </p:sp>
      <p:sp>
        <p:nvSpPr>
          <p:cNvPr id="13" name="矩形 12">
            <a:extLst>
              <a:ext uri="{FF2B5EF4-FFF2-40B4-BE49-F238E27FC236}">
                <a16:creationId xmlns:a16="http://schemas.microsoft.com/office/drawing/2014/main" id="{1E100505-4EDB-48B8-AC42-169F29BCBDE7}"/>
              </a:ext>
            </a:extLst>
          </p:cNvPr>
          <p:cNvSpPr/>
          <p:nvPr/>
        </p:nvSpPr>
        <p:spPr bwMode="auto">
          <a:xfrm>
            <a:off x="288290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4" name="矩形 13">
            <a:extLst>
              <a:ext uri="{FF2B5EF4-FFF2-40B4-BE49-F238E27FC236}">
                <a16:creationId xmlns:a16="http://schemas.microsoft.com/office/drawing/2014/main" id="{CCCF0DF8-5474-47BA-B675-A2BAB0DA83A1}"/>
              </a:ext>
            </a:extLst>
          </p:cNvPr>
          <p:cNvSpPr/>
          <p:nvPr/>
        </p:nvSpPr>
        <p:spPr bwMode="auto">
          <a:xfrm>
            <a:off x="336804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5" name="矩形 14">
            <a:extLst>
              <a:ext uri="{FF2B5EF4-FFF2-40B4-BE49-F238E27FC236}">
                <a16:creationId xmlns:a16="http://schemas.microsoft.com/office/drawing/2014/main" id="{EEA5B5F4-85E7-4426-B542-8D262D2DDA6D}"/>
              </a:ext>
            </a:extLst>
          </p:cNvPr>
          <p:cNvSpPr/>
          <p:nvPr/>
        </p:nvSpPr>
        <p:spPr bwMode="auto">
          <a:xfrm>
            <a:off x="385318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6" name="矩形 15">
            <a:extLst>
              <a:ext uri="{FF2B5EF4-FFF2-40B4-BE49-F238E27FC236}">
                <a16:creationId xmlns:a16="http://schemas.microsoft.com/office/drawing/2014/main" id="{28665728-E29F-445D-8AA0-73C8C2316F6E}"/>
              </a:ext>
            </a:extLst>
          </p:cNvPr>
          <p:cNvSpPr/>
          <p:nvPr/>
        </p:nvSpPr>
        <p:spPr bwMode="auto">
          <a:xfrm>
            <a:off x="433832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7" name="矩形 16">
            <a:extLst>
              <a:ext uri="{FF2B5EF4-FFF2-40B4-BE49-F238E27FC236}">
                <a16:creationId xmlns:a16="http://schemas.microsoft.com/office/drawing/2014/main" id="{A21A6AFD-CAF2-4241-BD84-C0013C0195E8}"/>
              </a:ext>
            </a:extLst>
          </p:cNvPr>
          <p:cNvSpPr/>
          <p:nvPr/>
        </p:nvSpPr>
        <p:spPr bwMode="auto">
          <a:xfrm>
            <a:off x="482346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8" name="矩形 17">
            <a:extLst>
              <a:ext uri="{FF2B5EF4-FFF2-40B4-BE49-F238E27FC236}">
                <a16:creationId xmlns:a16="http://schemas.microsoft.com/office/drawing/2014/main" id="{56693400-8806-46E6-8A9A-986913C1E54D}"/>
              </a:ext>
            </a:extLst>
          </p:cNvPr>
          <p:cNvSpPr/>
          <p:nvPr/>
        </p:nvSpPr>
        <p:spPr bwMode="auto">
          <a:xfrm>
            <a:off x="530860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9" name="矩形 18">
            <a:extLst>
              <a:ext uri="{FF2B5EF4-FFF2-40B4-BE49-F238E27FC236}">
                <a16:creationId xmlns:a16="http://schemas.microsoft.com/office/drawing/2014/main" id="{E36B43C6-074D-435E-B795-46794B7A898C}"/>
              </a:ext>
            </a:extLst>
          </p:cNvPr>
          <p:cNvSpPr/>
          <p:nvPr/>
        </p:nvSpPr>
        <p:spPr bwMode="auto">
          <a:xfrm>
            <a:off x="579374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0" name="矩形 19">
            <a:extLst>
              <a:ext uri="{FF2B5EF4-FFF2-40B4-BE49-F238E27FC236}">
                <a16:creationId xmlns:a16="http://schemas.microsoft.com/office/drawing/2014/main" id="{782FE846-F7A0-4014-9543-F1C753C0B73C}"/>
              </a:ext>
            </a:extLst>
          </p:cNvPr>
          <p:cNvSpPr/>
          <p:nvPr/>
        </p:nvSpPr>
        <p:spPr bwMode="auto">
          <a:xfrm>
            <a:off x="627888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1" name="矩形 20">
            <a:extLst>
              <a:ext uri="{FF2B5EF4-FFF2-40B4-BE49-F238E27FC236}">
                <a16:creationId xmlns:a16="http://schemas.microsoft.com/office/drawing/2014/main" id="{065C589F-023C-4D90-B4B5-EA49B82D0D92}"/>
              </a:ext>
            </a:extLst>
          </p:cNvPr>
          <p:cNvSpPr/>
          <p:nvPr/>
        </p:nvSpPr>
        <p:spPr bwMode="auto">
          <a:xfrm>
            <a:off x="676402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2" name="矩形 21">
            <a:extLst>
              <a:ext uri="{FF2B5EF4-FFF2-40B4-BE49-F238E27FC236}">
                <a16:creationId xmlns:a16="http://schemas.microsoft.com/office/drawing/2014/main" id="{7ACB636E-3FC1-4256-BB59-DF168A0EA92F}"/>
              </a:ext>
            </a:extLst>
          </p:cNvPr>
          <p:cNvSpPr/>
          <p:nvPr/>
        </p:nvSpPr>
        <p:spPr bwMode="auto">
          <a:xfrm>
            <a:off x="724916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3" name="矩形 22">
            <a:extLst>
              <a:ext uri="{FF2B5EF4-FFF2-40B4-BE49-F238E27FC236}">
                <a16:creationId xmlns:a16="http://schemas.microsoft.com/office/drawing/2014/main" id="{BF363297-22A0-4649-A0D2-8DB6C2A9EE76}"/>
              </a:ext>
            </a:extLst>
          </p:cNvPr>
          <p:cNvSpPr/>
          <p:nvPr/>
        </p:nvSpPr>
        <p:spPr bwMode="auto">
          <a:xfrm>
            <a:off x="773430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4" name="矩形 23">
            <a:extLst>
              <a:ext uri="{FF2B5EF4-FFF2-40B4-BE49-F238E27FC236}">
                <a16:creationId xmlns:a16="http://schemas.microsoft.com/office/drawing/2014/main" id="{5E50D417-B1C2-4C5B-A271-51B9E8D0BC2B}"/>
              </a:ext>
            </a:extLst>
          </p:cNvPr>
          <p:cNvSpPr/>
          <p:nvPr/>
        </p:nvSpPr>
        <p:spPr bwMode="auto">
          <a:xfrm>
            <a:off x="8219438"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graphicFrame>
        <p:nvGraphicFramePr>
          <p:cNvPr id="25" name="表格 4">
            <a:extLst>
              <a:ext uri="{FF2B5EF4-FFF2-40B4-BE49-F238E27FC236}">
                <a16:creationId xmlns:a16="http://schemas.microsoft.com/office/drawing/2014/main" id="{FBF51C3A-BA40-4A98-B59A-8068F20FC236}"/>
              </a:ext>
            </a:extLst>
          </p:cNvPr>
          <p:cNvGraphicFramePr>
            <a:graphicFrameLocks/>
          </p:cNvGraphicFramePr>
          <p:nvPr/>
        </p:nvGraphicFramePr>
        <p:xfrm>
          <a:off x="457200" y="4953000"/>
          <a:ext cx="8229598"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320877074"/>
                  </a:ext>
                </a:extLst>
              </a:tr>
            </a:tbl>
          </a:graphicData>
        </a:graphic>
      </p:graphicFrame>
      <p:sp>
        <p:nvSpPr>
          <p:cNvPr id="7" name="文本框 6">
            <a:extLst>
              <a:ext uri="{FF2B5EF4-FFF2-40B4-BE49-F238E27FC236}">
                <a16:creationId xmlns:a16="http://schemas.microsoft.com/office/drawing/2014/main" id="{0DF44A88-4245-46AB-9196-F5F7F05E84AB}"/>
              </a:ext>
            </a:extLst>
          </p:cNvPr>
          <p:cNvSpPr txBox="1"/>
          <p:nvPr/>
        </p:nvSpPr>
        <p:spPr>
          <a:xfrm>
            <a:off x="460802" y="4609068"/>
            <a:ext cx="415498" cy="369332"/>
          </a:xfrm>
          <a:prstGeom prst="rect">
            <a:avLst/>
          </a:prstGeom>
          <a:noFill/>
        </p:spPr>
        <p:txBody>
          <a:bodyPr wrap="none" rtlCol="0">
            <a:spAutoFit/>
          </a:bodyPr>
          <a:lstStyle/>
          <a:p>
            <a:r>
              <a:rPr lang="zh-CN" altLang="en-US" dirty="0"/>
              <a:t>∞</a:t>
            </a:r>
          </a:p>
        </p:txBody>
      </p:sp>
    </p:spTree>
    <p:extLst>
      <p:ext uri="{BB962C8B-B14F-4D97-AF65-F5344CB8AC3E}">
        <p14:creationId xmlns:p14="http://schemas.microsoft.com/office/powerpoint/2010/main" val="475293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3F8C25E7-5CD9-4AFA-A055-7D71C4ADEC65}"/>
              </a:ext>
            </a:extLst>
          </p:cNvPr>
          <p:cNvGraphicFramePr>
            <a:graphicFrameLocks noGrp="1"/>
          </p:cNvGraphicFramePr>
          <p:nvPr>
            <p:ph idx="1"/>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solidFill>
                            <a:schemeClr val="bg1"/>
                          </a:solidFill>
                        </a:rPr>
                        <a:t>1</a:t>
                      </a:r>
                      <a:endParaRPr lang="zh-CN" altLang="en-US" dirty="0">
                        <a:solidFill>
                          <a:schemeClr val="bg1"/>
                        </a:solidFill>
                      </a:endParaRPr>
                    </a:p>
                  </a:txBody>
                  <a:tcPr/>
                </a:tc>
                <a:tc>
                  <a:txBody>
                    <a:bodyPr/>
                    <a:lstStyle/>
                    <a:p>
                      <a:pPr algn="ctr"/>
                      <a:r>
                        <a:rPr lang="en-US" altLang="zh-CN" dirty="0"/>
                        <a:t>4</a:t>
                      </a:r>
                      <a:endParaRPr lang="zh-CN" altLang="en-US" dirty="0"/>
                    </a:p>
                  </a:txBody>
                  <a:tcPr/>
                </a:tc>
                <a:tc>
                  <a:txBody>
                    <a:bodyPr/>
                    <a:lstStyle/>
                    <a:p>
                      <a:pPr algn="ctr"/>
                      <a:r>
                        <a:rPr lang="en-US" altLang="zh-CN" dirty="0">
                          <a:solidFill>
                            <a:srgbClr val="FF0000"/>
                          </a:solidFill>
                        </a:rPr>
                        <a:t>3</a:t>
                      </a:r>
                      <a:endParaRPr lang="zh-CN" altLang="en-US" dirty="0">
                        <a:solidFill>
                          <a:srgbClr val="FF0000"/>
                        </a:solidFill>
                      </a:endParaRPr>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solidFill>
                            <a:schemeClr val="bg1"/>
                          </a:solidFill>
                        </a:rPr>
                        <a:t>2</a:t>
                      </a:r>
                      <a:endParaRPr lang="zh-CN" altLang="en-US" dirty="0">
                        <a:solidFill>
                          <a:schemeClr val="bg1"/>
                        </a:solidFill>
                      </a:endParaRPr>
                    </a:p>
                  </a:txBody>
                  <a:tcPr/>
                </a:tc>
                <a:tc>
                  <a:txBody>
                    <a:bodyPr/>
                    <a:lstStyle/>
                    <a:p>
                      <a:pPr algn="ctr"/>
                      <a:r>
                        <a:rPr lang="en-US" altLang="zh-CN" dirty="0"/>
                        <a:t>2</a:t>
                      </a:r>
                      <a:endParaRPr lang="zh-CN" altLang="en-US" dirty="0"/>
                    </a:p>
                  </a:txBody>
                  <a:tcPr/>
                </a:tc>
                <a:tc>
                  <a:txBody>
                    <a:bodyPr/>
                    <a:lstStyle/>
                    <a:p>
                      <a:pPr algn="ctr"/>
                      <a:r>
                        <a:rPr lang="en-US" altLang="zh-CN" dirty="0">
                          <a:solidFill>
                            <a:srgbClr val="FF0000"/>
                          </a:solidFill>
                        </a:rPr>
                        <a:t>7</a:t>
                      </a:r>
                      <a:endParaRPr lang="zh-CN" altLang="en-US" dirty="0">
                        <a:solidFill>
                          <a:srgbClr val="FF0000"/>
                        </a:solidFill>
                      </a:endParaRPr>
                    </a:p>
                  </a:txBody>
                  <a:tcPr/>
                </a:tc>
                <a:tc>
                  <a:txBody>
                    <a:bodyPr/>
                    <a:lstStyle/>
                    <a:p>
                      <a:pPr algn="ctr"/>
                      <a:r>
                        <a:rPr lang="en-US" altLang="zh-CN" dirty="0"/>
                        <a:t>0</a:t>
                      </a:r>
                      <a:endParaRPr lang="zh-CN" altLang="en-US" dirty="0"/>
                    </a:p>
                  </a:txBody>
                  <a:tcPr/>
                </a:tc>
                <a:tc>
                  <a:txBody>
                    <a:bodyPr/>
                    <a:lstStyle/>
                    <a:p>
                      <a:pPr algn="ctr"/>
                      <a:r>
                        <a:rPr lang="en-US" altLang="zh-CN" dirty="0">
                          <a:solidFill>
                            <a:srgbClr val="FF0000"/>
                          </a:solidFill>
                        </a:rPr>
                        <a:t>4</a:t>
                      </a:r>
                      <a:endParaRPr lang="zh-CN" altLang="en-US" dirty="0">
                        <a:solidFill>
                          <a:srgbClr val="FF0000"/>
                        </a:solidFill>
                      </a:endParaRPr>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solidFill>
                            <a:schemeClr val="bg1"/>
                          </a:solidFill>
                        </a:rPr>
                        <a:t>1</a:t>
                      </a:r>
                      <a:endParaRPr lang="zh-CN" altLang="en-US" dirty="0">
                        <a:solidFill>
                          <a:schemeClr val="bg1"/>
                        </a:solidFill>
                      </a:endParaRPr>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Optimal Replacement</a:t>
            </a:r>
            <a:endParaRPr lang="zh-CN" altLang="en-US" sz="3800" dirty="0"/>
          </a:p>
        </p:txBody>
      </p:sp>
      <p:sp>
        <p:nvSpPr>
          <p:cNvPr id="14" name="矩形 13">
            <a:extLst>
              <a:ext uri="{FF2B5EF4-FFF2-40B4-BE49-F238E27FC236}">
                <a16:creationId xmlns:a16="http://schemas.microsoft.com/office/drawing/2014/main" id="{CCCF0DF8-5474-47BA-B675-A2BAB0DA83A1}"/>
              </a:ext>
            </a:extLst>
          </p:cNvPr>
          <p:cNvSpPr/>
          <p:nvPr/>
        </p:nvSpPr>
        <p:spPr bwMode="auto">
          <a:xfrm>
            <a:off x="336804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5" name="矩形 14">
            <a:extLst>
              <a:ext uri="{FF2B5EF4-FFF2-40B4-BE49-F238E27FC236}">
                <a16:creationId xmlns:a16="http://schemas.microsoft.com/office/drawing/2014/main" id="{EEA5B5F4-85E7-4426-B542-8D262D2DDA6D}"/>
              </a:ext>
            </a:extLst>
          </p:cNvPr>
          <p:cNvSpPr/>
          <p:nvPr/>
        </p:nvSpPr>
        <p:spPr bwMode="auto">
          <a:xfrm>
            <a:off x="385318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6" name="矩形 15">
            <a:extLst>
              <a:ext uri="{FF2B5EF4-FFF2-40B4-BE49-F238E27FC236}">
                <a16:creationId xmlns:a16="http://schemas.microsoft.com/office/drawing/2014/main" id="{28665728-E29F-445D-8AA0-73C8C2316F6E}"/>
              </a:ext>
            </a:extLst>
          </p:cNvPr>
          <p:cNvSpPr/>
          <p:nvPr/>
        </p:nvSpPr>
        <p:spPr bwMode="auto">
          <a:xfrm>
            <a:off x="433832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7" name="矩形 16">
            <a:extLst>
              <a:ext uri="{FF2B5EF4-FFF2-40B4-BE49-F238E27FC236}">
                <a16:creationId xmlns:a16="http://schemas.microsoft.com/office/drawing/2014/main" id="{A21A6AFD-CAF2-4241-BD84-C0013C0195E8}"/>
              </a:ext>
            </a:extLst>
          </p:cNvPr>
          <p:cNvSpPr/>
          <p:nvPr/>
        </p:nvSpPr>
        <p:spPr bwMode="auto">
          <a:xfrm>
            <a:off x="482346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8" name="矩形 17">
            <a:extLst>
              <a:ext uri="{FF2B5EF4-FFF2-40B4-BE49-F238E27FC236}">
                <a16:creationId xmlns:a16="http://schemas.microsoft.com/office/drawing/2014/main" id="{56693400-8806-46E6-8A9A-986913C1E54D}"/>
              </a:ext>
            </a:extLst>
          </p:cNvPr>
          <p:cNvSpPr/>
          <p:nvPr/>
        </p:nvSpPr>
        <p:spPr bwMode="auto">
          <a:xfrm>
            <a:off x="530860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9" name="矩形 18">
            <a:extLst>
              <a:ext uri="{FF2B5EF4-FFF2-40B4-BE49-F238E27FC236}">
                <a16:creationId xmlns:a16="http://schemas.microsoft.com/office/drawing/2014/main" id="{E36B43C6-074D-435E-B795-46794B7A898C}"/>
              </a:ext>
            </a:extLst>
          </p:cNvPr>
          <p:cNvSpPr/>
          <p:nvPr/>
        </p:nvSpPr>
        <p:spPr bwMode="auto">
          <a:xfrm>
            <a:off x="579374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0" name="矩形 19">
            <a:extLst>
              <a:ext uri="{FF2B5EF4-FFF2-40B4-BE49-F238E27FC236}">
                <a16:creationId xmlns:a16="http://schemas.microsoft.com/office/drawing/2014/main" id="{782FE846-F7A0-4014-9543-F1C753C0B73C}"/>
              </a:ext>
            </a:extLst>
          </p:cNvPr>
          <p:cNvSpPr/>
          <p:nvPr/>
        </p:nvSpPr>
        <p:spPr bwMode="auto">
          <a:xfrm>
            <a:off x="627888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1" name="矩形 20">
            <a:extLst>
              <a:ext uri="{FF2B5EF4-FFF2-40B4-BE49-F238E27FC236}">
                <a16:creationId xmlns:a16="http://schemas.microsoft.com/office/drawing/2014/main" id="{065C589F-023C-4D90-B4B5-EA49B82D0D92}"/>
              </a:ext>
            </a:extLst>
          </p:cNvPr>
          <p:cNvSpPr/>
          <p:nvPr/>
        </p:nvSpPr>
        <p:spPr bwMode="auto">
          <a:xfrm>
            <a:off x="676402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2" name="矩形 21">
            <a:extLst>
              <a:ext uri="{FF2B5EF4-FFF2-40B4-BE49-F238E27FC236}">
                <a16:creationId xmlns:a16="http://schemas.microsoft.com/office/drawing/2014/main" id="{7ACB636E-3FC1-4256-BB59-DF168A0EA92F}"/>
              </a:ext>
            </a:extLst>
          </p:cNvPr>
          <p:cNvSpPr/>
          <p:nvPr/>
        </p:nvSpPr>
        <p:spPr bwMode="auto">
          <a:xfrm>
            <a:off x="724916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3" name="矩形 22">
            <a:extLst>
              <a:ext uri="{FF2B5EF4-FFF2-40B4-BE49-F238E27FC236}">
                <a16:creationId xmlns:a16="http://schemas.microsoft.com/office/drawing/2014/main" id="{BF363297-22A0-4649-A0D2-8DB6C2A9EE76}"/>
              </a:ext>
            </a:extLst>
          </p:cNvPr>
          <p:cNvSpPr/>
          <p:nvPr/>
        </p:nvSpPr>
        <p:spPr bwMode="auto">
          <a:xfrm>
            <a:off x="773430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4" name="矩形 23">
            <a:extLst>
              <a:ext uri="{FF2B5EF4-FFF2-40B4-BE49-F238E27FC236}">
                <a16:creationId xmlns:a16="http://schemas.microsoft.com/office/drawing/2014/main" id="{5E50D417-B1C2-4C5B-A271-51B9E8D0BC2B}"/>
              </a:ext>
            </a:extLst>
          </p:cNvPr>
          <p:cNvSpPr/>
          <p:nvPr/>
        </p:nvSpPr>
        <p:spPr bwMode="auto">
          <a:xfrm>
            <a:off x="8219438"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graphicFrame>
        <p:nvGraphicFramePr>
          <p:cNvPr id="25" name="表格 4">
            <a:extLst>
              <a:ext uri="{FF2B5EF4-FFF2-40B4-BE49-F238E27FC236}">
                <a16:creationId xmlns:a16="http://schemas.microsoft.com/office/drawing/2014/main" id="{FBF51C3A-BA40-4A98-B59A-8068F20FC236}"/>
              </a:ext>
            </a:extLst>
          </p:cNvPr>
          <p:cNvGraphicFramePr>
            <a:graphicFrameLocks/>
          </p:cNvGraphicFramePr>
          <p:nvPr/>
        </p:nvGraphicFramePr>
        <p:xfrm>
          <a:off x="457200" y="4953000"/>
          <a:ext cx="8229598"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320877074"/>
                  </a:ext>
                </a:extLst>
              </a:tr>
            </a:tbl>
          </a:graphicData>
        </a:graphic>
      </p:graphicFrame>
      <p:sp>
        <p:nvSpPr>
          <p:cNvPr id="7" name="文本框 6">
            <a:extLst>
              <a:ext uri="{FF2B5EF4-FFF2-40B4-BE49-F238E27FC236}">
                <a16:creationId xmlns:a16="http://schemas.microsoft.com/office/drawing/2014/main" id="{0DF44A88-4245-46AB-9196-F5F7F05E84AB}"/>
              </a:ext>
            </a:extLst>
          </p:cNvPr>
          <p:cNvSpPr txBox="1"/>
          <p:nvPr/>
        </p:nvSpPr>
        <p:spPr>
          <a:xfrm>
            <a:off x="460802" y="4609068"/>
            <a:ext cx="415498" cy="369332"/>
          </a:xfrm>
          <a:prstGeom prst="rect">
            <a:avLst/>
          </a:prstGeom>
          <a:noFill/>
        </p:spPr>
        <p:txBody>
          <a:bodyPr wrap="none" rtlCol="0">
            <a:spAutoFit/>
          </a:bodyPr>
          <a:lstStyle/>
          <a:p>
            <a:r>
              <a:rPr lang="zh-CN" altLang="en-US" dirty="0"/>
              <a:t>∞</a:t>
            </a:r>
          </a:p>
        </p:txBody>
      </p:sp>
    </p:spTree>
    <p:extLst>
      <p:ext uri="{BB962C8B-B14F-4D97-AF65-F5344CB8AC3E}">
        <p14:creationId xmlns:p14="http://schemas.microsoft.com/office/powerpoint/2010/main" val="4063510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3F8C25E7-5CD9-4AFA-A055-7D71C4ADEC65}"/>
              </a:ext>
            </a:extLst>
          </p:cNvPr>
          <p:cNvGraphicFramePr>
            <a:graphicFrameLocks noGrp="1"/>
          </p:cNvGraphicFramePr>
          <p:nvPr>
            <p:ph idx="1"/>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solidFill>
                            <a:schemeClr val="bg1"/>
                          </a:solidFill>
                        </a:rPr>
                        <a:t>1</a:t>
                      </a:r>
                      <a:endParaRPr lang="zh-CN" altLang="en-US" dirty="0">
                        <a:solidFill>
                          <a:schemeClr val="bg1"/>
                        </a:solidFill>
                      </a:endParaRPr>
                    </a:p>
                  </a:txBody>
                  <a:tcPr/>
                </a:tc>
                <a:tc>
                  <a:txBody>
                    <a:bodyPr/>
                    <a:lstStyle/>
                    <a:p>
                      <a:pPr algn="ctr"/>
                      <a:r>
                        <a:rPr lang="en-US" altLang="zh-CN" dirty="0"/>
                        <a:t>4</a:t>
                      </a:r>
                      <a:endParaRPr lang="zh-CN" altLang="en-US" dirty="0"/>
                    </a:p>
                  </a:txBody>
                  <a:tcPr/>
                </a:tc>
                <a:tc>
                  <a:txBody>
                    <a:bodyPr/>
                    <a:lstStyle/>
                    <a:p>
                      <a:pPr algn="ctr"/>
                      <a:r>
                        <a:rPr lang="en-US" altLang="zh-CN" dirty="0">
                          <a:solidFill>
                            <a:schemeClr val="bg1"/>
                          </a:solidFill>
                        </a:rPr>
                        <a:t>3</a:t>
                      </a:r>
                      <a:endParaRPr lang="zh-CN" altLang="en-US" dirty="0">
                        <a:solidFill>
                          <a:schemeClr val="bg1"/>
                        </a:solidFill>
                      </a:endParaRPr>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solidFill>
                            <a:schemeClr val="bg1"/>
                          </a:solidFill>
                        </a:rPr>
                        <a:t>2</a:t>
                      </a:r>
                      <a:endParaRPr lang="zh-CN" altLang="en-US" dirty="0">
                        <a:solidFill>
                          <a:schemeClr val="bg1"/>
                        </a:solidFill>
                      </a:endParaRPr>
                    </a:p>
                  </a:txBody>
                  <a:tcPr/>
                </a:tc>
                <a:tc>
                  <a:txBody>
                    <a:bodyPr/>
                    <a:lstStyle/>
                    <a:p>
                      <a:pPr algn="ctr"/>
                      <a:r>
                        <a:rPr lang="en-US" altLang="zh-CN" dirty="0"/>
                        <a:t>2</a:t>
                      </a:r>
                      <a:endParaRPr lang="zh-CN" altLang="en-US" dirty="0"/>
                    </a:p>
                  </a:txBody>
                  <a:tcPr/>
                </a:tc>
                <a:tc>
                  <a:txBody>
                    <a:bodyPr/>
                    <a:lstStyle/>
                    <a:p>
                      <a:pPr algn="ctr"/>
                      <a:r>
                        <a:rPr lang="en-US" altLang="zh-CN" dirty="0">
                          <a:solidFill>
                            <a:srgbClr val="FF0000"/>
                          </a:solidFill>
                        </a:rPr>
                        <a:t>7</a:t>
                      </a:r>
                      <a:endParaRPr lang="zh-CN" altLang="en-US" dirty="0">
                        <a:solidFill>
                          <a:srgbClr val="FF0000"/>
                        </a:solidFill>
                      </a:endParaRPr>
                    </a:p>
                  </a:txBody>
                  <a:tcPr/>
                </a:tc>
                <a:tc>
                  <a:txBody>
                    <a:bodyPr/>
                    <a:lstStyle/>
                    <a:p>
                      <a:pPr algn="ctr"/>
                      <a:r>
                        <a:rPr lang="en-US" altLang="zh-CN" dirty="0"/>
                        <a:t>0</a:t>
                      </a:r>
                      <a:endParaRPr lang="zh-CN" altLang="en-US" dirty="0"/>
                    </a:p>
                  </a:txBody>
                  <a:tcPr/>
                </a:tc>
                <a:tc>
                  <a:txBody>
                    <a:bodyPr/>
                    <a:lstStyle/>
                    <a:p>
                      <a:pPr algn="ctr"/>
                      <a:r>
                        <a:rPr lang="en-US" altLang="zh-CN" dirty="0">
                          <a:solidFill>
                            <a:srgbClr val="FF0000"/>
                          </a:solidFill>
                        </a:rPr>
                        <a:t>4</a:t>
                      </a:r>
                      <a:endParaRPr lang="zh-CN" altLang="en-US" dirty="0">
                        <a:solidFill>
                          <a:srgbClr val="FF0000"/>
                        </a:solidFill>
                      </a:endParaRPr>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solidFill>
                            <a:schemeClr val="bg1"/>
                          </a:solidFill>
                        </a:rPr>
                        <a:t>1</a:t>
                      </a:r>
                      <a:endParaRPr lang="zh-CN" altLang="en-US" dirty="0">
                        <a:solidFill>
                          <a:schemeClr val="bg1"/>
                        </a:solidFill>
                      </a:endParaRPr>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Optimal Replacement</a:t>
            </a:r>
            <a:endParaRPr lang="zh-CN" altLang="en-US" sz="3800" dirty="0"/>
          </a:p>
        </p:txBody>
      </p:sp>
      <p:sp>
        <p:nvSpPr>
          <p:cNvPr id="15" name="矩形 14">
            <a:extLst>
              <a:ext uri="{FF2B5EF4-FFF2-40B4-BE49-F238E27FC236}">
                <a16:creationId xmlns:a16="http://schemas.microsoft.com/office/drawing/2014/main" id="{EEA5B5F4-85E7-4426-B542-8D262D2DDA6D}"/>
              </a:ext>
            </a:extLst>
          </p:cNvPr>
          <p:cNvSpPr/>
          <p:nvPr/>
        </p:nvSpPr>
        <p:spPr bwMode="auto">
          <a:xfrm>
            <a:off x="385318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6" name="矩形 15">
            <a:extLst>
              <a:ext uri="{FF2B5EF4-FFF2-40B4-BE49-F238E27FC236}">
                <a16:creationId xmlns:a16="http://schemas.microsoft.com/office/drawing/2014/main" id="{28665728-E29F-445D-8AA0-73C8C2316F6E}"/>
              </a:ext>
            </a:extLst>
          </p:cNvPr>
          <p:cNvSpPr/>
          <p:nvPr/>
        </p:nvSpPr>
        <p:spPr bwMode="auto">
          <a:xfrm>
            <a:off x="433832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7" name="矩形 16">
            <a:extLst>
              <a:ext uri="{FF2B5EF4-FFF2-40B4-BE49-F238E27FC236}">
                <a16:creationId xmlns:a16="http://schemas.microsoft.com/office/drawing/2014/main" id="{A21A6AFD-CAF2-4241-BD84-C0013C0195E8}"/>
              </a:ext>
            </a:extLst>
          </p:cNvPr>
          <p:cNvSpPr/>
          <p:nvPr/>
        </p:nvSpPr>
        <p:spPr bwMode="auto">
          <a:xfrm>
            <a:off x="482346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8" name="矩形 17">
            <a:extLst>
              <a:ext uri="{FF2B5EF4-FFF2-40B4-BE49-F238E27FC236}">
                <a16:creationId xmlns:a16="http://schemas.microsoft.com/office/drawing/2014/main" id="{56693400-8806-46E6-8A9A-986913C1E54D}"/>
              </a:ext>
            </a:extLst>
          </p:cNvPr>
          <p:cNvSpPr/>
          <p:nvPr/>
        </p:nvSpPr>
        <p:spPr bwMode="auto">
          <a:xfrm>
            <a:off x="530860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9" name="矩形 18">
            <a:extLst>
              <a:ext uri="{FF2B5EF4-FFF2-40B4-BE49-F238E27FC236}">
                <a16:creationId xmlns:a16="http://schemas.microsoft.com/office/drawing/2014/main" id="{E36B43C6-074D-435E-B795-46794B7A898C}"/>
              </a:ext>
            </a:extLst>
          </p:cNvPr>
          <p:cNvSpPr/>
          <p:nvPr/>
        </p:nvSpPr>
        <p:spPr bwMode="auto">
          <a:xfrm>
            <a:off x="579374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0" name="矩形 19">
            <a:extLst>
              <a:ext uri="{FF2B5EF4-FFF2-40B4-BE49-F238E27FC236}">
                <a16:creationId xmlns:a16="http://schemas.microsoft.com/office/drawing/2014/main" id="{782FE846-F7A0-4014-9543-F1C753C0B73C}"/>
              </a:ext>
            </a:extLst>
          </p:cNvPr>
          <p:cNvSpPr/>
          <p:nvPr/>
        </p:nvSpPr>
        <p:spPr bwMode="auto">
          <a:xfrm>
            <a:off x="627888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1" name="矩形 20">
            <a:extLst>
              <a:ext uri="{FF2B5EF4-FFF2-40B4-BE49-F238E27FC236}">
                <a16:creationId xmlns:a16="http://schemas.microsoft.com/office/drawing/2014/main" id="{065C589F-023C-4D90-B4B5-EA49B82D0D92}"/>
              </a:ext>
            </a:extLst>
          </p:cNvPr>
          <p:cNvSpPr/>
          <p:nvPr/>
        </p:nvSpPr>
        <p:spPr bwMode="auto">
          <a:xfrm>
            <a:off x="676402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2" name="矩形 21">
            <a:extLst>
              <a:ext uri="{FF2B5EF4-FFF2-40B4-BE49-F238E27FC236}">
                <a16:creationId xmlns:a16="http://schemas.microsoft.com/office/drawing/2014/main" id="{7ACB636E-3FC1-4256-BB59-DF168A0EA92F}"/>
              </a:ext>
            </a:extLst>
          </p:cNvPr>
          <p:cNvSpPr/>
          <p:nvPr/>
        </p:nvSpPr>
        <p:spPr bwMode="auto">
          <a:xfrm>
            <a:off x="724916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3" name="矩形 22">
            <a:extLst>
              <a:ext uri="{FF2B5EF4-FFF2-40B4-BE49-F238E27FC236}">
                <a16:creationId xmlns:a16="http://schemas.microsoft.com/office/drawing/2014/main" id="{BF363297-22A0-4649-A0D2-8DB6C2A9EE76}"/>
              </a:ext>
            </a:extLst>
          </p:cNvPr>
          <p:cNvSpPr/>
          <p:nvPr/>
        </p:nvSpPr>
        <p:spPr bwMode="auto">
          <a:xfrm>
            <a:off x="773430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4" name="矩形 23">
            <a:extLst>
              <a:ext uri="{FF2B5EF4-FFF2-40B4-BE49-F238E27FC236}">
                <a16:creationId xmlns:a16="http://schemas.microsoft.com/office/drawing/2014/main" id="{5E50D417-B1C2-4C5B-A271-51B9E8D0BC2B}"/>
              </a:ext>
            </a:extLst>
          </p:cNvPr>
          <p:cNvSpPr/>
          <p:nvPr/>
        </p:nvSpPr>
        <p:spPr bwMode="auto">
          <a:xfrm>
            <a:off x="8219438"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graphicFrame>
        <p:nvGraphicFramePr>
          <p:cNvPr id="25" name="表格 4">
            <a:extLst>
              <a:ext uri="{FF2B5EF4-FFF2-40B4-BE49-F238E27FC236}">
                <a16:creationId xmlns:a16="http://schemas.microsoft.com/office/drawing/2014/main" id="{FBF51C3A-BA40-4A98-B59A-8068F20FC236}"/>
              </a:ext>
            </a:extLst>
          </p:cNvPr>
          <p:cNvGraphicFramePr>
            <a:graphicFrameLocks/>
          </p:cNvGraphicFramePr>
          <p:nvPr/>
        </p:nvGraphicFramePr>
        <p:xfrm>
          <a:off x="457200" y="4953000"/>
          <a:ext cx="8229598"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endParaRPr lang="zh-CN" altLang="en-US" dirty="0">
                        <a:solidFill>
                          <a:srgbClr val="FF0000"/>
                        </a:solidFill>
                      </a:endParaRPr>
                    </a:p>
                  </a:txBody>
                  <a:tcPr/>
                </a:tc>
                <a:tc>
                  <a:txBody>
                    <a:bodyPr/>
                    <a:lstStyle/>
                    <a:p>
                      <a:pPr algn="ctr"/>
                      <a:endParaRPr lang="zh-CN" altLang="en-US" dirty="0"/>
                    </a:p>
                  </a:txBody>
                  <a:tcPr/>
                </a:tc>
                <a:tc>
                  <a:txBody>
                    <a:bodyPr/>
                    <a:lstStyle/>
                    <a:p>
                      <a:pPr algn="ctr"/>
                      <a:endParaRPr lang="zh-CN" altLang="en-US" dirty="0">
                        <a:solidFill>
                          <a:srgbClr val="FF0000"/>
                        </a:solidFill>
                      </a:endParaRPr>
                    </a:p>
                  </a:txBody>
                  <a:tcPr/>
                </a:tc>
                <a:tc>
                  <a:txBody>
                    <a:bodyPr/>
                    <a:lstStyle/>
                    <a:p>
                      <a:pPr algn="ctr"/>
                      <a:r>
                        <a:rPr lang="en-US" altLang="zh-CN" dirty="0">
                          <a:solidFill>
                            <a:srgbClr val="FF0000"/>
                          </a:solidFill>
                        </a:rPr>
                        <a:t>3</a:t>
                      </a:r>
                      <a:endParaRPr lang="zh-CN" altLang="en-US" dirty="0">
                        <a:solidFill>
                          <a:srgbClr val="FF0000"/>
                        </a:solidFill>
                      </a:endParaRPr>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320877074"/>
                  </a:ext>
                </a:extLst>
              </a:tr>
            </a:tbl>
          </a:graphicData>
        </a:graphic>
      </p:graphicFrame>
      <p:sp>
        <p:nvSpPr>
          <p:cNvPr id="7" name="文本框 6">
            <a:extLst>
              <a:ext uri="{FF2B5EF4-FFF2-40B4-BE49-F238E27FC236}">
                <a16:creationId xmlns:a16="http://schemas.microsoft.com/office/drawing/2014/main" id="{0DF44A88-4245-46AB-9196-F5F7F05E84AB}"/>
              </a:ext>
            </a:extLst>
          </p:cNvPr>
          <p:cNvSpPr txBox="1"/>
          <p:nvPr/>
        </p:nvSpPr>
        <p:spPr>
          <a:xfrm>
            <a:off x="460802" y="4609068"/>
            <a:ext cx="415498" cy="369332"/>
          </a:xfrm>
          <a:prstGeom prst="rect">
            <a:avLst/>
          </a:prstGeom>
          <a:noFill/>
        </p:spPr>
        <p:txBody>
          <a:bodyPr wrap="none" rtlCol="0">
            <a:spAutoFit/>
          </a:bodyPr>
          <a:lstStyle/>
          <a:p>
            <a:r>
              <a:rPr lang="zh-CN" altLang="en-US" dirty="0"/>
              <a:t>∞</a:t>
            </a:r>
          </a:p>
        </p:txBody>
      </p:sp>
      <p:sp>
        <p:nvSpPr>
          <p:cNvPr id="2" name="TextBox 1">
            <a:extLst>
              <a:ext uri="{FF2B5EF4-FFF2-40B4-BE49-F238E27FC236}">
                <a16:creationId xmlns:a16="http://schemas.microsoft.com/office/drawing/2014/main" id="{F37F0E5D-D2A5-935C-72BB-70A9404104E3}"/>
              </a:ext>
            </a:extLst>
          </p:cNvPr>
          <p:cNvSpPr txBox="1"/>
          <p:nvPr/>
        </p:nvSpPr>
        <p:spPr>
          <a:xfrm>
            <a:off x="876300" y="5380255"/>
            <a:ext cx="7027546" cy="1200329"/>
          </a:xfrm>
          <a:prstGeom prst="rect">
            <a:avLst/>
          </a:prstGeom>
          <a:noFill/>
        </p:spPr>
        <p:txBody>
          <a:bodyPr wrap="square" rtlCol="0">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a:solidFill>
                  <a:schemeClr val="tx1"/>
                </a:solidFill>
                <a:latin typeface="Verdana" charset="0"/>
              </a:rPr>
              <a:t>After this step, frame 3 won’t be appeared in future. We marked it in the infinite array. Frame 3 </a:t>
            </a:r>
            <a:r>
              <a:rPr lang="en-US" altLang="zh-CN" dirty="0">
                <a:latin typeface="Verdana" charset="0"/>
              </a:rPr>
              <a:t>won’t be appeared, so frame 3 will be the next victim</a:t>
            </a:r>
            <a:endParaRPr kumimoji="0" lang="zh-CN" altLang="en-US" sz="1800" b="0" i="0" u="none" strike="noStrike" cap="none" normalizeH="0" baseline="0" dirty="0">
              <a:ln>
                <a:noFill/>
              </a:ln>
              <a:solidFill>
                <a:schemeClr val="tx1"/>
              </a:solidFill>
              <a:effectLst/>
              <a:latin typeface="Verdana" charset="0"/>
            </a:endParaRPr>
          </a:p>
          <a:p>
            <a:endParaRPr lang="en-GB" dirty="0"/>
          </a:p>
        </p:txBody>
      </p:sp>
    </p:spTree>
    <p:extLst>
      <p:ext uri="{BB962C8B-B14F-4D97-AF65-F5344CB8AC3E}">
        <p14:creationId xmlns:p14="http://schemas.microsoft.com/office/powerpoint/2010/main" val="2212948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3F8C25E7-5CD9-4AFA-A055-7D71C4ADEC65}"/>
              </a:ext>
            </a:extLst>
          </p:cNvPr>
          <p:cNvGraphicFramePr>
            <a:graphicFrameLocks noGrp="1"/>
          </p:cNvGraphicFramePr>
          <p:nvPr>
            <p:ph idx="1"/>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solidFill>
                            <a:schemeClr val="bg1"/>
                          </a:solidFill>
                        </a:rPr>
                        <a:t>1</a:t>
                      </a:r>
                      <a:endParaRPr lang="zh-CN" altLang="en-US" dirty="0">
                        <a:solidFill>
                          <a:schemeClr val="bg1"/>
                        </a:solidFill>
                      </a:endParaRPr>
                    </a:p>
                  </a:txBody>
                  <a:tcPr/>
                </a:tc>
                <a:tc>
                  <a:txBody>
                    <a:bodyPr/>
                    <a:lstStyle/>
                    <a:p>
                      <a:pPr algn="ctr"/>
                      <a:r>
                        <a:rPr lang="en-US" altLang="zh-CN" dirty="0"/>
                        <a:t>4</a:t>
                      </a:r>
                      <a:endParaRPr lang="zh-CN" altLang="en-US" dirty="0"/>
                    </a:p>
                  </a:txBody>
                  <a:tcPr/>
                </a:tc>
                <a:tc>
                  <a:txBody>
                    <a:bodyPr/>
                    <a:lstStyle/>
                    <a:p>
                      <a:pPr algn="ctr"/>
                      <a:r>
                        <a:rPr lang="en-US" altLang="zh-CN" dirty="0">
                          <a:solidFill>
                            <a:schemeClr val="bg1"/>
                          </a:solidFill>
                        </a:rPr>
                        <a:t>3</a:t>
                      </a:r>
                      <a:endParaRPr lang="zh-CN" altLang="en-US" dirty="0">
                        <a:solidFill>
                          <a:schemeClr val="bg1"/>
                        </a:solidFill>
                      </a:endParaRPr>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solidFill>
                            <a:schemeClr val="bg1"/>
                          </a:solidFill>
                        </a:rPr>
                        <a:t>2</a:t>
                      </a:r>
                      <a:endParaRPr lang="zh-CN" altLang="en-US" dirty="0">
                        <a:solidFill>
                          <a:schemeClr val="bg1"/>
                        </a:solidFill>
                      </a:endParaRPr>
                    </a:p>
                  </a:txBody>
                  <a:tcPr/>
                </a:tc>
                <a:tc>
                  <a:txBody>
                    <a:bodyPr/>
                    <a:lstStyle/>
                    <a:p>
                      <a:pPr algn="ctr"/>
                      <a:r>
                        <a:rPr lang="en-US" altLang="zh-CN" dirty="0"/>
                        <a:t>2</a:t>
                      </a:r>
                      <a:endParaRPr lang="zh-CN" altLang="en-US" dirty="0"/>
                    </a:p>
                  </a:txBody>
                  <a:tcPr/>
                </a:tc>
                <a:tc>
                  <a:txBody>
                    <a:bodyPr/>
                    <a:lstStyle/>
                    <a:p>
                      <a:pPr algn="ctr"/>
                      <a:r>
                        <a:rPr lang="en-US" altLang="zh-CN" dirty="0">
                          <a:solidFill>
                            <a:srgbClr val="FF0000"/>
                          </a:solidFill>
                        </a:rPr>
                        <a:t>7</a:t>
                      </a:r>
                      <a:endParaRPr lang="zh-CN" altLang="en-US" dirty="0">
                        <a:solidFill>
                          <a:srgbClr val="FF0000"/>
                        </a:solidFill>
                      </a:endParaRPr>
                    </a:p>
                  </a:txBody>
                  <a:tcPr/>
                </a:tc>
                <a:tc>
                  <a:txBody>
                    <a:bodyPr/>
                    <a:lstStyle/>
                    <a:p>
                      <a:pPr algn="ctr"/>
                      <a:r>
                        <a:rPr lang="en-US" altLang="zh-CN" dirty="0"/>
                        <a:t>0</a:t>
                      </a:r>
                      <a:endParaRPr lang="zh-CN" altLang="en-US" dirty="0"/>
                    </a:p>
                  </a:txBody>
                  <a:tcPr/>
                </a:tc>
                <a:tc>
                  <a:txBody>
                    <a:bodyPr/>
                    <a:lstStyle/>
                    <a:p>
                      <a:pPr algn="ctr"/>
                      <a:r>
                        <a:rPr lang="en-US" altLang="zh-CN" dirty="0">
                          <a:solidFill>
                            <a:srgbClr val="FF0000"/>
                          </a:solidFill>
                        </a:rPr>
                        <a:t>4</a:t>
                      </a:r>
                      <a:endParaRPr lang="zh-CN" altLang="en-US" dirty="0">
                        <a:solidFill>
                          <a:srgbClr val="FF0000"/>
                        </a:solidFill>
                      </a:endParaRPr>
                    </a:p>
                  </a:txBody>
                  <a:tcPr/>
                </a:tc>
                <a:tc>
                  <a:txBody>
                    <a:bodyPr/>
                    <a:lstStyle/>
                    <a:p>
                      <a:pPr algn="ctr"/>
                      <a:r>
                        <a:rPr lang="en-US" altLang="zh-CN" dirty="0">
                          <a:solidFill>
                            <a:srgbClr val="FF0000"/>
                          </a:solidFill>
                        </a:rPr>
                        <a:t>5</a:t>
                      </a:r>
                      <a:endParaRPr lang="zh-CN" altLang="en-US" dirty="0">
                        <a:solidFill>
                          <a:srgbClr val="FF0000"/>
                        </a:solidFill>
                      </a:endParaRPr>
                    </a:p>
                  </a:txBody>
                  <a:tcPr/>
                </a:tc>
                <a:tc>
                  <a:txBody>
                    <a:bodyPr/>
                    <a:lstStyle/>
                    <a:p>
                      <a:pPr algn="ctr"/>
                      <a:r>
                        <a:rPr lang="en-US" altLang="zh-CN" dirty="0"/>
                        <a:t>6</a:t>
                      </a:r>
                      <a:endParaRPr lang="zh-CN" altLang="en-US" dirty="0"/>
                    </a:p>
                  </a:txBody>
                  <a:tcPr/>
                </a:tc>
                <a:tc>
                  <a:txBody>
                    <a:bodyPr/>
                    <a:lstStyle/>
                    <a:p>
                      <a:pPr algn="ctr"/>
                      <a:r>
                        <a:rPr lang="en-US" altLang="zh-CN" dirty="0">
                          <a:solidFill>
                            <a:schemeClr val="bg1"/>
                          </a:solidFill>
                        </a:rPr>
                        <a:t>1</a:t>
                      </a:r>
                      <a:endParaRPr lang="zh-CN" altLang="en-US" dirty="0">
                        <a:solidFill>
                          <a:schemeClr val="bg1"/>
                        </a:solidFill>
                      </a:endParaRPr>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Optimal Replacement</a:t>
            </a:r>
            <a:endParaRPr lang="zh-CN" altLang="en-US" sz="3800" dirty="0"/>
          </a:p>
        </p:txBody>
      </p:sp>
      <p:sp>
        <p:nvSpPr>
          <p:cNvPr id="16" name="矩形 15">
            <a:extLst>
              <a:ext uri="{FF2B5EF4-FFF2-40B4-BE49-F238E27FC236}">
                <a16:creationId xmlns:a16="http://schemas.microsoft.com/office/drawing/2014/main" id="{28665728-E29F-445D-8AA0-73C8C2316F6E}"/>
              </a:ext>
            </a:extLst>
          </p:cNvPr>
          <p:cNvSpPr/>
          <p:nvPr/>
        </p:nvSpPr>
        <p:spPr bwMode="auto">
          <a:xfrm>
            <a:off x="433832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7" name="矩形 16">
            <a:extLst>
              <a:ext uri="{FF2B5EF4-FFF2-40B4-BE49-F238E27FC236}">
                <a16:creationId xmlns:a16="http://schemas.microsoft.com/office/drawing/2014/main" id="{A21A6AFD-CAF2-4241-BD84-C0013C0195E8}"/>
              </a:ext>
            </a:extLst>
          </p:cNvPr>
          <p:cNvSpPr/>
          <p:nvPr/>
        </p:nvSpPr>
        <p:spPr bwMode="auto">
          <a:xfrm>
            <a:off x="482346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8" name="矩形 17">
            <a:extLst>
              <a:ext uri="{FF2B5EF4-FFF2-40B4-BE49-F238E27FC236}">
                <a16:creationId xmlns:a16="http://schemas.microsoft.com/office/drawing/2014/main" id="{56693400-8806-46E6-8A9A-986913C1E54D}"/>
              </a:ext>
            </a:extLst>
          </p:cNvPr>
          <p:cNvSpPr/>
          <p:nvPr/>
        </p:nvSpPr>
        <p:spPr bwMode="auto">
          <a:xfrm>
            <a:off x="530860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9" name="矩形 18">
            <a:extLst>
              <a:ext uri="{FF2B5EF4-FFF2-40B4-BE49-F238E27FC236}">
                <a16:creationId xmlns:a16="http://schemas.microsoft.com/office/drawing/2014/main" id="{E36B43C6-074D-435E-B795-46794B7A898C}"/>
              </a:ext>
            </a:extLst>
          </p:cNvPr>
          <p:cNvSpPr/>
          <p:nvPr/>
        </p:nvSpPr>
        <p:spPr bwMode="auto">
          <a:xfrm>
            <a:off x="579374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0" name="矩形 19">
            <a:extLst>
              <a:ext uri="{FF2B5EF4-FFF2-40B4-BE49-F238E27FC236}">
                <a16:creationId xmlns:a16="http://schemas.microsoft.com/office/drawing/2014/main" id="{782FE846-F7A0-4014-9543-F1C753C0B73C}"/>
              </a:ext>
            </a:extLst>
          </p:cNvPr>
          <p:cNvSpPr/>
          <p:nvPr/>
        </p:nvSpPr>
        <p:spPr bwMode="auto">
          <a:xfrm>
            <a:off x="627888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1" name="矩形 20">
            <a:extLst>
              <a:ext uri="{FF2B5EF4-FFF2-40B4-BE49-F238E27FC236}">
                <a16:creationId xmlns:a16="http://schemas.microsoft.com/office/drawing/2014/main" id="{065C589F-023C-4D90-B4B5-EA49B82D0D92}"/>
              </a:ext>
            </a:extLst>
          </p:cNvPr>
          <p:cNvSpPr/>
          <p:nvPr/>
        </p:nvSpPr>
        <p:spPr bwMode="auto">
          <a:xfrm>
            <a:off x="676402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2" name="矩形 21">
            <a:extLst>
              <a:ext uri="{FF2B5EF4-FFF2-40B4-BE49-F238E27FC236}">
                <a16:creationId xmlns:a16="http://schemas.microsoft.com/office/drawing/2014/main" id="{7ACB636E-3FC1-4256-BB59-DF168A0EA92F}"/>
              </a:ext>
            </a:extLst>
          </p:cNvPr>
          <p:cNvSpPr/>
          <p:nvPr/>
        </p:nvSpPr>
        <p:spPr bwMode="auto">
          <a:xfrm>
            <a:off x="724916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3" name="矩形 22">
            <a:extLst>
              <a:ext uri="{FF2B5EF4-FFF2-40B4-BE49-F238E27FC236}">
                <a16:creationId xmlns:a16="http://schemas.microsoft.com/office/drawing/2014/main" id="{BF363297-22A0-4649-A0D2-8DB6C2A9EE76}"/>
              </a:ext>
            </a:extLst>
          </p:cNvPr>
          <p:cNvSpPr/>
          <p:nvPr/>
        </p:nvSpPr>
        <p:spPr bwMode="auto">
          <a:xfrm>
            <a:off x="773430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4" name="矩形 23">
            <a:extLst>
              <a:ext uri="{FF2B5EF4-FFF2-40B4-BE49-F238E27FC236}">
                <a16:creationId xmlns:a16="http://schemas.microsoft.com/office/drawing/2014/main" id="{5E50D417-B1C2-4C5B-A271-51B9E8D0BC2B}"/>
              </a:ext>
            </a:extLst>
          </p:cNvPr>
          <p:cNvSpPr/>
          <p:nvPr/>
        </p:nvSpPr>
        <p:spPr bwMode="auto">
          <a:xfrm>
            <a:off x="8219438"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graphicFrame>
        <p:nvGraphicFramePr>
          <p:cNvPr id="25" name="表格 4">
            <a:extLst>
              <a:ext uri="{FF2B5EF4-FFF2-40B4-BE49-F238E27FC236}">
                <a16:creationId xmlns:a16="http://schemas.microsoft.com/office/drawing/2014/main" id="{FBF51C3A-BA40-4A98-B59A-8068F20FC236}"/>
              </a:ext>
            </a:extLst>
          </p:cNvPr>
          <p:cNvGraphicFramePr>
            <a:graphicFrameLocks/>
          </p:cNvGraphicFramePr>
          <p:nvPr/>
        </p:nvGraphicFramePr>
        <p:xfrm>
          <a:off x="457200" y="4953000"/>
          <a:ext cx="8229598"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endParaRPr lang="zh-CN" altLang="en-US" dirty="0">
                        <a:solidFill>
                          <a:schemeClr val="bg1"/>
                        </a:solidFill>
                      </a:endParaRPr>
                    </a:p>
                  </a:txBody>
                  <a:tcPr/>
                </a:tc>
                <a:tc>
                  <a:txBody>
                    <a:bodyPr/>
                    <a:lstStyle/>
                    <a:p>
                      <a:pPr algn="ct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zh-CN" altLang="en-US" dirty="0">
                        <a:solidFill>
                          <a:schemeClr val="bg1"/>
                        </a:solidFill>
                      </a:endParaRPr>
                    </a:p>
                  </a:txBody>
                  <a:tcPr/>
                </a:tc>
                <a:tc>
                  <a:txBody>
                    <a:bodyPr/>
                    <a:lstStyle/>
                    <a:p>
                      <a:pPr algn="ctr"/>
                      <a:r>
                        <a:rPr lang="en-US" altLang="zh-CN" dirty="0"/>
                        <a:t>3</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320877074"/>
                  </a:ext>
                </a:extLst>
              </a:tr>
            </a:tbl>
          </a:graphicData>
        </a:graphic>
      </p:graphicFrame>
      <p:sp>
        <p:nvSpPr>
          <p:cNvPr id="7" name="文本框 6">
            <a:extLst>
              <a:ext uri="{FF2B5EF4-FFF2-40B4-BE49-F238E27FC236}">
                <a16:creationId xmlns:a16="http://schemas.microsoft.com/office/drawing/2014/main" id="{0DF44A88-4245-46AB-9196-F5F7F05E84AB}"/>
              </a:ext>
            </a:extLst>
          </p:cNvPr>
          <p:cNvSpPr txBox="1"/>
          <p:nvPr/>
        </p:nvSpPr>
        <p:spPr>
          <a:xfrm>
            <a:off x="460802" y="4609068"/>
            <a:ext cx="415498" cy="369332"/>
          </a:xfrm>
          <a:prstGeom prst="rect">
            <a:avLst/>
          </a:prstGeom>
          <a:noFill/>
        </p:spPr>
        <p:txBody>
          <a:bodyPr wrap="none" rtlCol="0">
            <a:spAutoFit/>
          </a:bodyPr>
          <a:lstStyle/>
          <a:p>
            <a:r>
              <a:rPr lang="zh-CN" altLang="en-US" dirty="0"/>
              <a:t>∞</a:t>
            </a:r>
          </a:p>
        </p:txBody>
      </p:sp>
    </p:spTree>
    <p:extLst>
      <p:ext uri="{BB962C8B-B14F-4D97-AF65-F5344CB8AC3E}">
        <p14:creationId xmlns:p14="http://schemas.microsoft.com/office/powerpoint/2010/main" val="3172408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a:t>Coverages</a:t>
            </a:r>
          </a:p>
        </p:txBody>
      </p:sp>
      <p:sp>
        <p:nvSpPr>
          <p:cNvPr id="7171" name="Rectangle 3"/>
          <p:cNvSpPr>
            <a:spLocks noGrp="1" noChangeArrowheads="1"/>
          </p:cNvSpPr>
          <p:nvPr>
            <p:ph type="body" idx="1"/>
          </p:nvPr>
        </p:nvSpPr>
        <p:spPr>
          <a:xfrm>
            <a:off x="457200" y="1030288"/>
            <a:ext cx="7918450" cy="4530725"/>
          </a:xfrm>
        </p:spPr>
        <p:txBody>
          <a:bodyPr/>
          <a:lstStyle/>
          <a:p>
            <a:r>
              <a:rPr lang="en-US" altLang="zh-CN" sz="2400" dirty="0">
                <a:latin typeface="+mj-lt"/>
              </a:rPr>
              <a:t>Virtual Memory Management </a:t>
            </a:r>
          </a:p>
          <a:p>
            <a:r>
              <a:rPr lang="en-US" altLang="zh-CN" sz="2400" dirty="0">
                <a:latin typeface="+mj-lt"/>
              </a:rPr>
              <a:t>Mass-Storage System &amp; File System</a:t>
            </a:r>
          </a:p>
          <a:p>
            <a:r>
              <a:rPr lang="en-US" altLang="zh-CN" sz="2400" dirty="0">
                <a:latin typeface="+mj-lt"/>
              </a:rPr>
              <a:t>Examples &amp; Some hints on homework 4</a:t>
            </a:r>
          </a:p>
          <a:p>
            <a:endParaRPr lang="en-US" altLang="zh-CN" sz="2400" dirty="0">
              <a:latin typeface="+mj-lt"/>
            </a:endParaRPr>
          </a:p>
          <a:p>
            <a:pPr lvl="1"/>
            <a:endParaRPr lang="en-US" altLang="zh-CN" sz="2400" dirty="0">
              <a:latin typeface="+mj-lt"/>
            </a:endParaRPr>
          </a:p>
          <a:p>
            <a:pPr lvl="1"/>
            <a:endParaRPr lang="en-US" altLang="zh-CN" sz="2400" dirty="0">
              <a:latin typeface="+mj-lt"/>
            </a:endParaRPr>
          </a:p>
          <a:p>
            <a:pPr>
              <a:buFont typeface="Monotype Sorts" pitchFamily="-84" charset="2"/>
              <a:buNone/>
            </a:pPr>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3F8C25E7-5CD9-4AFA-A055-7D71C4ADEC65}"/>
              </a:ext>
            </a:extLst>
          </p:cNvPr>
          <p:cNvGraphicFramePr>
            <a:graphicFrameLocks noGrp="1"/>
          </p:cNvGraphicFramePr>
          <p:nvPr>
            <p:ph idx="1"/>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solidFill>
                            <a:schemeClr val="bg1"/>
                          </a:solidFill>
                        </a:rPr>
                        <a:t>1</a:t>
                      </a:r>
                      <a:endParaRPr lang="zh-CN" altLang="en-US" dirty="0">
                        <a:solidFill>
                          <a:schemeClr val="bg1"/>
                        </a:solidFill>
                      </a:endParaRPr>
                    </a:p>
                  </a:txBody>
                  <a:tcPr/>
                </a:tc>
                <a:tc>
                  <a:txBody>
                    <a:bodyPr/>
                    <a:lstStyle/>
                    <a:p>
                      <a:pPr algn="ctr"/>
                      <a:r>
                        <a:rPr lang="en-US" altLang="zh-CN" dirty="0"/>
                        <a:t>4</a:t>
                      </a:r>
                      <a:endParaRPr lang="zh-CN" altLang="en-US" dirty="0"/>
                    </a:p>
                  </a:txBody>
                  <a:tcPr/>
                </a:tc>
                <a:tc>
                  <a:txBody>
                    <a:bodyPr/>
                    <a:lstStyle/>
                    <a:p>
                      <a:pPr algn="ctr"/>
                      <a:r>
                        <a:rPr lang="en-US" altLang="zh-CN" dirty="0">
                          <a:solidFill>
                            <a:schemeClr val="bg1"/>
                          </a:solidFill>
                        </a:rPr>
                        <a:t>3</a:t>
                      </a:r>
                      <a:endParaRPr lang="zh-CN" altLang="en-US" dirty="0">
                        <a:solidFill>
                          <a:schemeClr val="bg1"/>
                        </a:solidFill>
                      </a:endParaRPr>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solidFill>
                            <a:schemeClr val="bg1"/>
                          </a:solidFill>
                        </a:rPr>
                        <a:t>2</a:t>
                      </a:r>
                      <a:endParaRPr lang="zh-CN" altLang="en-US" dirty="0">
                        <a:solidFill>
                          <a:schemeClr val="bg1"/>
                        </a:solidFill>
                      </a:endParaRPr>
                    </a:p>
                  </a:txBody>
                  <a:tcPr/>
                </a:tc>
                <a:tc>
                  <a:txBody>
                    <a:bodyPr/>
                    <a:lstStyle/>
                    <a:p>
                      <a:pPr algn="ctr"/>
                      <a:r>
                        <a:rPr lang="en-US" altLang="zh-CN" dirty="0"/>
                        <a:t>2</a:t>
                      </a:r>
                      <a:endParaRPr lang="zh-CN" altLang="en-US" dirty="0"/>
                    </a:p>
                  </a:txBody>
                  <a:tcPr/>
                </a:tc>
                <a:tc>
                  <a:txBody>
                    <a:bodyPr/>
                    <a:lstStyle/>
                    <a:p>
                      <a:pPr algn="ctr"/>
                      <a:r>
                        <a:rPr lang="en-US" altLang="zh-CN" dirty="0">
                          <a:solidFill>
                            <a:srgbClr val="FF0000"/>
                          </a:solidFill>
                        </a:rPr>
                        <a:t>7</a:t>
                      </a:r>
                      <a:endParaRPr lang="zh-CN" altLang="en-US" dirty="0">
                        <a:solidFill>
                          <a:srgbClr val="FF0000"/>
                        </a:solidFill>
                      </a:endParaRPr>
                    </a:p>
                  </a:txBody>
                  <a:tcPr/>
                </a:tc>
                <a:tc>
                  <a:txBody>
                    <a:bodyPr/>
                    <a:lstStyle/>
                    <a:p>
                      <a:pPr algn="ctr"/>
                      <a:r>
                        <a:rPr lang="en-US" altLang="zh-CN" dirty="0"/>
                        <a:t>0</a:t>
                      </a:r>
                      <a:endParaRPr lang="zh-CN" altLang="en-US" dirty="0"/>
                    </a:p>
                  </a:txBody>
                  <a:tcPr/>
                </a:tc>
                <a:tc>
                  <a:txBody>
                    <a:bodyPr/>
                    <a:lstStyle/>
                    <a:p>
                      <a:pPr algn="ctr"/>
                      <a:r>
                        <a:rPr lang="en-US" altLang="zh-CN" dirty="0">
                          <a:solidFill>
                            <a:srgbClr val="FF0000"/>
                          </a:solidFill>
                        </a:rPr>
                        <a:t>4</a:t>
                      </a:r>
                      <a:endParaRPr lang="zh-CN" altLang="en-US" dirty="0">
                        <a:solidFill>
                          <a:srgbClr val="FF0000"/>
                        </a:solidFill>
                      </a:endParaRPr>
                    </a:p>
                  </a:txBody>
                  <a:tcPr/>
                </a:tc>
                <a:tc>
                  <a:txBody>
                    <a:bodyPr/>
                    <a:lstStyle/>
                    <a:p>
                      <a:pPr algn="ctr"/>
                      <a:r>
                        <a:rPr lang="en-US" altLang="zh-CN" dirty="0">
                          <a:solidFill>
                            <a:schemeClr val="bg1"/>
                          </a:solidFill>
                        </a:rPr>
                        <a:t>5</a:t>
                      </a:r>
                      <a:endParaRPr lang="zh-CN" altLang="en-US" dirty="0">
                        <a:solidFill>
                          <a:schemeClr val="bg1"/>
                        </a:solidFill>
                      </a:endParaRPr>
                    </a:p>
                  </a:txBody>
                  <a:tcPr/>
                </a:tc>
                <a:tc>
                  <a:txBody>
                    <a:bodyPr/>
                    <a:lstStyle/>
                    <a:p>
                      <a:pPr algn="ctr"/>
                      <a:r>
                        <a:rPr lang="en-US" altLang="zh-CN" dirty="0">
                          <a:solidFill>
                            <a:srgbClr val="FF0000"/>
                          </a:solidFill>
                        </a:rPr>
                        <a:t>6</a:t>
                      </a:r>
                      <a:endParaRPr lang="zh-CN" altLang="en-US" dirty="0">
                        <a:solidFill>
                          <a:srgbClr val="FF0000"/>
                        </a:solidFill>
                      </a:endParaRPr>
                    </a:p>
                  </a:txBody>
                  <a:tcPr/>
                </a:tc>
                <a:tc>
                  <a:txBody>
                    <a:bodyPr/>
                    <a:lstStyle/>
                    <a:p>
                      <a:pPr algn="ctr"/>
                      <a:r>
                        <a:rPr lang="en-US" altLang="zh-CN" dirty="0">
                          <a:solidFill>
                            <a:schemeClr val="bg1"/>
                          </a:solidFill>
                        </a:rPr>
                        <a:t>1</a:t>
                      </a:r>
                      <a:endParaRPr lang="zh-CN" altLang="en-US" dirty="0">
                        <a:solidFill>
                          <a:schemeClr val="bg1"/>
                        </a:solidFill>
                      </a:endParaRPr>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Optimal Replacement</a:t>
            </a:r>
            <a:endParaRPr lang="zh-CN" altLang="en-US" sz="3800" dirty="0"/>
          </a:p>
        </p:txBody>
      </p:sp>
      <p:sp>
        <p:nvSpPr>
          <p:cNvPr id="17" name="矩形 16">
            <a:extLst>
              <a:ext uri="{FF2B5EF4-FFF2-40B4-BE49-F238E27FC236}">
                <a16:creationId xmlns:a16="http://schemas.microsoft.com/office/drawing/2014/main" id="{A21A6AFD-CAF2-4241-BD84-C0013C0195E8}"/>
              </a:ext>
            </a:extLst>
          </p:cNvPr>
          <p:cNvSpPr/>
          <p:nvPr/>
        </p:nvSpPr>
        <p:spPr bwMode="auto">
          <a:xfrm>
            <a:off x="482346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8" name="矩形 17">
            <a:extLst>
              <a:ext uri="{FF2B5EF4-FFF2-40B4-BE49-F238E27FC236}">
                <a16:creationId xmlns:a16="http://schemas.microsoft.com/office/drawing/2014/main" id="{56693400-8806-46E6-8A9A-986913C1E54D}"/>
              </a:ext>
            </a:extLst>
          </p:cNvPr>
          <p:cNvSpPr/>
          <p:nvPr/>
        </p:nvSpPr>
        <p:spPr bwMode="auto">
          <a:xfrm>
            <a:off x="530860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9" name="矩形 18">
            <a:extLst>
              <a:ext uri="{FF2B5EF4-FFF2-40B4-BE49-F238E27FC236}">
                <a16:creationId xmlns:a16="http://schemas.microsoft.com/office/drawing/2014/main" id="{E36B43C6-074D-435E-B795-46794B7A898C}"/>
              </a:ext>
            </a:extLst>
          </p:cNvPr>
          <p:cNvSpPr/>
          <p:nvPr/>
        </p:nvSpPr>
        <p:spPr bwMode="auto">
          <a:xfrm>
            <a:off x="579374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0" name="矩形 19">
            <a:extLst>
              <a:ext uri="{FF2B5EF4-FFF2-40B4-BE49-F238E27FC236}">
                <a16:creationId xmlns:a16="http://schemas.microsoft.com/office/drawing/2014/main" id="{782FE846-F7A0-4014-9543-F1C753C0B73C}"/>
              </a:ext>
            </a:extLst>
          </p:cNvPr>
          <p:cNvSpPr/>
          <p:nvPr/>
        </p:nvSpPr>
        <p:spPr bwMode="auto">
          <a:xfrm>
            <a:off x="627888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1" name="矩形 20">
            <a:extLst>
              <a:ext uri="{FF2B5EF4-FFF2-40B4-BE49-F238E27FC236}">
                <a16:creationId xmlns:a16="http://schemas.microsoft.com/office/drawing/2014/main" id="{065C589F-023C-4D90-B4B5-EA49B82D0D92}"/>
              </a:ext>
            </a:extLst>
          </p:cNvPr>
          <p:cNvSpPr/>
          <p:nvPr/>
        </p:nvSpPr>
        <p:spPr bwMode="auto">
          <a:xfrm>
            <a:off x="676402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2" name="矩形 21">
            <a:extLst>
              <a:ext uri="{FF2B5EF4-FFF2-40B4-BE49-F238E27FC236}">
                <a16:creationId xmlns:a16="http://schemas.microsoft.com/office/drawing/2014/main" id="{7ACB636E-3FC1-4256-BB59-DF168A0EA92F}"/>
              </a:ext>
            </a:extLst>
          </p:cNvPr>
          <p:cNvSpPr/>
          <p:nvPr/>
        </p:nvSpPr>
        <p:spPr bwMode="auto">
          <a:xfrm>
            <a:off x="724916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3" name="矩形 22">
            <a:extLst>
              <a:ext uri="{FF2B5EF4-FFF2-40B4-BE49-F238E27FC236}">
                <a16:creationId xmlns:a16="http://schemas.microsoft.com/office/drawing/2014/main" id="{BF363297-22A0-4649-A0D2-8DB6C2A9EE76}"/>
              </a:ext>
            </a:extLst>
          </p:cNvPr>
          <p:cNvSpPr/>
          <p:nvPr/>
        </p:nvSpPr>
        <p:spPr bwMode="auto">
          <a:xfrm>
            <a:off x="773430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4" name="矩形 23">
            <a:extLst>
              <a:ext uri="{FF2B5EF4-FFF2-40B4-BE49-F238E27FC236}">
                <a16:creationId xmlns:a16="http://schemas.microsoft.com/office/drawing/2014/main" id="{5E50D417-B1C2-4C5B-A271-51B9E8D0BC2B}"/>
              </a:ext>
            </a:extLst>
          </p:cNvPr>
          <p:cNvSpPr/>
          <p:nvPr/>
        </p:nvSpPr>
        <p:spPr bwMode="auto">
          <a:xfrm>
            <a:off x="8219438"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graphicFrame>
        <p:nvGraphicFramePr>
          <p:cNvPr id="25" name="表格 4">
            <a:extLst>
              <a:ext uri="{FF2B5EF4-FFF2-40B4-BE49-F238E27FC236}">
                <a16:creationId xmlns:a16="http://schemas.microsoft.com/office/drawing/2014/main" id="{FBF51C3A-BA40-4A98-B59A-8068F20FC236}"/>
              </a:ext>
            </a:extLst>
          </p:cNvPr>
          <p:cNvGraphicFramePr>
            <a:graphicFrameLocks/>
          </p:cNvGraphicFramePr>
          <p:nvPr/>
        </p:nvGraphicFramePr>
        <p:xfrm>
          <a:off x="457200" y="4953000"/>
          <a:ext cx="8229598"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endParaRPr lang="zh-CN" altLang="en-US" dirty="0">
                        <a:solidFill>
                          <a:schemeClr val="bg1"/>
                        </a:solidFill>
                      </a:endParaRPr>
                    </a:p>
                  </a:txBody>
                  <a:tcPr/>
                </a:tc>
                <a:tc>
                  <a:txBody>
                    <a:bodyPr/>
                    <a:lstStyle/>
                    <a:p>
                      <a:pPr algn="ct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zh-CN" altLang="en-US" dirty="0">
                        <a:solidFill>
                          <a:schemeClr val="bg1"/>
                        </a:solidFill>
                      </a:endParaRPr>
                    </a:p>
                  </a:txBody>
                  <a:tcPr/>
                </a:tc>
                <a:tc>
                  <a:txBody>
                    <a:bodyPr/>
                    <a:lstStyle/>
                    <a:p>
                      <a:pPr algn="ctr"/>
                      <a:r>
                        <a:rPr lang="en-US" altLang="zh-CN" dirty="0"/>
                        <a:t>3</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320877074"/>
                  </a:ext>
                </a:extLst>
              </a:tr>
            </a:tbl>
          </a:graphicData>
        </a:graphic>
      </p:graphicFrame>
      <p:sp>
        <p:nvSpPr>
          <p:cNvPr id="7" name="文本框 6">
            <a:extLst>
              <a:ext uri="{FF2B5EF4-FFF2-40B4-BE49-F238E27FC236}">
                <a16:creationId xmlns:a16="http://schemas.microsoft.com/office/drawing/2014/main" id="{0DF44A88-4245-46AB-9196-F5F7F05E84AB}"/>
              </a:ext>
            </a:extLst>
          </p:cNvPr>
          <p:cNvSpPr txBox="1"/>
          <p:nvPr/>
        </p:nvSpPr>
        <p:spPr>
          <a:xfrm>
            <a:off x="460802" y="4609068"/>
            <a:ext cx="415498" cy="369332"/>
          </a:xfrm>
          <a:prstGeom prst="rect">
            <a:avLst/>
          </a:prstGeom>
          <a:noFill/>
        </p:spPr>
        <p:txBody>
          <a:bodyPr wrap="none" rtlCol="0">
            <a:spAutoFit/>
          </a:bodyPr>
          <a:lstStyle/>
          <a:p>
            <a:r>
              <a:rPr lang="zh-CN" altLang="en-US" dirty="0"/>
              <a:t>∞</a:t>
            </a:r>
          </a:p>
        </p:txBody>
      </p:sp>
    </p:spTree>
    <p:extLst>
      <p:ext uri="{BB962C8B-B14F-4D97-AF65-F5344CB8AC3E}">
        <p14:creationId xmlns:p14="http://schemas.microsoft.com/office/powerpoint/2010/main" val="177036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3F8C25E7-5CD9-4AFA-A055-7D71C4ADEC65}"/>
              </a:ext>
            </a:extLst>
          </p:cNvPr>
          <p:cNvGraphicFramePr>
            <a:graphicFrameLocks noGrp="1"/>
          </p:cNvGraphicFramePr>
          <p:nvPr>
            <p:ph idx="1"/>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solidFill>
                            <a:schemeClr val="bg1"/>
                          </a:solidFill>
                        </a:rPr>
                        <a:t>1</a:t>
                      </a:r>
                      <a:endParaRPr lang="zh-CN" altLang="en-US" dirty="0">
                        <a:solidFill>
                          <a:schemeClr val="bg1"/>
                        </a:solidFill>
                      </a:endParaRPr>
                    </a:p>
                  </a:txBody>
                  <a:tcPr/>
                </a:tc>
                <a:tc>
                  <a:txBody>
                    <a:bodyPr/>
                    <a:lstStyle/>
                    <a:p>
                      <a:pPr algn="ctr"/>
                      <a:r>
                        <a:rPr lang="en-US" altLang="zh-CN" dirty="0"/>
                        <a:t>4</a:t>
                      </a:r>
                      <a:endParaRPr lang="zh-CN" altLang="en-US" dirty="0"/>
                    </a:p>
                  </a:txBody>
                  <a:tcPr/>
                </a:tc>
                <a:tc>
                  <a:txBody>
                    <a:bodyPr/>
                    <a:lstStyle/>
                    <a:p>
                      <a:pPr algn="ctr"/>
                      <a:r>
                        <a:rPr lang="en-US" altLang="zh-CN" dirty="0">
                          <a:solidFill>
                            <a:schemeClr val="bg1"/>
                          </a:solidFill>
                        </a:rPr>
                        <a:t>3</a:t>
                      </a:r>
                      <a:endParaRPr lang="zh-CN" altLang="en-US" dirty="0">
                        <a:solidFill>
                          <a:schemeClr val="bg1"/>
                        </a:solidFill>
                      </a:endParaRPr>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solidFill>
                            <a:schemeClr val="bg1"/>
                          </a:solidFill>
                        </a:rPr>
                        <a:t>2</a:t>
                      </a:r>
                      <a:endParaRPr lang="zh-CN" altLang="en-US" dirty="0">
                        <a:solidFill>
                          <a:schemeClr val="bg1"/>
                        </a:solidFill>
                      </a:endParaRPr>
                    </a:p>
                  </a:txBody>
                  <a:tcPr/>
                </a:tc>
                <a:tc>
                  <a:txBody>
                    <a:bodyPr/>
                    <a:lstStyle/>
                    <a:p>
                      <a:pPr algn="ctr"/>
                      <a:r>
                        <a:rPr lang="en-US" altLang="zh-CN" dirty="0">
                          <a:solidFill>
                            <a:srgbClr val="FF0000"/>
                          </a:solidFill>
                        </a:rPr>
                        <a:t>2</a:t>
                      </a:r>
                      <a:endParaRPr lang="zh-CN" altLang="en-US" dirty="0">
                        <a:solidFill>
                          <a:srgbClr val="FF0000"/>
                        </a:solidFill>
                      </a:endParaRPr>
                    </a:p>
                  </a:txBody>
                  <a:tcPr/>
                </a:tc>
                <a:tc>
                  <a:txBody>
                    <a:bodyPr/>
                    <a:lstStyle/>
                    <a:p>
                      <a:pPr algn="ctr"/>
                      <a:r>
                        <a:rPr lang="en-US" altLang="zh-CN" dirty="0">
                          <a:solidFill>
                            <a:srgbClr val="FF0000"/>
                          </a:solidFill>
                        </a:rPr>
                        <a:t>7</a:t>
                      </a:r>
                      <a:endParaRPr lang="zh-CN" altLang="en-US" dirty="0">
                        <a:solidFill>
                          <a:srgbClr val="FF0000"/>
                        </a:solidFill>
                      </a:endParaRPr>
                    </a:p>
                  </a:txBody>
                  <a:tcPr/>
                </a:tc>
                <a:tc>
                  <a:txBody>
                    <a:bodyPr/>
                    <a:lstStyle/>
                    <a:p>
                      <a:pPr algn="ctr"/>
                      <a:r>
                        <a:rPr lang="en-US" altLang="zh-CN" dirty="0"/>
                        <a:t>0</a:t>
                      </a:r>
                      <a:endParaRPr lang="zh-CN" altLang="en-US" dirty="0"/>
                    </a:p>
                  </a:txBody>
                  <a:tcPr/>
                </a:tc>
                <a:tc>
                  <a:txBody>
                    <a:bodyPr/>
                    <a:lstStyle/>
                    <a:p>
                      <a:pPr algn="ctr"/>
                      <a:r>
                        <a:rPr lang="en-US" altLang="zh-CN" dirty="0">
                          <a:solidFill>
                            <a:srgbClr val="FF0000"/>
                          </a:solidFill>
                        </a:rPr>
                        <a:t>4</a:t>
                      </a:r>
                      <a:endParaRPr lang="zh-CN" altLang="en-US" dirty="0">
                        <a:solidFill>
                          <a:srgbClr val="FF0000"/>
                        </a:solidFill>
                      </a:endParaRPr>
                    </a:p>
                  </a:txBody>
                  <a:tcPr/>
                </a:tc>
                <a:tc>
                  <a:txBody>
                    <a:bodyPr/>
                    <a:lstStyle/>
                    <a:p>
                      <a:pPr algn="ctr"/>
                      <a:r>
                        <a:rPr lang="en-US" altLang="zh-CN" dirty="0">
                          <a:solidFill>
                            <a:schemeClr val="bg1"/>
                          </a:solidFill>
                        </a:rPr>
                        <a:t>5</a:t>
                      </a:r>
                      <a:endParaRPr lang="zh-CN" altLang="en-US" dirty="0">
                        <a:solidFill>
                          <a:schemeClr val="bg1"/>
                        </a:solidFill>
                      </a:endParaRPr>
                    </a:p>
                  </a:txBody>
                  <a:tcPr/>
                </a:tc>
                <a:tc>
                  <a:txBody>
                    <a:bodyPr/>
                    <a:lstStyle/>
                    <a:p>
                      <a:pPr algn="ctr"/>
                      <a:r>
                        <a:rPr lang="en-US" altLang="zh-CN" dirty="0">
                          <a:solidFill>
                            <a:schemeClr val="bg1"/>
                          </a:solidFill>
                        </a:rPr>
                        <a:t>6</a:t>
                      </a:r>
                      <a:endParaRPr lang="zh-CN" altLang="en-US" dirty="0">
                        <a:solidFill>
                          <a:schemeClr val="bg1"/>
                        </a:solidFill>
                      </a:endParaRPr>
                    </a:p>
                  </a:txBody>
                  <a:tcPr/>
                </a:tc>
                <a:tc>
                  <a:txBody>
                    <a:bodyPr/>
                    <a:lstStyle/>
                    <a:p>
                      <a:pPr algn="ctr"/>
                      <a:r>
                        <a:rPr lang="en-US" altLang="zh-CN" dirty="0">
                          <a:solidFill>
                            <a:schemeClr val="bg1"/>
                          </a:solidFill>
                        </a:rPr>
                        <a:t>1</a:t>
                      </a:r>
                      <a:endParaRPr lang="zh-CN" altLang="en-US" dirty="0">
                        <a:solidFill>
                          <a:schemeClr val="bg1"/>
                        </a:solidFill>
                      </a:endParaRPr>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Optimal Replacement</a:t>
            </a:r>
            <a:endParaRPr lang="zh-CN" altLang="en-US" sz="3800" dirty="0"/>
          </a:p>
        </p:txBody>
      </p:sp>
      <p:sp>
        <p:nvSpPr>
          <p:cNvPr id="18" name="矩形 17">
            <a:extLst>
              <a:ext uri="{FF2B5EF4-FFF2-40B4-BE49-F238E27FC236}">
                <a16:creationId xmlns:a16="http://schemas.microsoft.com/office/drawing/2014/main" id="{56693400-8806-46E6-8A9A-986913C1E54D}"/>
              </a:ext>
            </a:extLst>
          </p:cNvPr>
          <p:cNvSpPr/>
          <p:nvPr/>
        </p:nvSpPr>
        <p:spPr bwMode="auto">
          <a:xfrm>
            <a:off x="530860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9" name="矩形 18">
            <a:extLst>
              <a:ext uri="{FF2B5EF4-FFF2-40B4-BE49-F238E27FC236}">
                <a16:creationId xmlns:a16="http://schemas.microsoft.com/office/drawing/2014/main" id="{E36B43C6-074D-435E-B795-46794B7A898C}"/>
              </a:ext>
            </a:extLst>
          </p:cNvPr>
          <p:cNvSpPr/>
          <p:nvPr/>
        </p:nvSpPr>
        <p:spPr bwMode="auto">
          <a:xfrm>
            <a:off x="579374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0" name="矩形 19">
            <a:extLst>
              <a:ext uri="{FF2B5EF4-FFF2-40B4-BE49-F238E27FC236}">
                <a16:creationId xmlns:a16="http://schemas.microsoft.com/office/drawing/2014/main" id="{782FE846-F7A0-4014-9543-F1C753C0B73C}"/>
              </a:ext>
            </a:extLst>
          </p:cNvPr>
          <p:cNvSpPr/>
          <p:nvPr/>
        </p:nvSpPr>
        <p:spPr bwMode="auto">
          <a:xfrm>
            <a:off x="627888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1" name="矩形 20">
            <a:extLst>
              <a:ext uri="{FF2B5EF4-FFF2-40B4-BE49-F238E27FC236}">
                <a16:creationId xmlns:a16="http://schemas.microsoft.com/office/drawing/2014/main" id="{065C589F-023C-4D90-B4B5-EA49B82D0D92}"/>
              </a:ext>
            </a:extLst>
          </p:cNvPr>
          <p:cNvSpPr/>
          <p:nvPr/>
        </p:nvSpPr>
        <p:spPr bwMode="auto">
          <a:xfrm>
            <a:off x="676402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2" name="矩形 21">
            <a:extLst>
              <a:ext uri="{FF2B5EF4-FFF2-40B4-BE49-F238E27FC236}">
                <a16:creationId xmlns:a16="http://schemas.microsoft.com/office/drawing/2014/main" id="{7ACB636E-3FC1-4256-BB59-DF168A0EA92F}"/>
              </a:ext>
            </a:extLst>
          </p:cNvPr>
          <p:cNvSpPr/>
          <p:nvPr/>
        </p:nvSpPr>
        <p:spPr bwMode="auto">
          <a:xfrm>
            <a:off x="724916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3" name="矩形 22">
            <a:extLst>
              <a:ext uri="{FF2B5EF4-FFF2-40B4-BE49-F238E27FC236}">
                <a16:creationId xmlns:a16="http://schemas.microsoft.com/office/drawing/2014/main" id="{BF363297-22A0-4649-A0D2-8DB6C2A9EE76}"/>
              </a:ext>
            </a:extLst>
          </p:cNvPr>
          <p:cNvSpPr/>
          <p:nvPr/>
        </p:nvSpPr>
        <p:spPr bwMode="auto">
          <a:xfrm>
            <a:off x="773430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4" name="矩形 23">
            <a:extLst>
              <a:ext uri="{FF2B5EF4-FFF2-40B4-BE49-F238E27FC236}">
                <a16:creationId xmlns:a16="http://schemas.microsoft.com/office/drawing/2014/main" id="{5E50D417-B1C2-4C5B-A271-51B9E8D0BC2B}"/>
              </a:ext>
            </a:extLst>
          </p:cNvPr>
          <p:cNvSpPr/>
          <p:nvPr/>
        </p:nvSpPr>
        <p:spPr bwMode="auto">
          <a:xfrm>
            <a:off x="8219438"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graphicFrame>
        <p:nvGraphicFramePr>
          <p:cNvPr id="25" name="表格 4">
            <a:extLst>
              <a:ext uri="{FF2B5EF4-FFF2-40B4-BE49-F238E27FC236}">
                <a16:creationId xmlns:a16="http://schemas.microsoft.com/office/drawing/2014/main" id="{FBF51C3A-BA40-4A98-B59A-8068F20FC236}"/>
              </a:ext>
            </a:extLst>
          </p:cNvPr>
          <p:cNvGraphicFramePr>
            <a:graphicFrameLocks/>
          </p:cNvGraphicFramePr>
          <p:nvPr/>
        </p:nvGraphicFramePr>
        <p:xfrm>
          <a:off x="457200" y="4953000"/>
          <a:ext cx="8229598"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endParaRPr lang="zh-CN" altLang="en-US" dirty="0">
                        <a:solidFill>
                          <a:schemeClr val="bg1"/>
                        </a:solidFill>
                      </a:endParaRPr>
                    </a:p>
                  </a:txBody>
                  <a:tcPr/>
                </a:tc>
                <a:tc>
                  <a:txBody>
                    <a:bodyPr/>
                    <a:lstStyle/>
                    <a:p>
                      <a:pPr algn="ctr"/>
                      <a:endParaRPr lang="zh-CN" altLang="en-US" dirty="0"/>
                    </a:p>
                  </a:txBody>
                  <a:tcPr/>
                </a:tc>
                <a:tc>
                  <a:txBody>
                    <a:bodyPr/>
                    <a:lstStyle/>
                    <a:p>
                      <a:pPr algn="ctr"/>
                      <a:endParaRPr lang="zh-CN" alt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3</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320877074"/>
                  </a:ext>
                </a:extLst>
              </a:tr>
            </a:tbl>
          </a:graphicData>
        </a:graphic>
      </p:graphicFrame>
      <p:sp>
        <p:nvSpPr>
          <p:cNvPr id="7" name="文本框 6">
            <a:extLst>
              <a:ext uri="{FF2B5EF4-FFF2-40B4-BE49-F238E27FC236}">
                <a16:creationId xmlns:a16="http://schemas.microsoft.com/office/drawing/2014/main" id="{0DF44A88-4245-46AB-9196-F5F7F05E84AB}"/>
              </a:ext>
            </a:extLst>
          </p:cNvPr>
          <p:cNvSpPr txBox="1"/>
          <p:nvPr/>
        </p:nvSpPr>
        <p:spPr>
          <a:xfrm>
            <a:off x="460802" y="4609068"/>
            <a:ext cx="415498" cy="369332"/>
          </a:xfrm>
          <a:prstGeom prst="rect">
            <a:avLst/>
          </a:prstGeom>
          <a:noFill/>
        </p:spPr>
        <p:txBody>
          <a:bodyPr wrap="none" rtlCol="0">
            <a:spAutoFit/>
          </a:bodyPr>
          <a:lstStyle/>
          <a:p>
            <a:r>
              <a:rPr lang="zh-CN" altLang="en-US" dirty="0"/>
              <a:t>∞</a:t>
            </a:r>
          </a:p>
        </p:txBody>
      </p:sp>
    </p:spTree>
    <p:extLst>
      <p:ext uri="{BB962C8B-B14F-4D97-AF65-F5344CB8AC3E}">
        <p14:creationId xmlns:p14="http://schemas.microsoft.com/office/powerpoint/2010/main" val="3317241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3F8C25E7-5CD9-4AFA-A055-7D71C4ADEC65}"/>
              </a:ext>
            </a:extLst>
          </p:cNvPr>
          <p:cNvGraphicFramePr>
            <a:graphicFrameLocks noGrp="1"/>
          </p:cNvGraphicFramePr>
          <p:nvPr>
            <p:ph idx="1"/>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solidFill>
                            <a:schemeClr val="bg1"/>
                          </a:solidFill>
                        </a:rPr>
                        <a:t>1</a:t>
                      </a:r>
                      <a:endParaRPr lang="zh-CN" altLang="en-US" dirty="0">
                        <a:solidFill>
                          <a:schemeClr val="bg1"/>
                        </a:solidFill>
                      </a:endParaRPr>
                    </a:p>
                  </a:txBody>
                  <a:tcPr/>
                </a:tc>
                <a:tc>
                  <a:txBody>
                    <a:bodyPr/>
                    <a:lstStyle/>
                    <a:p>
                      <a:pPr algn="ctr"/>
                      <a:r>
                        <a:rPr lang="en-US" altLang="zh-CN" dirty="0"/>
                        <a:t>4</a:t>
                      </a:r>
                      <a:endParaRPr lang="zh-CN" altLang="en-US" dirty="0"/>
                    </a:p>
                  </a:txBody>
                  <a:tcPr/>
                </a:tc>
                <a:tc>
                  <a:txBody>
                    <a:bodyPr/>
                    <a:lstStyle/>
                    <a:p>
                      <a:pPr algn="ctr"/>
                      <a:r>
                        <a:rPr lang="en-US" altLang="zh-CN" dirty="0">
                          <a:solidFill>
                            <a:schemeClr val="bg1"/>
                          </a:solidFill>
                        </a:rPr>
                        <a:t>3</a:t>
                      </a:r>
                      <a:endParaRPr lang="zh-CN" altLang="en-US" dirty="0">
                        <a:solidFill>
                          <a:schemeClr val="bg1"/>
                        </a:solidFill>
                      </a:endParaRPr>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solidFill>
                            <a:schemeClr val="bg1"/>
                          </a:solidFill>
                        </a:rPr>
                        <a:t>2</a:t>
                      </a:r>
                      <a:endParaRPr lang="zh-CN" altLang="en-US" dirty="0">
                        <a:solidFill>
                          <a:schemeClr val="bg1"/>
                        </a:solidFill>
                      </a:endParaRPr>
                    </a:p>
                  </a:txBody>
                  <a:tcPr/>
                </a:tc>
                <a:tc>
                  <a:txBody>
                    <a:bodyPr/>
                    <a:lstStyle/>
                    <a:p>
                      <a:pPr algn="ctr"/>
                      <a:r>
                        <a:rPr lang="en-US" altLang="zh-CN" dirty="0">
                          <a:solidFill>
                            <a:schemeClr val="bg1"/>
                          </a:solidFill>
                        </a:rPr>
                        <a:t>2</a:t>
                      </a:r>
                      <a:endParaRPr lang="zh-CN" altLang="en-US" dirty="0">
                        <a:solidFill>
                          <a:schemeClr val="bg1"/>
                        </a:solidFill>
                      </a:endParaRPr>
                    </a:p>
                  </a:txBody>
                  <a:tcPr/>
                </a:tc>
                <a:tc>
                  <a:txBody>
                    <a:bodyPr/>
                    <a:lstStyle/>
                    <a:p>
                      <a:pPr algn="ctr"/>
                      <a:r>
                        <a:rPr lang="en-US" altLang="zh-CN" dirty="0">
                          <a:solidFill>
                            <a:srgbClr val="FF0000"/>
                          </a:solidFill>
                        </a:rPr>
                        <a:t>7</a:t>
                      </a:r>
                      <a:endParaRPr lang="zh-CN" altLang="en-US" dirty="0">
                        <a:solidFill>
                          <a:srgbClr val="FF0000"/>
                        </a:solidFill>
                      </a:endParaRPr>
                    </a:p>
                  </a:txBody>
                  <a:tcPr/>
                </a:tc>
                <a:tc>
                  <a:txBody>
                    <a:bodyPr/>
                    <a:lstStyle/>
                    <a:p>
                      <a:pPr algn="ctr"/>
                      <a:r>
                        <a:rPr lang="en-US" altLang="zh-CN" dirty="0"/>
                        <a:t>0</a:t>
                      </a:r>
                      <a:endParaRPr lang="zh-CN" altLang="en-US" dirty="0"/>
                    </a:p>
                  </a:txBody>
                  <a:tcPr/>
                </a:tc>
                <a:tc>
                  <a:txBody>
                    <a:bodyPr/>
                    <a:lstStyle/>
                    <a:p>
                      <a:pPr algn="ctr"/>
                      <a:r>
                        <a:rPr lang="en-US" altLang="zh-CN" dirty="0">
                          <a:solidFill>
                            <a:srgbClr val="FF0000"/>
                          </a:solidFill>
                        </a:rPr>
                        <a:t>4</a:t>
                      </a:r>
                      <a:endParaRPr lang="zh-CN" altLang="en-US" dirty="0">
                        <a:solidFill>
                          <a:srgbClr val="FF0000"/>
                        </a:solidFill>
                      </a:endParaRPr>
                    </a:p>
                  </a:txBody>
                  <a:tcPr/>
                </a:tc>
                <a:tc>
                  <a:txBody>
                    <a:bodyPr/>
                    <a:lstStyle/>
                    <a:p>
                      <a:pPr algn="ctr"/>
                      <a:r>
                        <a:rPr lang="en-US" altLang="zh-CN" dirty="0">
                          <a:solidFill>
                            <a:schemeClr val="bg1"/>
                          </a:solidFill>
                        </a:rPr>
                        <a:t>5</a:t>
                      </a:r>
                      <a:endParaRPr lang="zh-CN" altLang="en-US" dirty="0">
                        <a:solidFill>
                          <a:schemeClr val="bg1"/>
                        </a:solidFill>
                      </a:endParaRPr>
                    </a:p>
                  </a:txBody>
                  <a:tcPr/>
                </a:tc>
                <a:tc>
                  <a:txBody>
                    <a:bodyPr/>
                    <a:lstStyle/>
                    <a:p>
                      <a:pPr algn="ctr"/>
                      <a:r>
                        <a:rPr lang="en-US" altLang="zh-CN" dirty="0">
                          <a:solidFill>
                            <a:schemeClr val="bg1"/>
                          </a:solidFill>
                        </a:rPr>
                        <a:t>6</a:t>
                      </a:r>
                      <a:endParaRPr lang="zh-CN" altLang="en-US" dirty="0">
                        <a:solidFill>
                          <a:schemeClr val="bg1"/>
                        </a:solidFill>
                      </a:endParaRPr>
                    </a:p>
                  </a:txBody>
                  <a:tcPr/>
                </a:tc>
                <a:tc>
                  <a:txBody>
                    <a:bodyPr/>
                    <a:lstStyle/>
                    <a:p>
                      <a:pPr algn="ctr"/>
                      <a:r>
                        <a:rPr lang="en-US" altLang="zh-CN" dirty="0">
                          <a:solidFill>
                            <a:schemeClr val="bg1"/>
                          </a:solidFill>
                        </a:rPr>
                        <a:t>1</a:t>
                      </a:r>
                      <a:endParaRPr lang="zh-CN" altLang="en-US" dirty="0">
                        <a:solidFill>
                          <a:schemeClr val="bg1"/>
                        </a:solidFill>
                      </a:endParaRPr>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Optimal Replacement</a:t>
            </a:r>
            <a:endParaRPr lang="zh-CN" altLang="en-US" sz="3800" dirty="0"/>
          </a:p>
        </p:txBody>
      </p:sp>
      <p:sp>
        <p:nvSpPr>
          <p:cNvPr id="19" name="矩形 18">
            <a:extLst>
              <a:ext uri="{FF2B5EF4-FFF2-40B4-BE49-F238E27FC236}">
                <a16:creationId xmlns:a16="http://schemas.microsoft.com/office/drawing/2014/main" id="{E36B43C6-074D-435E-B795-46794B7A898C}"/>
              </a:ext>
            </a:extLst>
          </p:cNvPr>
          <p:cNvSpPr/>
          <p:nvPr/>
        </p:nvSpPr>
        <p:spPr bwMode="auto">
          <a:xfrm>
            <a:off x="579374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0" name="矩形 19">
            <a:extLst>
              <a:ext uri="{FF2B5EF4-FFF2-40B4-BE49-F238E27FC236}">
                <a16:creationId xmlns:a16="http://schemas.microsoft.com/office/drawing/2014/main" id="{782FE846-F7A0-4014-9543-F1C753C0B73C}"/>
              </a:ext>
            </a:extLst>
          </p:cNvPr>
          <p:cNvSpPr/>
          <p:nvPr/>
        </p:nvSpPr>
        <p:spPr bwMode="auto">
          <a:xfrm>
            <a:off x="627888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1" name="矩形 20">
            <a:extLst>
              <a:ext uri="{FF2B5EF4-FFF2-40B4-BE49-F238E27FC236}">
                <a16:creationId xmlns:a16="http://schemas.microsoft.com/office/drawing/2014/main" id="{065C589F-023C-4D90-B4B5-EA49B82D0D92}"/>
              </a:ext>
            </a:extLst>
          </p:cNvPr>
          <p:cNvSpPr/>
          <p:nvPr/>
        </p:nvSpPr>
        <p:spPr bwMode="auto">
          <a:xfrm>
            <a:off x="676402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2" name="矩形 21">
            <a:extLst>
              <a:ext uri="{FF2B5EF4-FFF2-40B4-BE49-F238E27FC236}">
                <a16:creationId xmlns:a16="http://schemas.microsoft.com/office/drawing/2014/main" id="{7ACB636E-3FC1-4256-BB59-DF168A0EA92F}"/>
              </a:ext>
            </a:extLst>
          </p:cNvPr>
          <p:cNvSpPr/>
          <p:nvPr/>
        </p:nvSpPr>
        <p:spPr bwMode="auto">
          <a:xfrm>
            <a:off x="724916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3" name="矩形 22">
            <a:extLst>
              <a:ext uri="{FF2B5EF4-FFF2-40B4-BE49-F238E27FC236}">
                <a16:creationId xmlns:a16="http://schemas.microsoft.com/office/drawing/2014/main" id="{BF363297-22A0-4649-A0D2-8DB6C2A9EE76}"/>
              </a:ext>
            </a:extLst>
          </p:cNvPr>
          <p:cNvSpPr/>
          <p:nvPr/>
        </p:nvSpPr>
        <p:spPr bwMode="auto">
          <a:xfrm>
            <a:off x="773430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4" name="矩形 23">
            <a:extLst>
              <a:ext uri="{FF2B5EF4-FFF2-40B4-BE49-F238E27FC236}">
                <a16:creationId xmlns:a16="http://schemas.microsoft.com/office/drawing/2014/main" id="{5E50D417-B1C2-4C5B-A271-51B9E8D0BC2B}"/>
              </a:ext>
            </a:extLst>
          </p:cNvPr>
          <p:cNvSpPr/>
          <p:nvPr/>
        </p:nvSpPr>
        <p:spPr bwMode="auto">
          <a:xfrm>
            <a:off x="8219438"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graphicFrame>
        <p:nvGraphicFramePr>
          <p:cNvPr id="25" name="表格 4">
            <a:extLst>
              <a:ext uri="{FF2B5EF4-FFF2-40B4-BE49-F238E27FC236}">
                <a16:creationId xmlns:a16="http://schemas.microsoft.com/office/drawing/2014/main" id="{FBF51C3A-BA40-4A98-B59A-8068F20FC236}"/>
              </a:ext>
            </a:extLst>
          </p:cNvPr>
          <p:cNvGraphicFramePr>
            <a:graphicFrameLocks/>
          </p:cNvGraphicFramePr>
          <p:nvPr/>
        </p:nvGraphicFramePr>
        <p:xfrm>
          <a:off x="457200" y="4953000"/>
          <a:ext cx="8229598"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endParaRPr lang="zh-CN" altLang="en-US" dirty="0">
                        <a:solidFill>
                          <a:schemeClr val="bg1"/>
                        </a:solidFill>
                      </a:endParaRPr>
                    </a:p>
                  </a:txBody>
                  <a:tcPr/>
                </a:tc>
                <a:tc>
                  <a:txBody>
                    <a:bodyPr/>
                    <a:lstStyle/>
                    <a:p>
                      <a:pPr algn="ctr"/>
                      <a:endParaRPr lang="zh-CN" altLang="en-US" dirty="0">
                        <a:solidFill>
                          <a:srgbClr val="FF0000"/>
                        </a:solidFill>
                      </a:endParaRPr>
                    </a:p>
                  </a:txBody>
                  <a:tcPr/>
                </a:tc>
                <a:tc>
                  <a:txBody>
                    <a:bodyPr/>
                    <a:lstStyle/>
                    <a:p>
                      <a:pPr algn="ctr"/>
                      <a:r>
                        <a:rPr lang="en-US" altLang="zh-CN" dirty="0">
                          <a:solidFill>
                            <a:srgbClr val="FF0000"/>
                          </a:solidFill>
                        </a:rPr>
                        <a:t>2</a:t>
                      </a:r>
                      <a:endParaRPr lang="zh-CN" altLang="en-US" dirty="0">
                        <a:solidFill>
                          <a:srgbClr val="FF0000"/>
                        </a:solidFill>
                      </a:endParaRPr>
                    </a:p>
                  </a:txBody>
                  <a:tcPr/>
                </a:tc>
                <a:tc>
                  <a:txBody>
                    <a:bodyPr/>
                    <a:lstStyle/>
                    <a:p>
                      <a:pPr algn="ctr"/>
                      <a:r>
                        <a:rPr lang="en-US" altLang="zh-CN" dirty="0"/>
                        <a:t>3</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320877074"/>
                  </a:ext>
                </a:extLst>
              </a:tr>
            </a:tbl>
          </a:graphicData>
        </a:graphic>
      </p:graphicFrame>
      <p:sp>
        <p:nvSpPr>
          <p:cNvPr id="7" name="文本框 6">
            <a:extLst>
              <a:ext uri="{FF2B5EF4-FFF2-40B4-BE49-F238E27FC236}">
                <a16:creationId xmlns:a16="http://schemas.microsoft.com/office/drawing/2014/main" id="{0DF44A88-4245-46AB-9196-F5F7F05E84AB}"/>
              </a:ext>
            </a:extLst>
          </p:cNvPr>
          <p:cNvSpPr txBox="1"/>
          <p:nvPr/>
        </p:nvSpPr>
        <p:spPr>
          <a:xfrm>
            <a:off x="460802" y="4609068"/>
            <a:ext cx="415498" cy="369332"/>
          </a:xfrm>
          <a:prstGeom prst="rect">
            <a:avLst/>
          </a:prstGeom>
          <a:noFill/>
        </p:spPr>
        <p:txBody>
          <a:bodyPr wrap="none" rtlCol="0">
            <a:spAutoFit/>
          </a:bodyPr>
          <a:lstStyle/>
          <a:p>
            <a:r>
              <a:rPr lang="zh-CN" altLang="en-US" dirty="0"/>
              <a:t>∞</a:t>
            </a:r>
          </a:p>
        </p:txBody>
      </p:sp>
    </p:spTree>
    <p:extLst>
      <p:ext uri="{BB962C8B-B14F-4D97-AF65-F5344CB8AC3E}">
        <p14:creationId xmlns:p14="http://schemas.microsoft.com/office/powerpoint/2010/main" val="3635421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3F8C25E7-5CD9-4AFA-A055-7D71C4ADEC65}"/>
              </a:ext>
            </a:extLst>
          </p:cNvPr>
          <p:cNvGraphicFramePr>
            <a:graphicFrameLocks noGrp="1"/>
          </p:cNvGraphicFramePr>
          <p:nvPr>
            <p:ph idx="1"/>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solidFill>
                            <a:schemeClr val="bg1"/>
                          </a:solidFill>
                        </a:rPr>
                        <a:t>1</a:t>
                      </a:r>
                      <a:endParaRPr lang="zh-CN" altLang="en-US" dirty="0">
                        <a:solidFill>
                          <a:schemeClr val="bg1"/>
                        </a:solidFill>
                      </a:endParaRPr>
                    </a:p>
                  </a:txBody>
                  <a:tcPr/>
                </a:tc>
                <a:tc>
                  <a:txBody>
                    <a:bodyPr/>
                    <a:lstStyle/>
                    <a:p>
                      <a:pPr algn="ctr"/>
                      <a:r>
                        <a:rPr lang="en-US" altLang="zh-CN" dirty="0"/>
                        <a:t>4</a:t>
                      </a:r>
                      <a:endParaRPr lang="zh-CN" altLang="en-US" dirty="0"/>
                    </a:p>
                  </a:txBody>
                  <a:tcPr/>
                </a:tc>
                <a:tc>
                  <a:txBody>
                    <a:bodyPr/>
                    <a:lstStyle/>
                    <a:p>
                      <a:pPr algn="ctr"/>
                      <a:r>
                        <a:rPr lang="en-US" altLang="zh-CN" dirty="0">
                          <a:solidFill>
                            <a:schemeClr val="bg1"/>
                          </a:solidFill>
                        </a:rPr>
                        <a:t>3</a:t>
                      </a:r>
                      <a:endParaRPr lang="zh-CN" altLang="en-US" dirty="0">
                        <a:solidFill>
                          <a:schemeClr val="bg1"/>
                        </a:solidFill>
                      </a:endParaRPr>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solidFill>
                            <a:schemeClr val="bg1"/>
                          </a:solidFill>
                        </a:rPr>
                        <a:t>2</a:t>
                      </a:r>
                      <a:endParaRPr lang="zh-CN" altLang="en-US" dirty="0">
                        <a:solidFill>
                          <a:schemeClr val="bg1"/>
                        </a:solidFill>
                      </a:endParaRPr>
                    </a:p>
                  </a:txBody>
                  <a:tcPr/>
                </a:tc>
                <a:tc>
                  <a:txBody>
                    <a:bodyPr/>
                    <a:lstStyle/>
                    <a:p>
                      <a:pPr algn="ctr"/>
                      <a:r>
                        <a:rPr lang="en-US" altLang="zh-CN" dirty="0">
                          <a:solidFill>
                            <a:schemeClr val="bg1"/>
                          </a:solidFill>
                        </a:rPr>
                        <a:t>2</a:t>
                      </a:r>
                      <a:endParaRPr lang="zh-CN" altLang="en-US" dirty="0">
                        <a:solidFill>
                          <a:schemeClr val="bg1"/>
                        </a:solidFill>
                      </a:endParaRPr>
                    </a:p>
                  </a:txBody>
                  <a:tcPr/>
                </a:tc>
                <a:tc>
                  <a:txBody>
                    <a:bodyPr/>
                    <a:lstStyle/>
                    <a:p>
                      <a:pPr algn="ctr"/>
                      <a:r>
                        <a:rPr lang="en-US" altLang="zh-CN" dirty="0">
                          <a:solidFill>
                            <a:schemeClr val="bg1"/>
                          </a:solidFill>
                        </a:rPr>
                        <a:t>7</a:t>
                      </a:r>
                      <a:endParaRPr lang="zh-CN" altLang="en-US" dirty="0">
                        <a:solidFill>
                          <a:schemeClr val="bg1"/>
                        </a:solidFill>
                      </a:endParaRPr>
                    </a:p>
                  </a:txBody>
                  <a:tcPr/>
                </a:tc>
                <a:tc>
                  <a:txBody>
                    <a:bodyPr/>
                    <a:lstStyle/>
                    <a:p>
                      <a:pPr algn="ctr"/>
                      <a:r>
                        <a:rPr lang="en-US" altLang="zh-CN" dirty="0"/>
                        <a:t>0</a:t>
                      </a:r>
                      <a:endParaRPr lang="zh-CN" altLang="en-US" dirty="0"/>
                    </a:p>
                  </a:txBody>
                  <a:tcPr/>
                </a:tc>
                <a:tc>
                  <a:txBody>
                    <a:bodyPr/>
                    <a:lstStyle/>
                    <a:p>
                      <a:pPr algn="ctr"/>
                      <a:r>
                        <a:rPr lang="en-US" altLang="zh-CN" dirty="0">
                          <a:solidFill>
                            <a:srgbClr val="FF0000"/>
                          </a:solidFill>
                        </a:rPr>
                        <a:t>4</a:t>
                      </a:r>
                      <a:endParaRPr lang="zh-CN" altLang="en-US" dirty="0">
                        <a:solidFill>
                          <a:srgbClr val="FF0000"/>
                        </a:solidFill>
                      </a:endParaRPr>
                    </a:p>
                  </a:txBody>
                  <a:tcPr/>
                </a:tc>
                <a:tc>
                  <a:txBody>
                    <a:bodyPr/>
                    <a:lstStyle/>
                    <a:p>
                      <a:pPr algn="ctr"/>
                      <a:r>
                        <a:rPr lang="en-US" altLang="zh-CN" dirty="0">
                          <a:solidFill>
                            <a:schemeClr val="bg1"/>
                          </a:solidFill>
                        </a:rPr>
                        <a:t>5</a:t>
                      </a:r>
                      <a:endParaRPr lang="zh-CN" altLang="en-US" dirty="0">
                        <a:solidFill>
                          <a:schemeClr val="bg1"/>
                        </a:solidFill>
                      </a:endParaRPr>
                    </a:p>
                  </a:txBody>
                  <a:tcPr/>
                </a:tc>
                <a:tc>
                  <a:txBody>
                    <a:bodyPr/>
                    <a:lstStyle/>
                    <a:p>
                      <a:pPr algn="ctr"/>
                      <a:r>
                        <a:rPr lang="en-US" altLang="zh-CN" dirty="0">
                          <a:solidFill>
                            <a:schemeClr val="bg1"/>
                          </a:solidFill>
                        </a:rPr>
                        <a:t>6</a:t>
                      </a:r>
                      <a:endParaRPr lang="zh-CN" altLang="en-US" dirty="0">
                        <a:solidFill>
                          <a:schemeClr val="bg1"/>
                        </a:solidFill>
                      </a:endParaRPr>
                    </a:p>
                  </a:txBody>
                  <a:tcPr/>
                </a:tc>
                <a:tc>
                  <a:txBody>
                    <a:bodyPr/>
                    <a:lstStyle/>
                    <a:p>
                      <a:pPr algn="ctr"/>
                      <a:r>
                        <a:rPr lang="en-US" altLang="zh-CN" dirty="0">
                          <a:solidFill>
                            <a:schemeClr val="bg1"/>
                          </a:solidFill>
                        </a:rPr>
                        <a:t>1</a:t>
                      </a:r>
                      <a:endParaRPr lang="zh-CN" altLang="en-US" dirty="0">
                        <a:solidFill>
                          <a:schemeClr val="bg1"/>
                        </a:solidFill>
                      </a:endParaRPr>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Optimal Replacement</a:t>
            </a:r>
            <a:endParaRPr lang="zh-CN" altLang="en-US" sz="3800" dirty="0"/>
          </a:p>
        </p:txBody>
      </p:sp>
      <p:sp>
        <p:nvSpPr>
          <p:cNvPr id="20" name="矩形 19">
            <a:extLst>
              <a:ext uri="{FF2B5EF4-FFF2-40B4-BE49-F238E27FC236}">
                <a16:creationId xmlns:a16="http://schemas.microsoft.com/office/drawing/2014/main" id="{782FE846-F7A0-4014-9543-F1C753C0B73C}"/>
              </a:ext>
            </a:extLst>
          </p:cNvPr>
          <p:cNvSpPr/>
          <p:nvPr/>
        </p:nvSpPr>
        <p:spPr bwMode="auto">
          <a:xfrm>
            <a:off x="627888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1" name="矩形 20">
            <a:extLst>
              <a:ext uri="{FF2B5EF4-FFF2-40B4-BE49-F238E27FC236}">
                <a16:creationId xmlns:a16="http://schemas.microsoft.com/office/drawing/2014/main" id="{065C589F-023C-4D90-B4B5-EA49B82D0D92}"/>
              </a:ext>
            </a:extLst>
          </p:cNvPr>
          <p:cNvSpPr/>
          <p:nvPr/>
        </p:nvSpPr>
        <p:spPr bwMode="auto">
          <a:xfrm>
            <a:off x="676402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2" name="矩形 21">
            <a:extLst>
              <a:ext uri="{FF2B5EF4-FFF2-40B4-BE49-F238E27FC236}">
                <a16:creationId xmlns:a16="http://schemas.microsoft.com/office/drawing/2014/main" id="{7ACB636E-3FC1-4256-BB59-DF168A0EA92F}"/>
              </a:ext>
            </a:extLst>
          </p:cNvPr>
          <p:cNvSpPr/>
          <p:nvPr/>
        </p:nvSpPr>
        <p:spPr bwMode="auto">
          <a:xfrm>
            <a:off x="724916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3" name="矩形 22">
            <a:extLst>
              <a:ext uri="{FF2B5EF4-FFF2-40B4-BE49-F238E27FC236}">
                <a16:creationId xmlns:a16="http://schemas.microsoft.com/office/drawing/2014/main" id="{BF363297-22A0-4649-A0D2-8DB6C2A9EE76}"/>
              </a:ext>
            </a:extLst>
          </p:cNvPr>
          <p:cNvSpPr/>
          <p:nvPr/>
        </p:nvSpPr>
        <p:spPr bwMode="auto">
          <a:xfrm>
            <a:off x="773430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4" name="矩形 23">
            <a:extLst>
              <a:ext uri="{FF2B5EF4-FFF2-40B4-BE49-F238E27FC236}">
                <a16:creationId xmlns:a16="http://schemas.microsoft.com/office/drawing/2014/main" id="{5E50D417-B1C2-4C5B-A271-51B9E8D0BC2B}"/>
              </a:ext>
            </a:extLst>
          </p:cNvPr>
          <p:cNvSpPr/>
          <p:nvPr/>
        </p:nvSpPr>
        <p:spPr bwMode="auto">
          <a:xfrm>
            <a:off x="8219438"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graphicFrame>
        <p:nvGraphicFramePr>
          <p:cNvPr id="25" name="表格 4">
            <a:extLst>
              <a:ext uri="{FF2B5EF4-FFF2-40B4-BE49-F238E27FC236}">
                <a16:creationId xmlns:a16="http://schemas.microsoft.com/office/drawing/2014/main" id="{FBF51C3A-BA40-4A98-B59A-8068F20FC236}"/>
              </a:ext>
            </a:extLst>
          </p:cNvPr>
          <p:cNvGraphicFramePr>
            <a:graphicFrameLocks/>
          </p:cNvGraphicFramePr>
          <p:nvPr/>
        </p:nvGraphicFramePr>
        <p:xfrm>
          <a:off x="457200" y="4953000"/>
          <a:ext cx="8229598"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endParaRPr lang="zh-CN" altLang="en-US" dirty="0">
                        <a:solidFill>
                          <a:schemeClr val="bg1"/>
                        </a:solidFill>
                      </a:endParaRPr>
                    </a:p>
                  </a:txBody>
                  <a:tcPr/>
                </a:tc>
                <a:tc>
                  <a:txBody>
                    <a:bodyPr/>
                    <a:lstStyle/>
                    <a:p>
                      <a:pPr algn="ctr"/>
                      <a:endParaRPr lang="zh-CN" altLang="en-US" dirty="0">
                        <a:solidFill>
                          <a:srgbClr val="FF0000"/>
                        </a:solidFill>
                      </a:endParaRPr>
                    </a:p>
                  </a:txBody>
                  <a:tcPr/>
                </a:tc>
                <a:tc>
                  <a:txBody>
                    <a:bodyPr/>
                    <a:lstStyle/>
                    <a:p>
                      <a:pPr algn="ctr"/>
                      <a:r>
                        <a:rPr lang="en-US" altLang="zh-CN" dirty="0">
                          <a:solidFill>
                            <a:srgbClr val="FF0000"/>
                          </a:solidFill>
                        </a:rPr>
                        <a:t>2</a:t>
                      </a:r>
                      <a:endParaRPr lang="zh-CN" altLang="en-US" dirty="0">
                        <a:solidFill>
                          <a:srgbClr val="FF0000"/>
                        </a:solidFill>
                      </a:endParaRPr>
                    </a:p>
                  </a:txBody>
                  <a:tcPr/>
                </a:tc>
                <a:tc>
                  <a:txBody>
                    <a:bodyPr/>
                    <a:lstStyle/>
                    <a:p>
                      <a:pPr algn="ctr"/>
                      <a:r>
                        <a:rPr lang="en-US" altLang="zh-CN" dirty="0">
                          <a:solidFill>
                            <a:schemeClr val="bg1"/>
                          </a:solidFill>
                        </a:rPr>
                        <a:t>3</a:t>
                      </a:r>
                      <a:endParaRPr lang="zh-CN" altLang="en-US" dirty="0">
                        <a:solidFill>
                          <a:schemeClr val="bg1"/>
                        </a:solidFill>
                      </a:endParaRPr>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solidFill>
                            <a:srgbClr val="FF0000"/>
                          </a:solidFill>
                        </a:rPr>
                        <a:t>7</a:t>
                      </a:r>
                      <a:endParaRPr lang="zh-CN" altLang="en-US" dirty="0">
                        <a:solidFill>
                          <a:srgbClr val="FF0000"/>
                        </a:solidFill>
                      </a:endParaRPr>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320877074"/>
                  </a:ext>
                </a:extLst>
              </a:tr>
            </a:tbl>
          </a:graphicData>
        </a:graphic>
      </p:graphicFrame>
      <p:sp>
        <p:nvSpPr>
          <p:cNvPr id="7" name="文本框 6">
            <a:extLst>
              <a:ext uri="{FF2B5EF4-FFF2-40B4-BE49-F238E27FC236}">
                <a16:creationId xmlns:a16="http://schemas.microsoft.com/office/drawing/2014/main" id="{0DF44A88-4245-46AB-9196-F5F7F05E84AB}"/>
              </a:ext>
            </a:extLst>
          </p:cNvPr>
          <p:cNvSpPr txBox="1"/>
          <p:nvPr/>
        </p:nvSpPr>
        <p:spPr>
          <a:xfrm>
            <a:off x="460802" y="4609068"/>
            <a:ext cx="415498" cy="369332"/>
          </a:xfrm>
          <a:prstGeom prst="rect">
            <a:avLst/>
          </a:prstGeom>
          <a:noFill/>
        </p:spPr>
        <p:txBody>
          <a:bodyPr wrap="none" rtlCol="0">
            <a:spAutoFit/>
          </a:bodyPr>
          <a:lstStyle/>
          <a:p>
            <a:r>
              <a:rPr lang="zh-CN" altLang="en-US" dirty="0"/>
              <a:t>∞</a:t>
            </a:r>
          </a:p>
        </p:txBody>
      </p:sp>
      <p:sp>
        <p:nvSpPr>
          <p:cNvPr id="2" name="TextBox 1">
            <a:extLst>
              <a:ext uri="{FF2B5EF4-FFF2-40B4-BE49-F238E27FC236}">
                <a16:creationId xmlns:a16="http://schemas.microsoft.com/office/drawing/2014/main" id="{6A165E70-82F5-16CD-E05B-CD73A620895B}"/>
              </a:ext>
            </a:extLst>
          </p:cNvPr>
          <p:cNvSpPr txBox="1"/>
          <p:nvPr/>
        </p:nvSpPr>
        <p:spPr>
          <a:xfrm>
            <a:off x="467360" y="1023541"/>
            <a:ext cx="8229598" cy="1846659"/>
          </a:xfrm>
          <a:prstGeom prst="rect">
            <a:avLst/>
          </a:prstGeom>
          <a:noFill/>
        </p:spPr>
        <p:txBody>
          <a:bodyPr wrap="square" rtlCol="0">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1600" dirty="0">
                <a:solidFill>
                  <a:schemeClr val="tx1"/>
                </a:solidFill>
                <a:latin typeface="Verdana" charset="0"/>
              </a:rPr>
              <a:t>In this step, </a:t>
            </a:r>
            <a:r>
              <a:rPr lang="en-US" altLang="zh-CN" sz="1600" dirty="0">
                <a:latin typeface="Verdana" charset="0"/>
              </a:rPr>
              <a:t>2</a:t>
            </a:r>
            <a:r>
              <a:rPr lang="en-US" altLang="zh-CN" sz="1600" dirty="0">
                <a:solidFill>
                  <a:schemeClr val="tx1"/>
                </a:solidFill>
                <a:latin typeface="Verdana" charset="0"/>
              </a:rPr>
              <a:t> frames: </a:t>
            </a:r>
            <a:r>
              <a:rPr lang="en-US" altLang="zh-CN" sz="1600" b="1" dirty="0">
                <a:solidFill>
                  <a:srgbClr val="FF0000"/>
                </a:solidFill>
                <a:latin typeface="Verdana" charset="0"/>
              </a:rPr>
              <a:t>2, 7 </a:t>
            </a:r>
            <a:r>
              <a:rPr lang="en-US" altLang="zh-CN" sz="1600" dirty="0">
                <a:solidFill>
                  <a:schemeClr val="tx1"/>
                </a:solidFill>
                <a:latin typeface="Verdana" charset="0"/>
              </a:rPr>
              <a:t>cannot be found in future</a:t>
            </a:r>
          </a:p>
          <a:p>
            <a:pPr marL="0" marR="0" indent="0" algn="l" defTabSz="914400" rtl="0" eaLnBrk="0" fontAlgn="base" latinLnBrk="0" hangingPunct="0">
              <a:lnSpc>
                <a:spcPct val="100000"/>
              </a:lnSpc>
              <a:spcBef>
                <a:spcPct val="0"/>
              </a:spcBef>
              <a:spcAft>
                <a:spcPct val="0"/>
              </a:spcAft>
              <a:buClrTx/>
              <a:buSzTx/>
              <a:buFontTx/>
              <a:buNone/>
              <a:tabLst/>
            </a:pPr>
            <a:r>
              <a:rPr lang="en-US" altLang="zh-CN" sz="1600" dirty="0">
                <a:latin typeface="Verdana" charset="0"/>
              </a:rPr>
              <a:t>What strategy we should apply?</a:t>
            </a:r>
          </a:p>
          <a:p>
            <a:pPr marL="0" marR="0" indent="0" algn="l" defTabSz="914400" rtl="0" eaLnBrk="0" fontAlgn="base" latinLnBrk="0" hangingPunct="0">
              <a:lnSpc>
                <a:spcPct val="100000"/>
              </a:lnSpc>
              <a:spcBef>
                <a:spcPct val="0"/>
              </a:spcBef>
              <a:spcAft>
                <a:spcPct val="0"/>
              </a:spcAft>
              <a:buClrTx/>
              <a:buSzTx/>
              <a:buFontTx/>
              <a:buNone/>
              <a:tabLst/>
            </a:pPr>
            <a:r>
              <a:rPr lang="en-US" altLang="zh-CN" sz="1600" dirty="0">
                <a:solidFill>
                  <a:schemeClr val="tx1"/>
                </a:solidFill>
                <a:latin typeface="Verdana" charset="0"/>
              </a:rPr>
              <a:t>If the question does not specify, you can pick any one of them</a:t>
            </a:r>
          </a:p>
          <a:p>
            <a:pPr marL="0" marR="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FF0000"/>
                </a:solidFill>
                <a:latin typeface="Verdana" charset="0"/>
              </a:rPr>
              <a:t>So, OPT replacement may not give a unique solution (but the total number of page faults should be the same among the possible solutions), especially if there are many page faults near the end. </a:t>
            </a:r>
            <a:endParaRPr kumimoji="0" lang="zh-CN" altLang="en-US" sz="1600" b="0" i="0" u="none" strike="noStrike" cap="none" normalizeH="0" baseline="0" dirty="0">
              <a:ln>
                <a:noFill/>
              </a:ln>
              <a:solidFill>
                <a:srgbClr val="FF0000"/>
              </a:solidFill>
              <a:effectLst/>
              <a:latin typeface="Verdana" charset="0"/>
            </a:endParaRPr>
          </a:p>
          <a:p>
            <a:endParaRPr lang="en-GB" sz="1600" dirty="0"/>
          </a:p>
        </p:txBody>
      </p:sp>
    </p:spTree>
    <p:extLst>
      <p:ext uri="{BB962C8B-B14F-4D97-AF65-F5344CB8AC3E}">
        <p14:creationId xmlns:p14="http://schemas.microsoft.com/office/powerpoint/2010/main" val="2948567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3F8C25E7-5CD9-4AFA-A055-7D71C4ADEC65}"/>
              </a:ext>
            </a:extLst>
          </p:cNvPr>
          <p:cNvGraphicFramePr>
            <a:graphicFrameLocks noGrp="1"/>
          </p:cNvGraphicFramePr>
          <p:nvPr>
            <p:ph idx="1"/>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solidFill>
                            <a:schemeClr val="bg1"/>
                          </a:solidFill>
                        </a:rPr>
                        <a:t>1</a:t>
                      </a:r>
                      <a:endParaRPr lang="zh-CN" altLang="en-US" dirty="0">
                        <a:solidFill>
                          <a:schemeClr val="bg1"/>
                        </a:solidFill>
                      </a:endParaRPr>
                    </a:p>
                  </a:txBody>
                  <a:tcPr/>
                </a:tc>
                <a:tc>
                  <a:txBody>
                    <a:bodyPr/>
                    <a:lstStyle/>
                    <a:p>
                      <a:pPr algn="ctr"/>
                      <a:r>
                        <a:rPr lang="en-US" altLang="zh-CN" dirty="0"/>
                        <a:t>4</a:t>
                      </a:r>
                      <a:endParaRPr lang="zh-CN" altLang="en-US" dirty="0"/>
                    </a:p>
                  </a:txBody>
                  <a:tcPr/>
                </a:tc>
                <a:tc>
                  <a:txBody>
                    <a:bodyPr/>
                    <a:lstStyle/>
                    <a:p>
                      <a:pPr algn="ctr"/>
                      <a:r>
                        <a:rPr lang="en-US" altLang="zh-CN" dirty="0">
                          <a:solidFill>
                            <a:schemeClr val="bg1"/>
                          </a:solidFill>
                        </a:rPr>
                        <a:t>3</a:t>
                      </a:r>
                      <a:endParaRPr lang="zh-CN" altLang="en-US" dirty="0">
                        <a:solidFill>
                          <a:schemeClr val="bg1"/>
                        </a:solidFill>
                      </a:endParaRPr>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solidFill>
                            <a:schemeClr val="bg1"/>
                          </a:solidFill>
                        </a:rPr>
                        <a:t>2</a:t>
                      </a:r>
                      <a:endParaRPr lang="zh-CN" altLang="en-US" dirty="0">
                        <a:solidFill>
                          <a:schemeClr val="bg1"/>
                        </a:solidFill>
                      </a:endParaRPr>
                    </a:p>
                  </a:txBody>
                  <a:tcPr/>
                </a:tc>
                <a:tc>
                  <a:txBody>
                    <a:bodyPr/>
                    <a:lstStyle/>
                    <a:p>
                      <a:pPr algn="ctr"/>
                      <a:r>
                        <a:rPr lang="en-US" altLang="zh-CN" dirty="0">
                          <a:solidFill>
                            <a:schemeClr val="bg1"/>
                          </a:solidFill>
                        </a:rPr>
                        <a:t>2</a:t>
                      </a:r>
                      <a:endParaRPr lang="zh-CN" altLang="en-US" dirty="0">
                        <a:solidFill>
                          <a:schemeClr val="bg1"/>
                        </a:solidFill>
                      </a:endParaRPr>
                    </a:p>
                  </a:txBody>
                  <a:tcPr/>
                </a:tc>
                <a:tc>
                  <a:txBody>
                    <a:bodyPr/>
                    <a:lstStyle/>
                    <a:p>
                      <a:pPr algn="ctr"/>
                      <a:r>
                        <a:rPr lang="en-US" altLang="zh-CN" dirty="0">
                          <a:solidFill>
                            <a:schemeClr val="bg1"/>
                          </a:solidFill>
                        </a:rPr>
                        <a:t>7</a:t>
                      </a:r>
                      <a:endParaRPr lang="zh-CN" altLang="en-US" dirty="0">
                        <a:solidFill>
                          <a:schemeClr val="bg1"/>
                        </a:solidFill>
                      </a:endParaRPr>
                    </a:p>
                  </a:txBody>
                  <a:tcPr/>
                </a:tc>
                <a:tc>
                  <a:txBody>
                    <a:bodyPr/>
                    <a:lstStyle/>
                    <a:p>
                      <a:pPr algn="ctr"/>
                      <a:r>
                        <a:rPr lang="en-US" altLang="zh-CN" dirty="0"/>
                        <a:t>0</a:t>
                      </a:r>
                      <a:endParaRPr lang="zh-CN" altLang="en-US" dirty="0"/>
                    </a:p>
                  </a:txBody>
                  <a:tcPr/>
                </a:tc>
                <a:tc>
                  <a:txBody>
                    <a:bodyPr/>
                    <a:lstStyle/>
                    <a:p>
                      <a:pPr algn="ctr"/>
                      <a:r>
                        <a:rPr lang="en-US" altLang="zh-CN" dirty="0">
                          <a:solidFill>
                            <a:srgbClr val="FF0000"/>
                          </a:solidFill>
                        </a:rPr>
                        <a:t>4</a:t>
                      </a:r>
                      <a:endParaRPr lang="zh-CN" altLang="en-US" dirty="0">
                        <a:solidFill>
                          <a:srgbClr val="FF0000"/>
                        </a:solidFill>
                      </a:endParaRPr>
                    </a:p>
                  </a:txBody>
                  <a:tcPr/>
                </a:tc>
                <a:tc>
                  <a:txBody>
                    <a:bodyPr/>
                    <a:lstStyle/>
                    <a:p>
                      <a:pPr algn="ctr"/>
                      <a:r>
                        <a:rPr lang="en-US" altLang="zh-CN" dirty="0">
                          <a:solidFill>
                            <a:schemeClr val="bg1"/>
                          </a:solidFill>
                        </a:rPr>
                        <a:t>5</a:t>
                      </a:r>
                      <a:endParaRPr lang="zh-CN" altLang="en-US" dirty="0">
                        <a:solidFill>
                          <a:schemeClr val="bg1"/>
                        </a:solidFill>
                      </a:endParaRPr>
                    </a:p>
                  </a:txBody>
                  <a:tcPr/>
                </a:tc>
                <a:tc>
                  <a:txBody>
                    <a:bodyPr/>
                    <a:lstStyle/>
                    <a:p>
                      <a:pPr algn="ctr"/>
                      <a:r>
                        <a:rPr lang="en-US" altLang="zh-CN" dirty="0">
                          <a:solidFill>
                            <a:schemeClr val="bg1"/>
                          </a:solidFill>
                        </a:rPr>
                        <a:t>6</a:t>
                      </a:r>
                      <a:endParaRPr lang="zh-CN" altLang="en-US" dirty="0">
                        <a:solidFill>
                          <a:schemeClr val="bg1"/>
                        </a:solidFill>
                      </a:endParaRPr>
                    </a:p>
                  </a:txBody>
                  <a:tcPr/>
                </a:tc>
                <a:tc>
                  <a:txBody>
                    <a:bodyPr/>
                    <a:lstStyle/>
                    <a:p>
                      <a:pPr algn="ctr"/>
                      <a:r>
                        <a:rPr lang="en-US" altLang="zh-CN" dirty="0">
                          <a:solidFill>
                            <a:schemeClr val="bg1"/>
                          </a:solidFill>
                        </a:rPr>
                        <a:t>1</a:t>
                      </a:r>
                      <a:endParaRPr lang="zh-CN" altLang="en-US" dirty="0">
                        <a:solidFill>
                          <a:schemeClr val="bg1"/>
                        </a:solidFill>
                      </a:endParaRPr>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Optimal Replacement</a:t>
            </a:r>
            <a:endParaRPr lang="zh-CN" altLang="en-US" sz="3800" dirty="0"/>
          </a:p>
        </p:txBody>
      </p:sp>
      <p:sp>
        <p:nvSpPr>
          <p:cNvPr id="21" name="矩形 20">
            <a:extLst>
              <a:ext uri="{FF2B5EF4-FFF2-40B4-BE49-F238E27FC236}">
                <a16:creationId xmlns:a16="http://schemas.microsoft.com/office/drawing/2014/main" id="{065C589F-023C-4D90-B4B5-EA49B82D0D92}"/>
              </a:ext>
            </a:extLst>
          </p:cNvPr>
          <p:cNvSpPr/>
          <p:nvPr/>
        </p:nvSpPr>
        <p:spPr bwMode="auto">
          <a:xfrm>
            <a:off x="676402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2" name="矩形 21">
            <a:extLst>
              <a:ext uri="{FF2B5EF4-FFF2-40B4-BE49-F238E27FC236}">
                <a16:creationId xmlns:a16="http://schemas.microsoft.com/office/drawing/2014/main" id="{7ACB636E-3FC1-4256-BB59-DF168A0EA92F}"/>
              </a:ext>
            </a:extLst>
          </p:cNvPr>
          <p:cNvSpPr/>
          <p:nvPr/>
        </p:nvSpPr>
        <p:spPr bwMode="auto">
          <a:xfrm>
            <a:off x="724916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3" name="矩形 22">
            <a:extLst>
              <a:ext uri="{FF2B5EF4-FFF2-40B4-BE49-F238E27FC236}">
                <a16:creationId xmlns:a16="http://schemas.microsoft.com/office/drawing/2014/main" id="{BF363297-22A0-4649-A0D2-8DB6C2A9EE76}"/>
              </a:ext>
            </a:extLst>
          </p:cNvPr>
          <p:cNvSpPr/>
          <p:nvPr/>
        </p:nvSpPr>
        <p:spPr bwMode="auto">
          <a:xfrm>
            <a:off x="773430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4" name="矩形 23">
            <a:extLst>
              <a:ext uri="{FF2B5EF4-FFF2-40B4-BE49-F238E27FC236}">
                <a16:creationId xmlns:a16="http://schemas.microsoft.com/office/drawing/2014/main" id="{5E50D417-B1C2-4C5B-A271-51B9E8D0BC2B}"/>
              </a:ext>
            </a:extLst>
          </p:cNvPr>
          <p:cNvSpPr/>
          <p:nvPr/>
        </p:nvSpPr>
        <p:spPr bwMode="auto">
          <a:xfrm>
            <a:off x="8219438"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graphicFrame>
        <p:nvGraphicFramePr>
          <p:cNvPr id="25" name="表格 4">
            <a:extLst>
              <a:ext uri="{FF2B5EF4-FFF2-40B4-BE49-F238E27FC236}">
                <a16:creationId xmlns:a16="http://schemas.microsoft.com/office/drawing/2014/main" id="{FBF51C3A-BA40-4A98-B59A-8068F20FC236}"/>
              </a:ext>
            </a:extLst>
          </p:cNvPr>
          <p:cNvGraphicFramePr>
            <a:graphicFrameLocks/>
          </p:cNvGraphicFramePr>
          <p:nvPr/>
        </p:nvGraphicFramePr>
        <p:xfrm>
          <a:off x="457200" y="4953000"/>
          <a:ext cx="8229598"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solidFill>
                            <a:srgbClr val="FF0000"/>
                          </a:solidFill>
                        </a:rPr>
                        <a:t>0</a:t>
                      </a:r>
                      <a:endParaRPr lang="zh-CN" altLang="en-US" dirty="0">
                        <a:solidFill>
                          <a:srgbClr val="FF0000"/>
                        </a:solidFill>
                      </a:endParaRPr>
                    </a:p>
                  </a:txBody>
                  <a:tcPr/>
                </a:tc>
                <a:tc>
                  <a:txBody>
                    <a:bodyPr/>
                    <a:lstStyle/>
                    <a:p>
                      <a:pPr algn="ctr"/>
                      <a:endParaRPr lang="zh-CN" altLang="en-US" dirty="0">
                        <a:solidFill>
                          <a:srgbClr val="FF0000"/>
                        </a:solidFill>
                      </a:endParaRPr>
                    </a:p>
                  </a:txBody>
                  <a:tcPr/>
                </a:tc>
                <a:tc>
                  <a:txBody>
                    <a:bodyPr/>
                    <a:lstStyle/>
                    <a:p>
                      <a:pPr algn="ctr"/>
                      <a:r>
                        <a:rPr lang="en-US" altLang="zh-CN" dirty="0">
                          <a:solidFill>
                            <a:srgbClr val="FF0000"/>
                          </a:solidFill>
                        </a:rPr>
                        <a:t>2</a:t>
                      </a:r>
                      <a:endParaRPr lang="zh-CN" altLang="en-US" dirty="0">
                        <a:solidFill>
                          <a:srgbClr val="FF0000"/>
                        </a:solidFill>
                      </a:endParaRPr>
                    </a:p>
                  </a:txBody>
                  <a:tcPr/>
                </a:tc>
                <a:tc>
                  <a:txBody>
                    <a:bodyPr/>
                    <a:lstStyle/>
                    <a:p>
                      <a:pPr algn="ctr"/>
                      <a:r>
                        <a:rPr lang="en-US" altLang="zh-CN" dirty="0">
                          <a:solidFill>
                            <a:schemeClr val="bg1"/>
                          </a:solidFill>
                        </a:rPr>
                        <a:t>3</a:t>
                      </a:r>
                      <a:endParaRPr lang="zh-CN" altLang="en-US" dirty="0">
                        <a:solidFill>
                          <a:schemeClr val="bg1"/>
                        </a:solidFill>
                      </a:endParaRPr>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solidFill>
                            <a:schemeClr val="bg1"/>
                          </a:solidFill>
                        </a:rPr>
                        <a:t>7</a:t>
                      </a:r>
                      <a:endParaRPr lang="zh-CN" altLang="en-US" dirty="0">
                        <a:solidFill>
                          <a:schemeClr val="bg1"/>
                        </a:solidFill>
                      </a:endParaRPr>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320877074"/>
                  </a:ext>
                </a:extLst>
              </a:tr>
            </a:tbl>
          </a:graphicData>
        </a:graphic>
      </p:graphicFrame>
      <p:sp>
        <p:nvSpPr>
          <p:cNvPr id="7" name="文本框 6">
            <a:extLst>
              <a:ext uri="{FF2B5EF4-FFF2-40B4-BE49-F238E27FC236}">
                <a16:creationId xmlns:a16="http://schemas.microsoft.com/office/drawing/2014/main" id="{0DF44A88-4245-46AB-9196-F5F7F05E84AB}"/>
              </a:ext>
            </a:extLst>
          </p:cNvPr>
          <p:cNvSpPr txBox="1"/>
          <p:nvPr/>
        </p:nvSpPr>
        <p:spPr>
          <a:xfrm>
            <a:off x="460802" y="4609068"/>
            <a:ext cx="415498" cy="369332"/>
          </a:xfrm>
          <a:prstGeom prst="rect">
            <a:avLst/>
          </a:prstGeom>
          <a:noFill/>
        </p:spPr>
        <p:txBody>
          <a:bodyPr wrap="none" rtlCol="0">
            <a:spAutoFit/>
          </a:bodyPr>
          <a:lstStyle/>
          <a:p>
            <a:r>
              <a:rPr lang="zh-CN" altLang="en-US" dirty="0"/>
              <a:t>∞</a:t>
            </a:r>
          </a:p>
        </p:txBody>
      </p:sp>
    </p:spTree>
    <p:extLst>
      <p:ext uri="{BB962C8B-B14F-4D97-AF65-F5344CB8AC3E}">
        <p14:creationId xmlns:p14="http://schemas.microsoft.com/office/powerpoint/2010/main" val="1951037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3F8C25E7-5CD9-4AFA-A055-7D71C4ADEC65}"/>
              </a:ext>
            </a:extLst>
          </p:cNvPr>
          <p:cNvGraphicFramePr>
            <a:graphicFrameLocks noGrp="1"/>
          </p:cNvGraphicFramePr>
          <p:nvPr>
            <p:ph idx="1"/>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solidFill>
                            <a:schemeClr val="bg1"/>
                          </a:solidFill>
                        </a:rPr>
                        <a:t>1</a:t>
                      </a:r>
                      <a:endParaRPr lang="zh-CN" altLang="en-US" dirty="0">
                        <a:solidFill>
                          <a:schemeClr val="bg1"/>
                        </a:solidFill>
                      </a:endParaRPr>
                    </a:p>
                  </a:txBody>
                  <a:tcPr/>
                </a:tc>
                <a:tc>
                  <a:txBody>
                    <a:bodyPr/>
                    <a:lstStyle/>
                    <a:p>
                      <a:pPr algn="ctr"/>
                      <a:r>
                        <a:rPr lang="en-US" altLang="zh-CN" dirty="0"/>
                        <a:t>4</a:t>
                      </a:r>
                      <a:endParaRPr lang="zh-CN" altLang="en-US" dirty="0"/>
                    </a:p>
                  </a:txBody>
                  <a:tcPr/>
                </a:tc>
                <a:tc>
                  <a:txBody>
                    <a:bodyPr/>
                    <a:lstStyle/>
                    <a:p>
                      <a:pPr algn="ctr"/>
                      <a:r>
                        <a:rPr lang="en-US" altLang="zh-CN" dirty="0">
                          <a:solidFill>
                            <a:schemeClr val="bg1"/>
                          </a:solidFill>
                        </a:rPr>
                        <a:t>3</a:t>
                      </a:r>
                      <a:endParaRPr lang="zh-CN" altLang="en-US" dirty="0">
                        <a:solidFill>
                          <a:schemeClr val="bg1"/>
                        </a:solidFill>
                      </a:endParaRPr>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solidFill>
                            <a:schemeClr val="bg1"/>
                          </a:solidFill>
                        </a:rPr>
                        <a:t>2</a:t>
                      </a:r>
                      <a:endParaRPr lang="zh-CN" altLang="en-US" dirty="0">
                        <a:solidFill>
                          <a:schemeClr val="bg1"/>
                        </a:solidFill>
                      </a:endParaRPr>
                    </a:p>
                  </a:txBody>
                  <a:tcPr/>
                </a:tc>
                <a:tc>
                  <a:txBody>
                    <a:bodyPr/>
                    <a:lstStyle/>
                    <a:p>
                      <a:pPr algn="ctr"/>
                      <a:r>
                        <a:rPr lang="en-US" altLang="zh-CN" dirty="0">
                          <a:solidFill>
                            <a:schemeClr val="bg1"/>
                          </a:solidFill>
                        </a:rPr>
                        <a:t>2</a:t>
                      </a:r>
                      <a:endParaRPr lang="zh-CN" altLang="en-US" dirty="0">
                        <a:solidFill>
                          <a:schemeClr val="bg1"/>
                        </a:solidFill>
                      </a:endParaRPr>
                    </a:p>
                  </a:txBody>
                  <a:tcPr/>
                </a:tc>
                <a:tc>
                  <a:txBody>
                    <a:bodyPr/>
                    <a:lstStyle/>
                    <a:p>
                      <a:pPr algn="ctr"/>
                      <a:r>
                        <a:rPr lang="en-US" altLang="zh-CN" dirty="0">
                          <a:solidFill>
                            <a:schemeClr val="bg1"/>
                          </a:solidFill>
                        </a:rPr>
                        <a:t>7</a:t>
                      </a:r>
                      <a:endParaRPr lang="zh-CN" altLang="en-US" dirty="0">
                        <a:solidFill>
                          <a:schemeClr val="bg1"/>
                        </a:solidFill>
                      </a:endParaRPr>
                    </a:p>
                  </a:txBody>
                  <a:tcPr/>
                </a:tc>
                <a:tc>
                  <a:txBody>
                    <a:bodyPr/>
                    <a:lstStyle/>
                    <a:p>
                      <a:pPr algn="ctr"/>
                      <a:r>
                        <a:rPr lang="en-US" altLang="zh-CN" dirty="0"/>
                        <a:t>0</a:t>
                      </a:r>
                      <a:endParaRPr lang="zh-CN" altLang="en-US" dirty="0"/>
                    </a:p>
                  </a:txBody>
                  <a:tcPr/>
                </a:tc>
                <a:tc>
                  <a:txBody>
                    <a:bodyPr/>
                    <a:lstStyle/>
                    <a:p>
                      <a:pPr algn="ctr"/>
                      <a:r>
                        <a:rPr lang="en-US" altLang="zh-CN" dirty="0">
                          <a:solidFill>
                            <a:schemeClr val="bg1"/>
                          </a:solidFill>
                        </a:rPr>
                        <a:t>4</a:t>
                      </a:r>
                      <a:endParaRPr lang="zh-CN" altLang="en-US" dirty="0">
                        <a:solidFill>
                          <a:schemeClr val="bg1"/>
                        </a:solidFill>
                      </a:endParaRPr>
                    </a:p>
                  </a:txBody>
                  <a:tcPr/>
                </a:tc>
                <a:tc>
                  <a:txBody>
                    <a:bodyPr/>
                    <a:lstStyle/>
                    <a:p>
                      <a:pPr algn="ctr"/>
                      <a:r>
                        <a:rPr lang="en-US" altLang="zh-CN" dirty="0">
                          <a:solidFill>
                            <a:schemeClr val="bg1"/>
                          </a:solidFill>
                        </a:rPr>
                        <a:t>5</a:t>
                      </a:r>
                      <a:endParaRPr lang="zh-CN" altLang="en-US" dirty="0">
                        <a:solidFill>
                          <a:schemeClr val="bg1"/>
                        </a:solidFill>
                      </a:endParaRPr>
                    </a:p>
                  </a:txBody>
                  <a:tcPr/>
                </a:tc>
                <a:tc>
                  <a:txBody>
                    <a:bodyPr/>
                    <a:lstStyle/>
                    <a:p>
                      <a:pPr algn="ctr"/>
                      <a:r>
                        <a:rPr lang="en-US" altLang="zh-CN" dirty="0">
                          <a:solidFill>
                            <a:schemeClr val="bg1"/>
                          </a:solidFill>
                        </a:rPr>
                        <a:t>6</a:t>
                      </a:r>
                      <a:endParaRPr lang="zh-CN" altLang="en-US" dirty="0">
                        <a:solidFill>
                          <a:schemeClr val="bg1"/>
                        </a:solidFill>
                      </a:endParaRPr>
                    </a:p>
                  </a:txBody>
                  <a:tcPr/>
                </a:tc>
                <a:tc>
                  <a:txBody>
                    <a:bodyPr/>
                    <a:lstStyle/>
                    <a:p>
                      <a:pPr algn="ctr"/>
                      <a:r>
                        <a:rPr lang="en-US" altLang="zh-CN" dirty="0">
                          <a:solidFill>
                            <a:schemeClr val="bg1"/>
                          </a:solidFill>
                        </a:rPr>
                        <a:t>1</a:t>
                      </a:r>
                      <a:endParaRPr lang="zh-CN" altLang="en-US" dirty="0">
                        <a:solidFill>
                          <a:schemeClr val="bg1"/>
                        </a:solidFill>
                      </a:endParaRPr>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Optimal Replacement</a:t>
            </a:r>
            <a:endParaRPr lang="zh-CN" altLang="en-US" sz="3800" dirty="0"/>
          </a:p>
        </p:txBody>
      </p:sp>
      <p:sp>
        <p:nvSpPr>
          <p:cNvPr id="22" name="矩形 21">
            <a:extLst>
              <a:ext uri="{FF2B5EF4-FFF2-40B4-BE49-F238E27FC236}">
                <a16:creationId xmlns:a16="http://schemas.microsoft.com/office/drawing/2014/main" id="{7ACB636E-3FC1-4256-BB59-DF168A0EA92F}"/>
              </a:ext>
            </a:extLst>
          </p:cNvPr>
          <p:cNvSpPr/>
          <p:nvPr/>
        </p:nvSpPr>
        <p:spPr bwMode="auto">
          <a:xfrm>
            <a:off x="724916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3" name="矩形 22">
            <a:extLst>
              <a:ext uri="{FF2B5EF4-FFF2-40B4-BE49-F238E27FC236}">
                <a16:creationId xmlns:a16="http://schemas.microsoft.com/office/drawing/2014/main" id="{BF363297-22A0-4649-A0D2-8DB6C2A9EE76}"/>
              </a:ext>
            </a:extLst>
          </p:cNvPr>
          <p:cNvSpPr/>
          <p:nvPr/>
        </p:nvSpPr>
        <p:spPr bwMode="auto">
          <a:xfrm>
            <a:off x="773430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4" name="矩形 23">
            <a:extLst>
              <a:ext uri="{FF2B5EF4-FFF2-40B4-BE49-F238E27FC236}">
                <a16:creationId xmlns:a16="http://schemas.microsoft.com/office/drawing/2014/main" id="{5E50D417-B1C2-4C5B-A271-51B9E8D0BC2B}"/>
              </a:ext>
            </a:extLst>
          </p:cNvPr>
          <p:cNvSpPr/>
          <p:nvPr/>
        </p:nvSpPr>
        <p:spPr bwMode="auto">
          <a:xfrm>
            <a:off x="8219438"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graphicFrame>
        <p:nvGraphicFramePr>
          <p:cNvPr id="25" name="表格 4">
            <a:extLst>
              <a:ext uri="{FF2B5EF4-FFF2-40B4-BE49-F238E27FC236}">
                <a16:creationId xmlns:a16="http://schemas.microsoft.com/office/drawing/2014/main" id="{FBF51C3A-BA40-4A98-B59A-8068F20FC236}"/>
              </a:ext>
            </a:extLst>
          </p:cNvPr>
          <p:cNvGraphicFramePr>
            <a:graphicFrameLocks/>
          </p:cNvGraphicFramePr>
          <p:nvPr/>
        </p:nvGraphicFramePr>
        <p:xfrm>
          <a:off x="457200" y="4953000"/>
          <a:ext cx="8229598"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solidFill>
                            <a:srgbClr val="FF0000"/>
                          </a:solidFill>
                        </a:rPr>
                        <a:t>0</a:t>
                      </a:r>
                      <a:endParaRPr lang="zh-CN" altLang="en-US" dirty="0">
                        <a:solidFill>
                          <a:srgbClr val="FF0000"/>
                        </a:solidFill>
                      </a:endParaRPr>
                    </a:p>
                  </a:txBody>
                  <a:tcPr/>
                </a:tc>
                <a:tc>
                  <a:txBody>
                    <a:bodyPr/>
                    <a:lstStyle/>
                    <a:p>
                      <a:pPr algn="ctr"/>
                      <a:endParaRPr lang="zh-CN" altLang="en-US" dirty="0">
                        <a:solidFill>
                          <a:srgbClr val="FF0000"/>
                        </a:solidFill>
                      </a:endParaRPr>
                    </a:p>
                  </a:txBody>
                  <a:tcPr/>
                </a:tc>
                <a:tc>
                  <a:txBody>
                    <a:bodyPr/>
                    <a:lstStyle/>
                    <a:p>
                      <a:pPr algn="ctr"/>
                      <a:r>
                        <a:rPr lang="en-US" altLang="zh-CN" dirty="0">
                          <a:solidFill>
                            <a:srgbClr val="FF0000"/>
                          </a:solidFill>
                        </a:rPr>
                        <a:t>2</a:t>
                      </a:r>
                      <a:endParaRPr lang="zh-CN" altLang="en-US" dirty="0">
                        <a:solidFill>
                          <a:srgbClr val="FF0000"/>
                        </a:solidFill>
                      </a:endParaRPr>
                    </a:p>
                  </a:txBody>
                  <a:tcPr/>
                </a:tc>
                <a:tc>
                  <a:txBody>
                    <a:bodyPr/>
                    <a:lstStyle/>
                    <a:p>
                      <a:pPr algn="ctr"/>
                      <a:r>
                        <a:rPr lang="en-US" altLang="zh-CN" dirty="0">
                          <a:solidFill>
                            <a:schemeClr val="bg1"/>
                          </a:solidFill>
                        </a:rPr>
                        <a:t>3</a:t>
                      </a:r>
                      <a:endParaRPr lang="zh-CN" altLang="en-US" dirty="0">
                        <a:solidFill>
                          <a:schemeClr val="bg1"/>
                        </a:solidFill>
                      </a:endParaRPr>
                    </a:p>
                  </a:txBody>
                  <a:tcPr/>
                </a:tc>
                <a:tc>
                  <a:txBody>
                    <a:bodyPr/>
                    <a:lstStyle/>
                    <a:p>
                      <a:pPr algn="ctr"/>
                      <a:r>
                        <a:rPr lang="en-US" altLang="zh-CN" dirty="0">
                          <a:solidFill>
                            <a:srgbClr val="FF0000"/>
                          </a:solidFill>
                        </a:rPr>
                        <a:t>4</a:t>
                      </a:r>
                      <a:endParaRPr lang="zh-CN" altLang="en-US" dirty="0">
                        <a:solidFill>
                          <a:srgbClr val="FF0000"/>
                        </a:solidFill>
                      </a:endParaRPr>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solidFill>
                            <a:schemeClr val="bg1"/>
                          </a:solidFill>
                        </a:rPr>
                        <a:t>7</a:t>
                      </a:r>
                      <a:endParaRPr lang="zh-CN" altLang="en-US" dirty="0">
                        <a:solidFill>
                          <a:schemeClr val="bg1"/>
                        </a:solidFill>
                      </a:endParaRPr>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320877074"/>
                  </a:ext>
                </a:extLst>
              </a:tr>
            </a:tbl>
          </a:graphicData>
        </a:graphic>
      </p:graphicFrame>
      <p:sp>
        <p:nvSpPr>
          <p:cNvPr id="7" name="文本框 6">
            <a:extLst>
              <a:ext uri="{FF2B5EF4-FFF2-40B4-BE49-F238E27FC236}">
                <a16:creationId xmlns:a16="http://schemas.microsoft.com/office/drawing/2014/main" id="{0DF44A88-4245-46AB-9196-F5F7F05E84AB}"/>
              </a:ext>
            </a:extLst>
          </p:cNvPr>
          <p:cNvSpPr txBox="1"/>
          <p:nvPr/>
        </p:nvSpPr>
        <p:spPr>
          <a:xfrm>
            <a:off x="460802" y="4609068"/>
            <a:ext cx="415498" cy="369332"/>
          </a:xfrm>
          <a:prstGeom prst="rect">
            <a:avLst/>
          </a:prstGeom>
          <a:noFill/>
        </p:spPr>
        <p:txBody>
          <a:bodyPr wrap="none" rtlCol="0">
            <a:spAutoFit/>
          </a:bodyPr>
          <a:lstStyle/>
          <a:p>
            <a:r>
              <a:rPr lang="zh-CN" altLang="en-US" dirty="0"/>
              <a:t>∞</a:t>
            </a:r>
          </a:p>
        </p:txBody>
      </p:sp>
    </p:spTree>
    <p:extLst>
      <p:ext uri="{BB962C8B-B14F-4D97-AF65-F5344CB8AC3E}">
        <p14:creationId xmlns:p14="http://schemas.microsoft.com/office/powerpoint/2010/main" val="2856096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3F8C25E7-5CD9-4AFA-A055-7D71C4ADEC65}"/>
              </a:ext>
            </a:extLst>
          </p:cNvPr>
          <p:cNvGraphicFramePr>
            <a:graphicFrameLocks noGrp="1"/>
          </p:cNvGraphicFramePr>
          <p:nvPr>
            <p:ph idx="1"/>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solidFill>
                            <a:schemeClr val="bg1"/>
                          </a:solidFill>
                        </a:rPr>
                        <a:t>1</a:t>
                      </a:r>
                      <a:endParaRPr lang="zh-CN" altLang="en-US" dirty="0">
                        <a:solidFill>
                          <a:schemeClr val="bg1"/>
                        </a:solidFill>
                      </a:endParaRPr>
                    </a:p>
                  </a:txBody>
                  <a:tcPr/>
                </a:tc>
                <a:tc>
                  <a:txBody>
                    <a:bodyPr/>
                    <a:lstStyle/>
                    <a:p>
                      <a:pPr algn="ctr"/>
                      <a:r>
                        <a:rPr lang="en-US" altLang="zh-CN" dirty="0"/>
                        <a:t>4</a:t>
                      </a:r>
                      <a:endParaRPr lang="zh-CN" altLang="en-US" dirty="0"/>
                    </a:p>
                  </a:txBody>
                  <a:tcPr/>
                </a:tc>
                <a:tc>
                  <a:txBody>
                    <a:bodyPr/>
                    <a:lstStyle/>
                    <a:p>
                      <a:pPr algn="ctr"/>
                      <a:r>
                        <a:rPr lang="en-US" altLang="zh-CN" dirty="0">
                          <a:solidFill>
                            <a:schemeClr val="bg1"/>
                          </a:solidFill>
                        </a:rPr>
                        <a:t>3</a:t>
                      </a:r>
                      <a:endParaRPr lang="zh-CN" altLang="en-US" dirty="0">
                        <a:solidFill>
                          <a:schemeClr val="bg1"/>
                        </a:solidFill>
                      </a:endParaRPr>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solidFill>
                            <a:schemeClr val="bg1"/>
                          </a:solidFill>
                        </a:rPr>
                        <a:t>2</a:t>
                      </a:r>
                      <a:endParaRPr lang="zh-CN" altLang="en-US" dirty="0">
                        <a:solidFill>
                          <a:schemeClr val="bg1"/>
                        </a:solidFill>
                      </a:endParaRPr>
                    </a:p>
                  </a:txBody>
                  <a:tcPr/>
                </a:tc>
                <a:tc>
                  <a:txBody>
                    <a:bodyPr/>
                    <a:lstStyle/>
                    <a:p>
                      <a:pPr algn="ctr"/>
                      <a:r>
                        <a:rPr lang="en-US" altLang="zh-CN" dirty="0">
                          <a:solidFill>
                            <a:schemeClr val="bg1"/>
                          </a:solidFill>
                        </a:rPr>
                        <a:t>2</a:t>
                      </a:r>
                      <a:endParaRPr lang="zh-CN" altLang="en-US" dirty="0">
                        <a:solidFill>
                          <a:schemeClr val="bg1"/>
                        </a:solidFill>
                      </a:endParaRPr>
                    </a:p>
                  </a:txBody>
                  <a:tcPr/>
                </a:tc>
                <a:tc>
                  <a:txBody>
                    <a:bodyPr/>
                    <a:lstStyle/>
                    <a:p>
                      <a:pPr algn="ctr"/>
                      <a:r>
                        <a:rPr lang="en-US" altLang="zh-CN" dirty="0">
                          <a:solidFill>
                            <a:schemeClr val="bg1"/>
                          </a:solidFill>
                        </a:rPr>
                        <a:t>7</a:t>
                      </a:r>
                      <a:endParaRPr lang="zh-CN" altLang="en-US" dirty="0">
                        <a:solidFill>
                          <a:schemeClr val="bg1"/>
                        </a:solidFill>
                      </a:endParaRPr>
                    </a:p>
                  </a:txBody>
                  <a:tcPr/>
                </a:tc>
                <a:tc>
                  <a:txBody>
                    <a:bodyPr/>
                    <a:lstStyle/>
                    <a:p>
                      <a:pPr algn="ctr"/>
                      <a:r>
                        <a:rPr lang="en-US" altLang="zh-CN" dirty="0"/>
                        <a:t>0</a:t>
                      </a:r>
                      <a:endParaRPr lang="zh-CN" altLang="en-US" dirty="0"/>
                    </a:p>
                  </a:txBody>
                  <a:tcPr/>
                </a:tc>
                <a:tc>
                  <a:txBody>
                    <a:bodyPr/>
                    <a:lstStyle/>
                    <a:p>
                      <a:pPr algn="ctr"/>
                      <a:r>
                        <a:rPr lang="en-US" altLang="zh-CN" dirty="0">
                          <a:solidFill>
                            <a:schemeClr val="bg1"/>
                          </a:solidFill>
                        </a:rPr>
                        <a:t>4</a:t>
                      </a:r>
                      <a:endParaRPr lang="zh-CN" altLang="en-US" dirty="0">
                        <a:solidFill>
                          <a:schemeClr val="bg1"/>
                        </a:solidFill>
                      </a:endParaRPr>
                    </a:p>
                  </a:txBody>
                  <a:tcPr/>
                </a:tc>
                <a:tc>
                  <a:txBody>
                    <a:bodyPr/>
                    <a:lstStyle/>
                    <a:p>
                      <a:pPr algn="ctr"/>
                      <a:r>
                        <a:rPr lang="en-US" altLang="zh-CN" dirty="0">
                          <a:solidFill>
                            <a:schemeClr val="bg1"/>
                          </a:solidFill>
                        </a:rPr>
                        <a:t>5</a:t>
                      </a:r>
                      <a:endParaRPr lang="zh-CN" altLang="en-US" dirty="0">
                        <a:solidFill>
                          <a:schemeClr val="bg1"/>
                        </a:solidFill>
                      </a:endParaRPr>
                    </a:p>
                  </a:txBody>
                  <a:tcPr/>
                </a:tc>
                <a:tc>
                  <a:txBody>
                    <a:bodyPr/>
                    <a:lstStyle/>
                    <a:p>
                      <a:pPr algn="ctr"/>
                      <a:r>
                        <a:rPr lang="en-US" altLang="zh-CN" dirty="0">
                          <a:solidFill>
                            <a:schemeClr val="bg1"/>
                          </a:solidFill>
                        </a:rPr>
                        <a:t>6</a:t>
                      </a:r>
                      <a:endParaRPr lang="zh-CN" altLang="en-US" dirty="0">
                        <a:solidFill>
                          <a:schemeClr val="bg1"/>
                        </a:solidFill>
                      </a:endParaRPr>
                    </a:p>
                  </a:txBody>
                  <a:tcPr/>
                </a:tc>
                <a:tc>
                  <a:txBody>
                    <a:bodyPr/>
                    <a:lstStyle/>
                    <a:p>
                      <a:pPr algn="ctr"/>
                      <a:r>
                        <a:rPr lang="en-US" altLang="zh-CN" dirty="0">
                          <a:solidFill>
                            <a:schemeClr val="bg1"/>
                          </a:solidFill>
                        </a:rPr>
                        <a:t>1</a:t>
                      </a:r>
                      <a:endParaRPr lang="zh-CN" altLang="en-US" dirty="0">
                        <a:solidFill>
                          <a:schemeClr val="bg1"/>
                        </a:solidFill>
                      </a:endParaRPr>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Optimal Replacement</a:t>
            </a:r>
            <a:endParaRPr lang="zh-CN" altLang="en-US" sz="3800" dirty="0"/>
          </a:p>
        </p:txBody>
      </p:sp>
      <p:sp>
        <p:nvSpPr>
          <p:cNvPr id="23" name="矩形 22">
            <a:extLst>
              <a:ext uri="{FF2B5EF4-FFF2-40B4-BE49-F238E27FC236}">
                <a16:creationId xmlns:a16="http://schemas.microsoft.com/office/drawing/2014/main" id="{BF363297-22A0-4649-A0D2-8DB6C2A9EE76}"/>
              </a:ext>
            </a:extLst>
          </p:cNvPr>
          <p:cNvSpPr/>
          <p:nvPr/>
        </p:nvSpPr>
        <p:spPr bwMode="auto">
          <a:xfrm>
            <a:off x="7734300"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4" name="矩形 23">
            <a:extLst>
              <a:ext uri="{FF2B5EF4-FFF2-40B4-BE49-F238E27FC236}">
                <a16:creationId xmlns:a16="http://schemas.microsoft.com/office/drawing/2014/main" id="{5E50D417-B1C2-4C5B-A271-51B9E8D0BC2B}"/>
              </a:ext>
            </a:extLst>
          </p:cNvPr>
          <p:cNvSpPr/>
          <p:nvPr/>
        </p:nvSpPr>
        <p:spPr bwMode="auto">
          <a:xfrm>
            <a:off x="8219438"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graphicFrame>
        <p:nvGraphicFramePr>
          <p:cNvPr id="25" name="表格 4">
            <a:extLst>
              <a:ext uri="{FF2B5EF4-FFF2-40B4-BE49-F238E27FC236}">
                <a16:creationId xmlns:a16="http://schemas.microsoft.com/office/drawing/2014/main" id="{FBF51C3A-BA40-4A98-B59A-8068F20FC236}"/>
              </a:ext>
            </a:extLst>
          </p:cNvPr>
          <p:cNvGraphicFramePr>
            <a:graphicFrameLocks/>
          </p:cNvGraphicFramePr>
          <p:nvPr/>
        </p:nvGraphicFramePr>
        <p:xfrm>
          <a:off x="457200" y="4953000"/>
          <a:ext cx="8229598"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solidFill>
                            <a:srgbClr val="FF0000"/>
                          </a:solidFill>
                        </a:rPr>
                        <a:t>0</a:t>
                      </a:r>
                      <a:endParaRPr lang="zh-CN" altLang="en-US" dirty="0">
                        <a:solidFill>
                          <a:srgbClr val="FF0000"/>
                        </a:solidFill>
                      </a:endParaRPr>
                    </a:p>
                  </a:txBody>
                  <a:tcPr/>
                </a:tc>
                <a:tc>
                  <a:txBody>
                    <a:bodyPr/>
                    <a:lstStyle/>
                    <a:p>
                      <a:pPr algn="ctr"/>
                      <a:endParaRPr lang="zh-CN" altLang="en-US" dirty="0">
                        <a:solidFill>
                          <a:srgbClr val="FF0000"/>
                        </a:solidFill>
                      </a:endParaRPr>
                    </a:p>
                  </a:txBody>
                  <a:tcPr/>
                </a:tc>
                <a:tc>
                  <a:txBody>
                    <a:bodyPr/>
                    <a:lstStyle/>
                    <a:p>
                      <a:pPr algn="ctr"/>
                      <a:r>
                        <a:rPr lang="en-US" altLang="zh-CN" dirty="0">
                          <a:solidFill>
                            <a:srgbClr val="FF0000"/>
                          </a:solidFill>
                        </a:rPr>
                        <a:t>2</a:t>
                      </a:r>
                      <a:endParaRPr lang="zh-CN" altLang="en-US" dirty="0">
                        <a:solidFill>
                          <a:srgbClr val="FF0000"/>
                        </a:solidFill>
                      </a:endParaRPr>
                    </a:p>
                  </a:txBody>
                  <a:tcPr/>
                </a:tc>
                <a:tc>
                  <a:txBody>
                    <a:bodyPr/>
                    <a:lstStyle/>
                    <a:p>
                      <a:pPr algn="ctr"/>
                      <a:r>
                        <a:rPr lang="en-US" altLang="zh-CN" dirty="0">
                          <a:solidFill>
                            <a:schemeClr val="bg1"/>
                          </a:solidFill>
                        </a:rPr>
                        <a:t>3</a:t>
                      </a:r>
                      <a:endParaRPr lang="zh-CN" altLang="en-US" dirty="0">
                        <a:solidFill>
                          <a:schemeClr val="bg1"/>
                        </a:solidFill>
                      </a:endParaRPr>
                    </a:p>
                  </a:txBody>
                  <a:tcPr/>
                </a:tc>
                <a:tc>
                  <a:txBody>
                    <a:bodyPr/>
                    <a:lstStyle/>
                    <a:p>
                      <a:pPr algn="ctr"/>
                      <a:r>
                        <a:rPr lang="en-US" altLang="zh-CN" dirty="0">
                          <a:solidFill>
                            <a:schemeClr val="bg1"/>
                          </a:solidFill>
                        </a:rPr>
                        <a:t>4</a:t>
                      </a:r>
                      <a:endParaRPr lang="zh-CN" altLang="en-US" dirty="0">
                        <a:solidFill>
                          <a:schemeClr val="bg1"/>
                        </a:solidFill>
                      </a:endParaRPr>
                    </a:p>
                  </a:txBody>
                  <a:tcPr/>
                </a:tc>
                <a:tc>
                  <a:txBody>
                    <a:bodyPr/>
                    <a:lstStyle/>
                    <a:p>
                      <a:pPr algn="ctr"/>
                      <a:r>
                        <a:rPr lang="en-US" altLang="zh-CN" dirty="0">
                          <a:solidFill>
                            <a:srgbClr val="FF0000"/>
                          </a:solidFill>
                        </a:rPr>
                        <a:t>5</a:t>
                      </a:r>
                      <a:endParaRPr lang="zh-CN" altLang="en-US" dirty="0">
                        <a:solidFill>
                          <a:srgbClr val="FF0000"/>
                        </a:solidFill>
                      </a:endParaRPr>
                    </a:p>
                  </a:txBody>
                  <a:tcPr/>
                </a:tc>
                <a:tc>
                  <a:txBody>
                    <a:bodyPr/>
                    <a:lstStyle/>
                    <a:p>
                      <a:pPr algn="ctr"/>
                      <a:endParaRPr lang="zh-CN" altLang="en-US" dirty="0"/>
                    </a:p>
                  </a:txBody>
                  <a:tcPr/>
                </a:tc>
                <a:tc>
                  <a:txBody>
                    <a:bodyPr/>
                    <a:lstStyle/>
                    <a:p>
                      <a:pPr algn="ctr"/>
                      <a:r>
                        <a:rPr lang="en-US" altLang="zh-CN" dirty="0">
                          <a:solidFill>
                            <a:schemeClr val="bg1"/>
                          </a:solidFill>
                        </a:rPr>
                        <a:t>7</a:t>
                      </a:r>
                      <a:endParaRPr lang="zh-CN" altLang="en-US" dirty="0">
                        <a:solidFill>
                          <a:schemeClr val="bg1"/>
                        </a:solidFill>
                      </a:endParaRPr>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320877074"/>
                  </a:ext>
                </a:extLst>
              </a:tr>
            </a:tbl>
          </a:graphicData>
        </a:graphic>
      </p:graphicFrame>
      <p:sp>
        <p:nvSpPr>
          <p:cNvPr id="7" name="文本框 6">
            <a:extLst>
              <a:ext uri="{FF2B5EF4-FFF2-40B4-BE49-F238E27FC236}">
                <a16:creationId xmlns:a16="http://schemas.microsoft.com/office/drawing/2014/main" id="{0DF44A88-4245-46AB-9196-F5F7F05E84AB}"/>
              </a:ext>
            </a:extLst>
          </p:cNvPr>
          <p:cNvSpPr txBox="1"/>
          <p:nvPr/>
        </p:nvSpPr>
        <p:spPr>
          <a:xfrm>
            <a:off x="460802" y="4609068"/>
            <a:ext cx="415498" cy="369332"/>
          </a:xfrm>
          <a:prstGeom prst="rect">
            <a:avLst/>
          </a:prstGeom>
          <a:noFill/>
        </p:spPr>
        <p:txBody>
          <a:bodyPr wrap="none" rtlCol="0">
            <a:spAutoFit/>
          </a:bodyPr>
          <a:lstStyle/>
          <a:p>
            <a:r>
              <a:rPr lang="zh-CN" altLang="en-US" dirty="0"/>
              <a:t>∞</a:t>
            </a:r>
          </a:p>
        </p:txBody>
      </p:sp>
      <p:sp>
        <p:nvSpPr>
          <p:cNvPr id="2" name="TextBox 1">
            <a:extLst>
              <a:ext uri="{FF2B5EF4-FFF2-40B4-BE49-F238E27FC236}">
                <a16:creationId xmlns:a16="http://schemas.microsoft.com/office/drawing/2014/main" id="{4508D316-C761-C34F-505D-761651D01095}"/>
              </a:ext>
            </a:extLst>
          </p:cNvPr>
          <p:cNvSpPr txBox="1"/>
          <p:nvPr/>
        </p:nvSpPr>
        <p:spPr>
          <a:xfrm>
            <a:off x="467360" y="1023541"/>
            <a:ext cx="8229598" cy="1846659"/>
          </a:xfrm>
          <a:prstGeom prst="rect">
            <a:avLst/>
          </a:prstGeom>
          <a:noFill/>
        </p:spPr>
        <p:txBody>
          <a:bodyPr wrap="square" rtlCol="0">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1600" dirty="0">
                <a:solidFill>
                  <a:schemeClr val="tx1"/>
                </a:solidFill>
                <a:latin typeface="Verdana" charset="0"/>
              </a:rPr>
              <a:t>In this step, all 3 frames: </a:t>
            </a:r>
            <a:r>
              <a:rPr lang="en-US" altLang="zh-CN" sz="1600" b="1" dirty="0">
                <a:solidFill>
                  <a:srgbClr val="FF0000"/>
                </a:solidFill>
                <a:latin typeface="Verdana" charset="0"/>
              </a:rPr>
              <a:t>0, 2, 5 </a:t>
            </a:r>
            <a:r>
              <a:rPr lang="en-US" altLang="zh-CN" sz="1600" dirty="0">
                <a:solidFill>
                  <a:schemeClr val="tx1"/>
                </a:solidFill>
                <a:latin typeface="Verdana" charset="0"/>
              </a:rPr>
              <a:t>cannot be found in future</a:t>
            </a:r>
          </a:p>
          <a:p>
            <a:pPr marL="0" marR="0" indent="0" algn="l" defTabSz="914400" rtl="0" eaLnBrk="0" fontAlgn="base" latinLnBrk="0" hangingPunct="0">
              <a:lnSpc>
                <a:spcPct val="100000"/>
              </a:lnSpc>
              <a:spcBef>
                <a:spcPct val="0"/>
              </a:spcBef>
              <a:spcAft>
                <a:spcPct val="0"/>
              </a:spcAft>
              <a:buClrTx/>
              <a:buSzTx/>
              <a:buFontTx/>
              <a:buNone/>
              <a:tabLst/>
            </a:pPr>
            <a:r>
              <a:rPr lang="en-US" altLang="zh-CN" sz="1600" dirty="0">
                <a:latin typeface="Verdana" charset="0"/>
              </a:rPr>
              <a:t>What strategy we should apply?</a:t>
            </a:r>
          </a:p>
          <a:p>
            <a:pPr marL="0" marR="0" indent="0" algn="l" defTabSz="914400" rtl="0" eaLnBrk="0" fontAlgn="base" latinLnBrk="0" hangingPunct="0">
              <a:lnSpc>
                <a:spcPct val="100000"/>
              </a:lnSpc>
              <a:spcBef>
                <a:spcPct val="0"/>
              </a:spcBef>
              <a:spcAft>
                <a:spcPct val="0"/>
              </a:spcAft>
              <a:buClrTx/>
              <a:buSzTx/>
              <a:buFontTx/>
              <a:buNone/>
              <a:tabLst/>
            </a:pPr>
            <a:r>
              <a:rPr lang="en-US" altLang="zh-CN" sz="1600" dirty="0">
                <a:solidFill>
                  <a:schemeClr val="tx1"/>
                </a:solidFill>
                <a:latin typeface="Verdana" charset="0"/>
              </a:rPr>
              <a:t>If the question does not specify, you can pick any one of them</a:t>
            </a:r>
          </a:p>
          <a:p>
            <a:pPr marL="0" marR="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FF0000"/>
                </a:solidFill>
                <a:latin typeface="Verdana" charset="0"/>
              </a:rPr>
              <a:t>So, OPT replacement may not give a unique solution (but the total number of page faults should be the same among the possible solutions), especially if there are many page faults near the end. </a:t>
            </a:r>
            <a:endParaRPr kumimoji="0" lang="zh-CN" altLang="en-US" sz="1600" b="0" i="0" u="none" strike="noStrike" cap="none" normalizeH="0" baseline="0" dirty="0">
              <a:ln>
                <a:noFill/>
              </a:ln>
              <a:solidFill>
                <a:srgbClr val="FF0000"/>
              </a:solidFill>
              <a:effectLst/>
              <a:latin typeface="Verdana" charset="0"/>
            </a:endParaRPr>
          </a:p>
          <a:p>
            <a:endParaRPr lang="en-GB" sz="1600" dirty="0"/>
          </a:p>
        </p:txBody>
      </p:sp>
    </p:spTree>
    <p:extLst>
      <p:ext uri="{BB962C8B-B14F-4D97-AF65-F5344CB8AC3E}">
        <p14:creationId xmlns:p14="http://schemas.microsoft.com/office/powerpoint/2010/main" val="3827377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3F8C25E7-5CD9-4AFA-A055-7D71C4ADEC65}"/>
              </a:ext>
            </a:extLst>
          </p:cNvPr>
          <p:cNvGraphicFramePr>
            <a:graphicFrameLocks noGrp="1"/>
          </p:cNvGraphicFramePr>
          <p:nvPr>
            <p:ph idx="1"/>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solidFill>
                            <a:schemeClr val="bg1"/>
                          </a:solidFill>
                        </a:rPr>
                        <a:t>1</a:t>
                      </a:r>
                      <a:endParaRPr lang="zh-CN" altLang="en-US" dirty="0">
                        <a:solidFill>
                          <a:schemeClr val="bg1"/>
                        </a:solidFill>
                      </a:endParaRPr>
                    </a:p>
                  </a:txBody>
                  <a:tcPr/>
                </a:tc>
                <a:tc>
                  <a:txBody>
                    <a:bodyPr/>
                    <a:lstStyle/>
                    <a:p>
                      <a:pPr algn="ctr"/>
                      <a:r>
                        <a:rPr lang="en-US" altLang="zh-CN" dirty="0"/>
                        <a:t>4</a:t>
                      </a:r>
                      <a:endParaRPr lang="zh-CN" altLang="en-US" dirty="0"/>
                    </a:p>
                  </a:txBody>
                  <a:tcPr/>
                </a:tc>
                <a:tc>
                  <a:txBody>
                    <a:bodyPr/>
                    <a:lstStyle/>
                    <a:p>
                      <a:pPr algn="ctr"/>
                      <a:r>
                        <a:rPr lang="en-US" altLang="zh-CN" dirty="0">
                          <a:solidFill>
                            <a:schemeClr val="bg1"/>
                          </a:solidFill>
                        </a:rPr>
                        <a:t>3</a:t>
                      </a:r>
                      <a:endParaRPr lang="zh-CN" altLang="en-US" dirty="0">
                        <a:solidFill>
                          <a:schemeClr val="bg1"/>
                        </a:solidFill>
                      </a:endParaRPr>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solidFill>
                            <a:schemeClr val="bg1"/>
                          </a:solidFill>
                        </a:rPr>
                        <a:t>2</a:t>
                      </a:r>
                      <a:endParaRPr lang="zh-CN" altLang="en-US" dirty="0">
                        <a:solidFill>
                          <a:schemeClr val="bg1"/>
                        </a:solidFill>
                      </a:endParaRPr>
                    </a:p>
                  </a:txBody>
                  <a:tcPr/>
                </a:tc>
                <a:tc>
                  <a:txBody>
                    <a:bodyPr/>
                    <a:lstStyle/>
                    <a:p>
                      <a:pPr algn="ctr"/>
                      <a:r>
                        <a:rPr lang="en-US" altLang="zh-CN" dirty="0">
                          <a:solidFill>
                            <a:schemeClr val="bg1"/>
                          </a:solidFill>
                        </a:rPr>
                        <a:t>2</a:t>
                      </a:r>
                      <a:endParaRPr lang="zh-CN" altLang="en-US" dirty="0">
                        <a:solidFill>
                          <a:schemeClr val="bg1"/>
                        </a:solidFill>
                      </a:endParaRPr>
                    </a:p>
                  </a:txBody>
                  <a:tcPr/>
                </a:tc>
                <a:tc>
                  <a:txBody>
                    <a:bodyPr/>
                    <a:lstStyle/>
                    <a:p>
                      <a:pPr algn="ctr"/>
                      <a:r>
                        <a:rPr lang="en-US" altLang="zh-CN" dirty="0">
                          <a:solidFill>
                            <a:schemeClr val="bg1"/>
                          </a:solidFill>
                        </a:rPr>
                        <a:t>7</a:t>
                      </a:r>
                      <a:endParaRPr lang="zh-CN" altLang="en-US" dirty="0">
                        <a:solidFill>
                          <a:schemeClr val="bg1"/>
                        </a:solidFill>
                      </a:endParaRPr>
                    </a:p>
                  </a:txBody>
                  <a:tcPr/>
                </a:tc>
                <a:tc>
                  <a:txBody>
                    <a:bodyPr/>
                    <a:lstStyle/>
                    <a:p>
                      <a:pPr algn="ctr"/>
                      <a:r>
                        <a:rPr lang="en-US" altLang="zh-CN" dirty="0"/>
                        <a:t>0</a:t>
                      </a:r>
                      <a:endParaRPr lang="zh-CN" altLang="en-US" dirty="0"/>
                    </a:p>
                  </a:txBody>
                  <a:tcPr/>
                </a:tc>
                <a:tc>
                  <a:txBody>
                    <a:bodyPr/>
                    <a:lstStyle/>
                    <a:p>
                      <a:pPr algn="ctr"/>
                      <a:r>
                        <a:rPr lang="en-US" altLang="zh-CN" dirty="0">
                          <a:solidFill>
                            <a:schemeClr val="bg1"/>
                          </a:solidFill>
                        </a:rPr>
                        <a:t>4</a:t>
                      </a:r>
                      <a:endParaRPr lang="zh-CN" altLang="en-US" dirty="0">
                        <a:solidFill>
                          <a:schemeClr val="bg1"/>
                        </a:solidFill>
                      </a:endParaRPr>
                    </a:p>
                  </a:txBody>
                  <a:tcPr/>
                </a:tc>
                <a:tc>
                  <a:txBody>
                    <a:bodyPr/>
                    <a:lstStyle/>
                    <a:p>
                      <a:pPr algn="ctr"/>
                      <a:r>
                        <a:rPr lang="en-US" altLang="zh-CN" dirty="0">
                          <a:solidFill>
                            <a:schemeClr val="bg1"/>
                          </a:solidFill>
                        </a:rPr>
                        <a:t>5</a:t>
                      </a:r>
                      <a:endParaRPr lang="zh-CN" altLang="en-US" dirty="0">
                        <a:solidFill>
                          <a:schemeClr val="bg1"/>
                        </a:solidFill>
                      </a:endParaRPr>
                    </a:p>
                  </a:txBody>
                  <a:tcPr/>
                </a:tc>
                <a:tc>
                  <a:txBody>
                    <a:bodyPr/>
                    <a:lstStyle/>
                    <a:p>
                      <a:pPr algn="ctr"/>
                      <a:r>
                        <a:rPr lang="en-US" altLang="zh-CN" dirty="0">
                          <a:solidFill>
                            <a:schemeClr val="bg1"/>
                          </a:solidFill>
                        </a:rPr>
                        <a:t>6</a:t>
                      </a:r>
                      <a:endParaRPr lang="zh-CN" altLang="en-US" dirty="0">
                        <a:solidFill>
                          <a:schemeClr val="bg1"/>
                        </a:solidFill>
                      </a:endParaRPr>
                    </a:p>
                  </a:txBody>
                  <a:tcPr/>
                </a:tc>
                <a:tc>
                  <a:txBody>
                    <a:bodyPr/>
                    <a:lstStyle/>
                    <a:p>
                      <a:pPr algn="ctr"/>
                      <a:r>
                        <a:rPr lang="en-US" altLang="zh-CN" dirty="0">
                          <a:solidFill>
                            <a:schemeClr val="bg1"/>
                          </a:solidFill>
                        </a:rPr>
                        <a:t>1</a:t>
                      </a:r>
                      <a:endParaRPr lang="zh-CN" altLang="en-US" dirty="0">
                        <a:solidFill>
                          <a:schemeClr val="bg1"/>
                        </a:solidFill>
                      </a:endParaRPr>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Optimal Replacement</a:t>
            </a:r>
            <a:endParaRPr lang="zh-CN" altLang="en-US" sz="3800" dirty="0"/>
          </a:p>
        </p:txBody>
      </p:sp>
      <p:sp>
        <p:nvSpPr>
          <p:cNvPr id="24" name="矩形 23">
            <a:extLst>
              <a:ext uri="{FF2B5EF4-FFF2-40B4-BE49-F238E27FC236}">
                <a16:creationId xmlns:a16="http://schemas.microsoft.com/office/drawing/2014/main" id="{5E50D417-B1C2-4C5B-A271-51B9E8D0BC2B}"/>
              </a:ext>
            </a:extLst>
          </p:cNvPr>
          <p:cNvSpPr/>
          <p:nvPr/>
        </p:nvSpPr>
        <p:spPr bwMode="auto">
          <a:xfrm>
            <a:off x="8219438" y="3053080"/>
            <a:ext cx="477520" cy="109220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graphicFrame>
        <p:nvGraphicFramePr>
          <p:cNvPr id="25" name="表格 4">
            <a:extLst>
              <a:ext uri="{FF2B5EF4-FFF2-40B4-BE49-F238E27FC236}">
                <a16:creationId xmlns:a16="http://schemas.microsoft.com/office/drawing/2014/main" id="{FBF51C3A-BA40-4A98-B59A-8068F20FC236}"/>
              </a:ext>
            </a:extLst>
          </p:cNvPr>
          <p:cNvGraphicFramePr>
            <a:graphicFrameLocks/>
          </p:cNvGraphicFramePr>
          <p:nvPr/>
        </p:nvGraphicFramePr>
        <p:xfrm>
          <a:off x="457200" y="4953000"/>
          <a:ext cx="8229598"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solidFill>
                            <a:srgbClr val="FF0000"/>
                          </a:solidFill>
                        </a:rPr>
                        <a:t>0</a:t>
                      </a:r>
                      <a:endParaRPr lang="zh-CN" altLang="en-US" dirty="0">
                        <a:solidFill>
                          <a:srgbClr val="FF0000"/>
                        </a:solidFill>
                      </a:endParaRPr>
                    </a:p>
                  </a:txBody>
                  <a:tcPr/>
                </a:tc>
                <a:tc>
                  <a:txBody>
                    <a:bodyPr/>
                    <a:lstStyle/>
                    <a:p>
                      <a:pPr algn="ctr"/>
                      <a:endParaRPr lang="zh-CN" altLang="en-US" dirty="0">
                        <a:solidFill>
                          <a:srgbClr val="FF0000"/>
                        </a:solidFill>
                      </a:endParaRPr>
                    </a:p>
                  </a:txBody>
                  <a:tcPr/>
                </a:tc>
                <a:tc>
                  <a:txBody>
                    <a:bodyPr/>
                    <a:lstStyle/>
                    <a:p>
                      <a:pPr algn="ctr"/>
                      <a:r>
                        <a:rPr lang="en-US" altLang="zh-CN" dirty="0">
                          <a:solidFill>
                            <a:srgbClr val="FF0000"/>
                          </a:solidFill>
                        </a:rPr>
                        <a:t>2</a:t>
                      </a:r>
                      <a:endParaRPr lang="zh-CN" altLang="en-US" dirty="0">
                        <a:solidFill>
                          <a:srgbClr val="FF0000"/>
                        </a:solidFill>
                      </a:endParaRPr>
                    </a:p>
                  </a:txBody>
                  <a:tcPr/>
                </a:tc>
                <a:tc>
                  <a:txBody>
                    <a:bodyPr/>
                    <a:lstStyle/>
                    <a:p>
                      <a:pPr algn="ctr"/>
                      <a:r>
                        <a:rPr lang="en-US" altLang="zh-CN" dirty="0">
                          <a:solidFill>
                            <a:schemeClr val="bg1"/>
                          </a:solidFill>
                        </a:rPr>
                        <a:t>3</a:t>
                      </a:r>
                      <a:endParaRPr lang="zh-CN" altLang="en-US" dirty="0">
                        <a:solidFill>
                          <a:schemeClr val="bg1"/>
                        </a:solidFill>
                      </a:endParaRPr>
                    </a:p>
                  </a:txBody>
                  <a:tcPr/>
                </a:tc>
                <a:tc>
                  <a:txBody>
                    <a:bodyPr/>
                    <a:lstStyle/>
                    <a:p>
                      <a:pPr algn="ctr"/>
                      <a:r>
                        <a:rPr lang="en-US" altLang="zh-CN" dirty="0">
                          <a:solidFill>
                            <a:schemeClr val="bg1"/>
                          </a:solidFill>
                        </a:rPr>
                        <a:t>4</a:t>
                      </a:r>
                      <a:endParaRPr lang="zh-CN" altLang="en-US" dirty="0">
                        <a:solidFill>
                          <a:schemeClr val="bg1"/>
                        </a:solidFill>
                      </a:endParaRPr>
                    </a:p>
                  </a:txBody>
                  <a:tcPr/>
                </a:tc>
                <a:tc>
                  <a:txBody>
                    <a:bodyPr/>
                    <a:lstStyle/>
                    <a:p>
                      <a:pPr algn="ctr"/>
                      <a:r>
                        <a:rPr lang="en-US" altLang="zh-CN" dirty="0">
                          <a:solidFill>
                            <a:schemeClr val="bg1"/>
                          </a:solidFill>
                        </a:rPr>
                        <a:t>5</a:t>
                      </a:r>
                      <a:endParaRPr lang="zh-CN" altLang="en-US" dirty="0">
                        <a:solidFill>
                          <a:schemeClr val="bg1"/>
                        </a:solidFill>
                      </a:endParaRPr>
                    </a:p>
                  </a:txBody>
                  <a:tcPr/>
                </a:tc>
                <a:tc>
                  <a:txBody>
                    <a:bodyPr/>
                    <a:lstStyle/>
                    <a:p>
                      <a:pPr algn="ctr"/>
                      <a:r>
                        <a:rPr lang="en-US" altLang="zh-CN" dirty="0">
                          <a:solidFill>
                            <a:srgbClr val="FF0000"/>
                          </a:solidFill>
                        </a:rPr>
                        <a:t>6</a:t>
                      </a:r>
                      <a:endParaRPr lang="zh-CN" altLang="en-US" dirty="0">
                        <a:solidFill>
                          <a:srgbClr val="FF0000"/>
                        </a:solidFill>
                      </a:endParaRPr>
                    </a:p>
                  </a:txBody>
                  <a:tcPr/>
                </a:tc>
                <a:tc>
                  <a:txBody>
                    <a:bodyPr/>
                    <a:lstStyle/>
                    <a:p>
                      <a:pPr algn="ctr"/>
                      <a:r>
                        <a:rPr lang="en-US" altLang="zh-CN" dirty="0">
                          <a:solidFill>
                            <a:schemeClr val="bg1"/>
                          </a:solidFill>
                        </a:rPr>
                        <a:t>7</a:t>
                      </a:r>
                      <a:endParaRPr lang="zh-CN" altLang="en-US" dirty="0">
                        <a:solidFill>
                          <a:schemeClr val="bg1"/>
                        </a:solidFill>
                      </a:endParaRPr>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320877074"/>
                  </a:ext>
                </a:extLst>
              </a:tr>
            </a:tbl>
          </a:graphicData>
        </a:graphic>
      </p:graphicFrame>
      <p:sp>
        <p:nvSpPr>
          <p:cNvPr id="7" name="文本框 6">
            <a:extLst>
              <a:ext uri="{FF2B5EF4-FFF2-40B4-BE49-F238E27FC236}">
                <a16:creationId xmlns:a16="http://schemas.microsoft.com/office/drawing/2014/main" id="{0DF44A88-4245-46AB-9196-F5F7F05E84AB}"/>
              </a:ext>
            </a:extLst>
          </p:cNvPr>
          <p:cNvSpPr txBox="1"/>
          <p:nvPr/>
        </p:nvSpPr>
        <p:spPr>
          <a:xfrm>
            <a:off x="460802" y="4609068"/>
            <a:ext cx="415498" cy="369332"/>
          </a:xfrm>
          <a:prstGeom prst="rect">
            <a:avLst/>
          </a:prstGeom>
          <a:noFill/>
        </p:spPr>
        <p:txBody>
          <a:bodyPr wrap="none" rtlCol="0">
            <a:spAutoFit/>
          </a:bodyPr>
          <a:lstStyle/>
          <a:p>
            <a:r>
              <a:rPr lang="zh-CN" altLang="en-US" dirty="0"/>
              <a:t>∞</a:t>
            </a:r>
          </a:p>
        </p:txBody>
      </p:sp>
    </p:spTree>
    <p:extLst>
      <p:ext uri="{BB962C8B-B14F-4D97-AF65-F5344CB8AC3E}">
        <p14:creationId xmlns:p14="http://schemas.microsoft.com/office/powerpoint/2010/main" val="42206398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3F8C25E7-5CD9-4AFA-A055-7D71C4ADEC65}"/>
              </a:ext>
            </a:extLst>
          </p:cNvPr>
          <p:cNvGraphicFramePr>
            <a:graphicFrameLocks noGrp="1"/>
          </p:cNvGraphicFramePr>
          <p:nvPr>
            <p:ph idx="1"/>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solidFill>
                            <a:schemeClr val="bg1"/>
                          </a:solidFill>
                        </a:rPr>
                        <a:t>1</a:t>
                      </a:r>
                      <a:endParaRPr lang="zh-CN" altLang="en-US" dirty="0">
                        <a:solidFill>
                          <a:schemeClr val="bg1"/>
                        </a:solidFill>
                      </a:endParaRPr>
                    </a:p>
                  </a:txBody>
                  <a:tcPr/>
                </a:tc>
                <a:tc>
                  <a:txBody>
                    <a:bodyPr/>
                    <a:lstStyle/>
                    <a:p>
                      <a:pPr algn="ctr"/>
                      <a:r>
                        <a:rPr lang="en-US" altLang="zh-CN" dirty="0"/>
                        <a:t>4</a:t>
                      </a:r>
                      <a:endParaRPr lang="zh-CN" altLang="en-US" dirty="0"/>
                    </a:p>
                  </a:txBody>
                  <a:tcPr/>
                </a:tc>
                <a:tc>
                  <a:txBody>
                    <a:bodyPr/>
                    <a:lstStyle/>
                    <a:p>
                      <a:pPr algn="ctr"/>
                      <a:r>
                        <a:rPr lang="en-US" altLang="zh-CN" dirty="0">
                          <a:solidFill>
                            <a:schemeClr val="bg1"/>
                          </a:solidFill>
                        </a:rPr>
                        <a:t>3</a:t>
                      </a:r>
                      <a:endParaRPr lang="zh-CN" altLang="en-US" dirty="0">
                        <a:solidFill>
                          <a:schemeClr val="bg1"/>
                        </a:solidFill>
                      </a:endParaRPr>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solidFill>
                            <a:schemeClr val="bg1"/>
                          </a:solidFill>
                        </a:rPr>
                        <a:t>2</a:t>
                      </a:r>
                      <a:endParaRPr lang="zh-CN" altLang="en-US" dirty="0">
                        <a:solidFill>
                          <a:schemeClr val="bg1"/>
                        </a:solidFill>
                      </a:endParaRPr>
                    </a:p>
                  </a:txBody>
                  <a:tcPr/>
                </a:tc>
                <a:tc>
                  <a:txBody>
                    <a:bodyPr/>
                    <a:lstStyle/>
                    <a:p>
                      <a:pPr algn="ctr"/>
                      <a:r>
                        <a:rPr lang="en-US" altLang="zh-CN" dirty="0">
                          <a:solidFill>
                            <a:schemeClr val="bg1"/>
                          </a:solidFill>
                        </a:rPr>
                        <a:t>2</a:t>
                      </a:r>
                      <a:endParaRPr lang="zh-CN" altLang="en-US" dirty="0">
                        <a:solidFill>
                          <a:schemeClr val="bg1"/>
                        </a:solidFill>
                      </a:endParaRPr>
                    </a:p>
                  </a:txBody>
                  <a:tcPr/>
                </a:tc>
                <a:tc>
                  <a:txBody>
                    <a:bodyPr/>
                    <a:lstStyle/>
                    <a:p>
                      <a:pPr algn="ctr"/>
                      <a:r>
                        <a:rPr lang="en-US" altLang="zh-CN" dirty="0">
                          <a:solidFill>
                            <a:schemeClr val="bg1"/>
                          </a:solidFill>
                        </a:rPr>
                        <a:t>7</a:t>
                      </a:r>
                      <a:endParaRPr lang="zh-CN" altLang="en-US" dirty="0">
                        <a:solidFill>
                          <a:schemeClr val="bg1"/>
                        </a:solidFill>
                      </a:endParaRPr>
                    </a:p>
                  </a:txBody>
                  <a:tcPr/>
                </a:tc>
                <a:tc>
                  <a:txBody>
                    <a:bodyPr/>
                    <a:lstStyle/>
                    <a:p>
                      <a:pPr algn="ctr"/>
                      <a:r>
                        <a:rPr lang="en-US" altLang="zh-CN" dirty="0"/>
                        <a:t>0</a:t>
                      </a:r>
                      <a:endParaRPr lang="zh-CN" altLang="en-US" dirty="0"/>
                    </a:p>
                  </a:txBody>
                  <a:tcPr/>
                </a:tc>
                <a:tc>
                  <a:txBody>
                    <a:bodyPr/>
                    <a:lstStyle/>
                    <a:p>
                      <a:pPr algn="ctr"/>
                      <a:r>
                        <a:rPr lang="en-US" altLang="zh-CN" dirty="0">
                          <a:solidFill>
                            <a:schemeClr val="bg1"/>
                          </a:solidFill>
                        </a:rPr>
                        <a:t>4</a:t>
                      </a:r>
                      <a:endParaRPr lang="zh-CN" altLang="en-US" dirty="0">
                        <a:solidFill>
                          <a:schemeClr val="bg1"/>
                        </a:solidFill>
                      </a:endParaRPr>
                    </a:p>
                  </a:txBody>
                  <a:tcPr/>
                </a:tc>
                <a:tc>
                  <a:txBody>
                    <a:bodyPr/>
                    <a:lstStyle/>
                    <a:p>
                      <a:pPr algn="ctr"/>
                      <a:r>
                        <a:rPr lang="en-US" altLang="zh-CN" dirty="0">
                          <a:solidFill>
                            <a:schemeClr val="bg1"/>
                          </a:solidFill>
                        </a:rPr>
                        <a:t>5</a:t>
                      </a:r>
                      <a:endParaRPr lang="zh-CN" altLang="en-US" dirty="0">
                        <a:solidFill>
                          <a:schemeClr val="bg1"/>
                        </a:solidFill>
                      </a:endParaRPr>
                    </a:p>
                  </a:txBody>
                  <a:tcPr/>
                </a:tc>
                <a:tc>
                  <a:txBody>
                    <a:bodyPr/>
                    <a:lstStyle/>
                    <a:p>
                      <a:pPr algn="ctr"/>
                      <a:r>
                        <a:rPr lang="en-US" altLang="zh-CN" dirty="0">
                          <a:solidFill>
                            <a:schemeClr val="bg1"/>
                          </a:solidFill>
                        </a:rPr>
                        <a:t>6</a:t>
                      </a:r>
                      <a:endParaRPr lang="zh-CN" altLang="en-US" dirty="0">
                        <a:solidFill>
                          <a:schemeClr val="bg1"/>
                        </a:solidFill>
                      </a:endParaRPr>
                    </a:p>
                  </a:txBody>
                  <a:tcPr/>
                </a:tc>
                <a:tc>
                  <a:txBody>
                    <a:bodyPr/>
                    <a:lstStyle/>
                    <a:p>
                      <a:pPr algn="ctr"/>
                      <a:r>
                        <a:rPr lang="en-US" altLang="zh-CN" dirty="0">
                          <a:solidFill>
                            <a:schemeClr val="bg1"/>
                          </a:solidFill>
                        </a:rPr>
                        <a:t>1</a:t>
                      </a:r>
                      <a:endParaRPr lang="zh-CN" altLang="en-US" dirty="0">
                        <a:solidFill>
                          <a:schemeClr val="bg1"/>
                        </a:solidFill>
                      </a:endParaRPr>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Optimal Replacement</a:t>
            </a:r>
            <a:endParaRPr lang="zh-CN" altLang="en-US" sz="3800" dirty="0"/>
          </a:p>
        </p:txBody>
      </p:sp>
      <p:graphicFrame>
        <p:nvGraphicFramePr>
          <p:cNvPr id="25" name="表格 4">
            <a:extLst>
              <a:ext uri="{FF2B5EF4-FFF2-40B4-BE49-F238E27FC236}">
                <a16:creationId xmlns:a16="http://schemas.microsoft.com/office/drawing/2014/main" id="{FBF51C3A-BA40-4A98-B59A-8068F20FC236}"/>
              </a:ext>
            </a:extLst>
          </p:cNvPr>
          <p:cNvGraphicFramePr>
            <a:graphicFrameLocks/>
          </p:cNvGraphicFramePr>
          <p:nvPr/>
        </p:nvGraphicFramePr>
        <p:xfrm>
          <a:off x="457200" y="4953000"/>
          <a:ext cx="8229598"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solidFill>
                            <a:srgbClr val="FF0000"/>
                          </a:solidFill>
                        </a:rPr>
                        <a:t>0</a:t>
                      </a:r>
                      <a:endParaRPr lang="zh-CN" altLang="en-US" dirty="0">
                        <a:solidFill>
                          <a:srgbClr val="FF0000"/>
                        </a:solidFill>
                      </a:endParaRPr>
                    </a:p>
                  </a:txBody>
                  <a:tcPr/>
                </a:tc>
                <a:tc>
                  <a:txBody>
                    <a:bodyPr/>
                    <a:lstStyle/>
                    <a:p>
                      <a:pPr algn="ctr"/>
                      <a:r>
                        <a:rPr lang="en-US" altLang="zh-CN" dirty="0">
                          <a:solidFill>
                            <a:srgbClr val="FF0000"/>
                          </a:solidFill>
                        </a:rPr>
                        <a:t>1</a:t>
                      </a:r>
                      <a:endParaRPr lang="zh-CN" altLang="en-US" dirty="0">
                        <a:solidFill>
                          <a:srgbClr val="FF0000"/>
                        </a:solidFill>
                      </a:endParaRPr>
                    </a:p>
                  </a:txBody>
                  <a:tcPr/>
                </a:tc>
                <a:tc>
                  <a:txBody>
                    <a:bodyPr/>
                    <a:lstStyle/>
                    <a:p>
                      <a:pPr algn="ctr"/>
                      <a:r>
                        <a:rPr lang="en-US" altLang="zh-CN" dirty="0">
                          <a:solidFill>
                            <a:srgbClr val="FF0000"/>
                          </a:solidFill>
                        </a:rPr>
                        <a:t>2</a:t>
                      </a:r>
                      <a:endParaRPr lang="zh-CN" altLang="en-US" dirty="0">
                        <a:solidFill>
                          <a:srgbClr val="FF0000"/>
                        </a:solidFill>
                      </a:endParaRPr>
                    </a:p>
                  </a:txBody>
                  <a:tcPr/>
                </a:tc>
                <a:tc>
                  <a:txBody>
                    <a:bodyPr/>
                    <a:lstStyle/>
                    <a:p>
                      <a:pPr algn="ctr"/>
                      <a:r>
                        <a:rPr lang="en-US" altLang="zh-CN" dirty="0">
                          <a:solidFill>
                            <a:schemeClr val="bg1"/>
                          </a:solidFill>
                        </a:rPr>
                        <a:t>3</a:t>
                      </a:r>
                      <a:endParaRPr lang="zh-CN" altLang="en-US" dirty="0">
                        <a:solidFill>
                          <a:schemeClr val="bg1"/>
                        </a:solidFill>
                      </a:endParaRPr>
                    </a:p>
                  </a:txBody>
                  <a:tcPr/>
                </a:tc>
                <a:tc>
                  <a:txBody>
                    <a:bodyPr/>
                    <a:lstStyle/>
                    <a:p>
                      <a:pPr algn="ctr"/>
                      <a:r>
                        <a:rPr lang="en-US" altLang="zh-CN" dirty="0">
                          <a:solidFill>
                            <a:schemeClr val="bg1"/>
                          </a:solidFill>
                        </a:rPr>
                        <a:t>4</a:t>
                      </a:r>
                      <a:endParaRPr lang="zh-CN" altLang="en-US" dirty="0">
                        <a:solidFill>
                          <a:schemeClr val="bg1"/>
                        </a:solidFill>
                      </a:endParaRPr>
                    </a:p>
                  </a:txBody>
                  <a:tcPr/>
                </a:tc>
                <a:tc>
                  <a:txBody>
                    <a:bodyPr/>
                    <a:lstStyle/>
                    <a:p>
                      <a:pPr algn="ctr"/>
                      <a:r>
                        <a:rPr lang="en-US" altLang="zh-CN" dirty="0">
                          <a:solidFill>
                            <a:schemeClr val="bg1"/>
                          </a:solidFill>
                        </a:rPr>
                        <a:t>5</a:t>
                      </a:r>
                      <a:endParaRPr lang="zh-CN" altLang="en-US" dirty="0">
                        <a:solidFill>
                          <a:schemeClr val="bg1"/>
                        </a:solidFill>
                      </a:endParaRPr>
                    </a:p>
                  </a:txBody>
                  <a:tcPr/>
                </a:tc>
                <a:tc>
                  <a:txBody>
                    <a:bodyPr/>
                    <a:lstStyle/>
                    <a:p>
                      <a:pPr algn="ctr"/>
                      <a:r>
                        <a:rPr lang="en-US" altLang="zh-CN" dirty="0">
                          <a:solidFill>
                            <a:schemeClr val="bg1"/>
                          </a:solidFill>
                        </a:rPr>
                        <a:t>6</a:t>
                      </a:r>
                      <a:endParaRPr lang="zh-CN" altLang="en-US" dirty="0">
                        <a:solidFill>
                          <a:schemeClr val="bg1"/>
                        </a:solidFill>
                      </a:endParaRPr>
                    </a:p>
                  </a:txBody>
                  <a:tcPr/>
                </a:tc>
                <a:tc>
                  <a:txBody>
                    <a:bodyPr/>
                    <a:lstStyle/>
                    <a:p>
                      <a:pPr algn="ctr"/>
                      <a:r>
                        <a:rPr lang="en-US" altLang="zh-CN" dirty="0">
                          <a:solidFill>
                            <a:schemeClr val="bg1"/>
                          </a:solidFill>
                        </a:rPr>
                        <a:t>7</a:t>
                      </a:r>
                      <a:endParaRPr lang="zh-CN" altLang="en-US" dirty="0">
                        <a:solidFill>
                          <a:schemeClr val="bg1"/>
                        </a:solidFill>
                      </a:endParaRPr>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320877074"/>
                  </a:ext>
                </a:extLst>
              </a:tr>
            </a:tbl>
          </a:graphicData>
        </a:graphic>
      </p:graphicFrame>
      <p:sp>
        <p:nvSpPr>
          <p:cNvPr id="7" name="文本框 6">
            <a:extLst>
              <a:ext uri="{FF2B5EF4-FFF2-40B4-BE49-F238E27FC236}">
                <a16:creationId xmlns:a16="http://schemas.microsoft.com/office/drawing/2014/main" id="{0DF44A88-4245-46AB-9196-F5F7F05E84AB}"/>
              </a:ext>
            </a:extLst>
          </p:cNvPr>
          <p:cNvSpPr txBox="1"/>
          <p:nvPr/>
        </p:nvSpPr>
        <p:spPr>
          <a:xfrm>
            <a:off x="460802" y="4609068"/>
            <a:ext cx="415498" cy="369332"/>
          </a:xfrm>
          <a:prstGeom prst="rect">
            <a:avLst/>
          </a:prstGeom>
          <a:noFill/>
        </p:spPr>
        <p:txBody>
          <a:bodyPr wrap="none" rtlCol="0">
            <a:spAutoFit/>
          </a:bodyPr>
          <a:lstStyle/>
          <a:p>
            <a:r>
              <a:rPr lang="zh-CN" altLang="en-US" dirty="0"/>
              <a:t>∞</a:t>
            </a:r>
          </a:p>
        </p:txBody>
      </p:sp>
      <p:sp>
        <p:nvSpPr>
          <p:cNvPr id="8" name="文本框 7">
            <a:extLst>
              <a:ext uri="{FF2B5EF4-FFF2-40B4-BE49-F238E27FC236}">
                <a16:creationId xmlns:a16="http://schemas.microsoft.com/office/drawing/2014/main" id="{36E03A4F-BCA7-4B2A-943C-262C66D2BA63}"/>
              </a:ext>
            </a:extLst>
          </p:cNvPr>
          <p:cNvSpPr txBox="1"/>
          <p:nvPr/>
        </p:nvSpPr>
        <p:spPr>
          <a:xfrm>
            <a:off x="457200" y="5667772"/>
            <a:ext cx="1982338" cy="369332"/>
          </a:xfrm>
          <a:prstGeom prst="rect">
            <a:avLst/>
          </a:prstGeom>
          <a:noFill/>
        </p:spPr>
        <p:txBody>
          <a:bodyPr wrap="none" rtlCol="0">
            <a:spAutoFit/>
          </a:bodyPr>
          <a:lstStyle/>
          <a:p>
            <a:r>
              <a:rPr lang="en-US" altLang="zh-CN" dirty="0"/>
              <a:t>Page Faults: 12</a:t>
            </a:r>
            <a:endParaRPr lang="zh-CN" altLang="en-US" dirty="0"/>
          </a:p>
        </p:txBody>
      </p:sp>
    </p:spTree>
    <p:extLst>
      <p:ext uri="{BB962C8B-B14F-4D97-AF65-F5344CB8AC3E}">
        <p14:creationId xmlns:p14="http://schemas.microsoft.com/office/powerpoint/2010/main" val="1547662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3F8C25E7-5CD9-4AFA-A055-7D71C4ADEC65}"/>
              </a:ext>
            </a:extLst>
          </p:cNvPr>
          <p:cNvGraphicFramePr>
            <a:graphicFrameLocks noGrp="1"/>
          </p:cNvGraphicFramePr>
          <p:nvPr>
            <p:ph idx="1"/>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tc>
                  <a:txBody>
                    <a:bodyPr/>
                    <a:lstStyle/>
                    <a:p>
                      <a:pPr algn="ct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endParaRPr lang="zh-CN" altLang="en-US"/>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FIFO Replacement</a:t>
            </a:r>
            <a:endParaRPr lang="zh-CN" altLang="en-US" sz="3800" dirty="0"/>
          </a:p>
        </p:txBody>
      </p:sp>
      <p:sp>
        <p:nvSpPr>
          <p:cNvPr id="6" name="矩形 5">
            <a:extLst>
              <a:ext uri="{FF2B5EF4-FFF2-40B4-BE49-F238E27FC236}">
                <a16:creationId xmlns:a16="http://schemas.microsoft.com/office/drawing/2014/main" id="{DE40F384-CA46-41F3-82EF-46D8B3C6B2D8}"/>
              </a:ext>
            </a:extLst>
          </p:cNvPr>
          <p:cNvSpPr/>
          <p:nvPr/>
        </p:nvSpPr>
        <p:spPr bwMode="auto">
          <a:xfrm>
            <a:off x="4572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
        <p:nvSpPr>
          <p:cNvPr id="9" name="矩形 8">
            <a:extLst>
              <a:ext uri="{FF2B5EF4-FFF2-40B4-BE49-F238E27FC236}">
                <a16:creationId xmlns:a16="http://schemas.microsoft.com/office/drawing/2014/main" id="{3A0CAD12-1E92-4C70-8BCF-D38DF6E04F49}"/>
              </a:ext>
            </a:extLst>
          </p:cNvPr>
          <p:cNvSpPr/>
          <p:nvPr/>
        </p:nvSpPr>
        <p:spPr bwMode="auto">
          <a:xfrm>
            <a:off x="94234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0" name="矩形 9">
            <a:extLst>
              <a:ext uri="{FF2B5EF4-FFF2-40B4-BE49-F238E27FC236}">
                <a16:creationId xmlns:a16="http://schemas.microsoft.com/office/drawing/2014/main" id="{B74C2DC7-8267-408A-BE63-6F87F2B274E6}"/>
              </a:ext>
            </a:extLst>
          </p:cNvPr>
          <p:cNvSpPr/>
          <p:nvPr/>
        </p:nvSpPr>
        <p:spPr bwMode="auto">
          <a:xfrm>
            <a:off x="142748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1" name="矩形 10">
            <a:extLst>
              <a:ext uri="{FF2B5EF4-FFF2-40B4-BE49-F238E27FC236}">
                <a16:creationId xmlns:a16="http://schemas.microsoft.com/office/drawing/2014/main" id="{445240BD-599D-415A-A2F9-36FF34054CCD}"/>
              </a:ext>
            </a:extLst>
          </p:cNvPr>
          <p:cNvSpPr/>
          <p:nvPr/>
        </p:nvSpPr>
        <p:spPr bwMode="auto">
          <a:xfrm>
            <a:off x="19126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2" name="矩形 11">
            <a:extLst>
              <a:ext uri="{FF2B5EF4-FFF2-40B4-BE49-F238E27FC236}">
                <a16:creationId xmlns:a16="http://schemas.microsoft.com/office/drawing/2014/main" id="{40652B0C-A4D5-4128-8987-9334EA08CC5B}"/>
              </a:ext>
            </a:extLst>
          </p:cNvPr>
          <p:cNvSpPr/>
          <p:nvPr/>
        </p:nvSpPr>
        <p:spPr bwMode="auto">
          <a:xfrm>
            <a:off x="23977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3" name="矩形 12">
            <a:extLst>
              <a:ext uri="{FF2B5EF4-FFF2-40B4-BE49-F238E27FC236}">
                <a16:creationId xmlns:a16="http://schemas.microsoft.com/office/drawing/2014/main" id="{1E100505-4EDB-48B8-AC42-169F29BCBDE7}"/>
              </a:ext>
            </a:extLst>
          </p:cNvPr>
          <p:cNvSpPr/>
          <p:nvPr/>
        </p:nvSpPr>
        <p:spPr bwMode="auto">
          <a:xfrm>
            <a:off x="28829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4" name="矩形 13">
            <a:extLst>
              <a:ext uri="{FF2B5EF4-FFF2-40B4-BE49-F238E27FC236}">
                <a16:creationId xmlns:a16="http://schemas.microsoft.com/office/drawing/2014/main" id="{CCCF0DF8-5474-47BA-B675-A2BAB0DA83A1}"/>
              </a:ext>
            </a:extLst>
          </p:cNvPr>
          <p:cNvSpPr/>
          <p:nvPr/>
        </p:nvSpPr>
        <p:spPr bwMode="auto">
          <a:xfrm>
            <a:off x="336804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5" name="矩形 14">
            <a:extLst>
              <a:ext uri="{FF2B5EF4-FFF2-40B4-BE49-F238E27FC236}">
                <a16:creationId xmlns:a16="http://schemas.microsoft.com/office/drawing/2014/main" id="{EEA5B5F4-85E7-4426-B542-8D262D2DDA6D}"/>
              </a:ext>
            </a:extLst>
          </p:cNvPr>
          <p:cNvSpPr/>
          <p:nvPr/>
        </p:nvSpPr>
        <p:spPr bwMode="auto">
          <a:xfrm>
            <a:off x="385318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6" name="矩形 15">
            <a:extLst>
              <a:ext uri="{FF2B5EF4-FFF2-40B4-BE49-F238E27FC236}">
                <a16:creationId xmlns:a16="http://schemas.microsoft.com/office/drawing/2014/main" id="{28665728-E29F-445D-8AA0-73C8C2316F6E}"/>
              </a:ext>
            </a:extLst>
          </p:cNvPr>
          <p:cNvSpPr/>
          <p:nvPr/>
        </p:nvSpPr>
        <p:spPr bwMode="auto">
          <a:xfrm>
            <a:off x="43383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7" name="矩形 16">
            <a:extLst>
              <a:ext uri="{FF2B5EF4-FFF2-40B4-BE49-F238E27FC236}">
                <a16:creationId xmlns:a16="http://schemas.microsoft.com/office/drawing/2014/main" id="{A21A6AFD-CAF2-4241-BD84-C0013C0195E8}"/>
              </a:ext>
            </a:extLst>
          </p:cNvPr>
          <p:cNvSpPr/>
          <p:nvPr/>
        </p:nvSpPr>
        <p:spPr bwMode="auto">
          <a:xfrm>
            <a:off x="48234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8" name="矩形 17">
            <a:extLst>
              <a:ext uri="{FF2B5EF4-FFF2-40B4-BE49-F238E27FC236}">
                <a16:creationId xmlns:a16="http://schemas.microsoft.com/office/drawing/2014/main" id="{56693400-8806-46E6-8A9A-986913C1E54D}"/>
              </a:ext>
            </a:extLst>
          </p:cNvPr>
          <p:cNvSpPr/>
          <p:nvPr/>
        </p:nvSpPr>
        <p:spPr bwMode="auto">
          <a:xfrm>
            <a:off x="53086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9" name="矩形 18">
            <a:extLst>
              <a:ext uri="{FF2B5EF4-FFF2-40B4-BE49-F238E27FC236}">
                <a16:creationId xmlns:a16="http://schemas.microsoft.com/office/drawing/2014/main" id="{E36B43C6-074D-435E-B795-46794B7A898C}"/>
              </a:ext>
            </a:extLst>
          </p:cNvPr>
          <p:cNvSpPr/>
          <p:nvPr/>
        </p:nvSpPr>
        <p:spPr bwMode="auto">
          <a:xfrm>
            <a:off x="579374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0" name="矩形 19">
            <a:extLst>
              <a:ext uri="{FF2B5EF4-FFF2-40B4-BE49-F238E27FC236}">
                <a16:creationId xmlns:a16="http://schemas.microsoft.com/office/drawing/2014/main" id="{782FE846-F7A0-4014-9543-F1C753C0B73C}"/>
              </a:ext>
            </a:extLst>
          </p:cNvPr>
          <p:cNvSpPr/>
          <p:nvPr/>
        </p:nvSpPr>
        <p:spPr bwMode="auto">
          <a:xfrm>
            <a:off x="627888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1" name="矩形 20">
            <a:extLst>
              <a:ext uri="{FF2B5EF4-FFF2-40B4-BE49-F238E27FC236}">
                <a16:creationId xmlns:a16="http://schemas.microsoft.com/office/drawing/2014/main" id="{065C589F-023C-4D90-B4B5-EA49B82D0D92}"/>
              </a:ext>
            </a:extLst>
          </p:cNvPr>
          <p:cNvSpPr/>
          <p:nvPr/>
        </p:nvSpPr>
        <p:spPr bwMode="auto">
          <a:xfrm>
            <a:off x="67640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2" name="矩形 21">
            <a:extLst>
              <a:ext uri="{FF2B5EF4-FFF2-40B4-BE49-F238E27FC236}">
                <a16:creationId xmlns:a16="http://schemas.microsoft.com/office/drawing/2014/main" id="{7ACB636E-3FC1-4256-BB59-DF168A0EA92F}"/>
              </a:ext>
            </a:extLst>
          </p:cNvPr>
          <p:cNvSpPr/>
          <p:nvPr/>
        </p:nvSpPr>
        <p:spPr bwMode="auto">
          <a:xfrm>
            <a:off x="72491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3" name="矩形 22">
            <a:extLst>
              <a:ext uri="{FF2B5EF4-FFF2-40B4-BE49-F238E27FC236}">
                <a16:creationId xmlns:a16="http://schemas.microsoft.com/office/drawing/2014/main" id="{BF363297-22A0-4649-A0D2-8DB6C2A9EE76}"/>
              </a:ext>
            </a:extLst>
          </p:cNvPr>
          <p:cNvSpPr/>
          <p:nvPr/>
        </p:nvSpPr>
        <p:spPr bwMode="auto">
          <a:xfrm>
            <a:off x="77343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4" name="矩形 23">
            <a:extLst>
              <a:ext uri="{FF2B5EF4-FFF2-40B4-BE49-F238E27FC236}">
                <a16:creationId xmlns:a16="http://schemas.microsoft.com/office/drawing/2014/main" id="{5E50D417-B1C2-4C5B-A271-51B9E8D0BC2B}"/>
              </a:ext>
            </a:extLst>
          </p:cNvPr>
          <p:cNvSpPr/>
          <p:nvPr/>
        </p:nvSpPr>
        <p:spPr bwMode="auto">
          <a:xfrm>
            <a:off x="8219438"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graphicFrame>
        <p:nvGraphicFramePr>
          <p:cNvPr id="25" name="表格 4">
            <a:extLst>
              <a:ext uri="{FF2B5EF4-FFF2-40B4-BE49-F238E27FC236}">
                <a16:creationId xmlns:a16="http://schemas.microsoft.com/office/drawing/2014/main" id="{E5F9B23B-7298-45E2-93FA-59C858192F2B}"/>
              </a:ext>
            </a:extLst>
          </p:cNvPr>
          <p:cNvGraphicFramePr>
            <a:graphicFrameLocks/>
          </p:cNvGraphicFramePr>
          <p:nvPr/>
        </p:nvGraphicFramePr>
        <p:xfrm>
          <a:off x="447040" y="2121218"/>
          <a:ext cx="6777316"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bl>
          </a:graphicData>
        </a:graphic>
      </p:graphicFrame>
      <p:sp>
        <p:nvSpPr>
          <p:cNvPr id="57" name="矩形 56">
            <a:extLst>
              <a:ext uri="{FF2B5EF4-FFF2-40B4-BE49-F238E27FC236}">
                <a16:creationId xmlns:a16="http://schemas.microsoft.com/office/drawing/2014/main" id="{1CF54E03-63A9-4408-B239-FD46B07F8DF0}"/>
              </a:ext>
            </a:extLst>
          </p:cNvPr>
          <p:cNvSpPr/>
          <p:nvPr/>
        </p:nvSpPr>
        <p:spPr bwMode="auto">
          <a:xfrm>
            <a:off x="335280" y="2117249"/>
            <a:ext cx="6889076" cy="37084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Tree>
    <p:extLst>
      <p:ext uri="{BB962C8B-B14F-4D97-AF65-F5344CB8AC3E}">
        <p14:creationId xmlns:p14="http://schemas.microsoft.com/office/powerpoint/2010/main" val="3966282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17115F-C6B7-4A6A-B152-47CB7CA72563}"/>
              </a:ext>
            </a:extLst>
          </p:cNvPr>
          <p:cNvSpPr>
            <a:spLocks noGrp="1"/>
          </p:cNvSpPr>
          <p:nvPr>
            <p:ph type="title"/>
          </p:nvPr>
        </p:nvSpPr>
        <p:spPr/>
        <p:txBody>
          <a:bodyPr/>
          <a:lstStyle/>
          <a:p>
            <a:r>
              <a:rPr lang="en-US" altLang="zh-CN" dirty="0"/>
              <a:t>VIRTUAL MEMORY MANAGEMENT</a:t>
            </a:r>
            <a:endParaRPr lang="zh-CN" altLang="en-US" dirty="0"/>
          </a:p>
        </p:txBody>
      </p:sp>
    </p:spTree>
    <p:extLst>
      <p:ext uri="{BB962C8B-B14F-4D97-AF65-F5344CB8AC3E}">
        <p14:creationId xmlns:p14="http://schemas.microsoft.com/office/powerpoint/2010/main" val="5295612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3F8C25E7-5CD9-4AFA-A055-7D71C4ADEC65}"/>
              </a:ext>
            </a:extLst>
          </p:cNvPr>
          <p:cNvGraphicFramePr>
            <a:graphicFrameLocks noGrp="1"/>
          </p:cNvGraphicFramePr>
          <p:nvPr>
            <p:ph idx="1"/>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tc>
                  <a:txBody>
                    <a:bodyPr/>
                    <a:lstStyle/>
                    <a:p>
                      <a:pPr algn="ct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endParaRPr lang="zh-CN" altLang="en-US"/>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FIFO Replacement</a:t>
            </a:r>
            <a:endParaRPr lang="zh-CN" altLang="en-US" sz="3800" dirty="0"/>
          </a:p>
        </p:txBody>
      </p:sp>
      <p:sp>
        <p:nvSpPr>
          <p:cNvPr id="9" name="矩形 8">
            <a:extLst>
              <a:ext uri="{FF2B5EF4-FFF2-40B4-BE49-F238E27FC236}">
                <a16:creationId xmlns:a16="http://schemas.microsoft.com/office/drawing/2014/main" id="{3A0CAD12-1E92-4C70-8BCF-D38DF6E04F49}"/>
              </a:ext>
            </a:extLst>
          </p:cNvPr>
          <p:cNvSpPr/>
          <p:nvPr/>
        </p:nvSpPr>
        <p:spPr bwMode="auto">
          <a:xfrm>
            <a:off x="94234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0" name="矩形 9">
            <a:extLst>
              <a:ext uri="{FF2B5EF4-FFF2-40B4-BE49-F238E27FC236}">
                <a16:creationId xmlns:a16="http://schemas.microsoft.com/office/drawing/2014/main" id="{B74C2DC7-8267-408A-BE63-6F87F2B274E6}"/>
              </a:ext>
            </a:extLst>
          </p:cNvPr>
          <p:cNvSpPr/>
          <p:nvPr/>
        </p:nvSpPr>
        <p:spPr bwMode="auto">
          <a:xfrm>
            <a:off x="142748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1" name="矩形 10">
            <a:extLst>
              <a:ext uri="{FF2B5EF4-FFF2-40B4-BE49-F238E27FC236}">
                <a16:creationId xmlns:a16="http://schemas.microsoft.com/office/drawing/2014/main" id="{445240BD-599D-415A-A2F9-36FF34054CCD}"/>
              </a:ext>
            </a:extLst>
          </p:cNvPr>
          <p:cNvSpPr/>
          <p:nvPr/>
        </p:nvSpPr>
        <p:spPr bwMode="auto">
          <a:xfrm>
            <a:off x="19126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2" name="矩形 11">
            <a:extLst>
              <a:ext uri="{FF2B5EF4-FFF2-40B4-BE49-F238E27FC236}">
                <a16:creationId xmlns:a16="http://schemas.microsoft.com/office/drawing/2014/main" id="{40652B0C-A4D5-4128-8987-9334EA08CC5B}"/>
              </a:ext>
            </a:extLst>
          </p:cNvPr>
          <p:cNvSpPr/>
          <p:nvPr/>
        </p:nvSpPr>
        <p:spPr bwMode="auto">
          <a:xfrm>
            <a:off x="23977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3" name="矩形 12">
            <a:extLst>
              <a:ext uri="{FF2B5EF4-FFF2-40B4-BE49-F238E27FC236}">
                <a16:creationId xmlns:a16="http://schemas.microsoft.com/office/drawing/2014/main" id="{1E100505-4EDB-48B8-AC42-169F29BCBDE7}"/>
              </a:ext>
            </a:extLst>
          </p:cNvPr>
          <p:cNvSpPr/>
          <p:nvPr/>
        </p:nvSpPr>
        <p:spPr bwMode="auto">
          <a:xfrm>
            <a:off x="28829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4" name="矩形 13">
            <a:extLst>
              <a:ext uri="{FF2B5EF4-FFF2-40B4-BE49-F238E27FC236}">
                <a16:creationId xmlns:a16="http://schemas.microsoft.com/office/drawing/2014/main" id="{CCCF0DF8-5474-47BA-B675-A2BAB0DA83A1}"/>
              </a:ext>
            </a:extLst>
          </p:cNvPr>
          <p:cNvSpPr/>
          <p:nvPr/>
        </p:nvSpPr>
        <p:spPr bwMode="auto">
          <a:xfrm>
            <a:off x="336804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5" name="矩形 14">
            <a:extLst>
              <a:ext uri="{FF2B5EF4-FFF2-40B4-BE49-F238E27FC236}">
                <a16:creationId xmlns:a16="http://schemas.microsoft.com/office/drawing/2014/main" id="{EEA5B5F4-85E7-4426-B542-8D262D2DDA6D}"/>
              </a:ext>
            </a:extLst>
          </p:cNvPr>
          <p:cNvSpPr/>
          <p:nvPr/>
        </p:nvSpPr>
        <p:spPr bwMode="auto">
          <a:xfrm>
            <a:off x="385318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6" name="矩形 15">
            <a:extLst>
              <a:ext uri="{FF2B5EF4-FFF2-40B4-BE49-F238E27FC236}">
                <a16:creationId xmlns:a16="http://schemas.microsoft.com/office/drawing/2014/main" id="{28665728-E29F-445D-8AA0-73C8C2316F6E}"/>
              </a:ext>
            </a:extLst>
          </p:cNvPr>
          <p:cNvSpPr/>
          <p:nvPr/>
        </p:nvSpPr>
        <p:spPr bwMode="auto">
          <a:xfrm>
            <a:off x="43383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7" name="矩形 16">
            <a:extLst>
              <a:ext uri="{FF2B5EF4-FFF2-40B4-BE49-F238E27FC236}">
                <a16:creationId xmlns:a16="http://schemas.microsoft.com/office/drawing/2014/main" id="{A21A6AFD-CAF2-4241-BD84-C0013C0195E8}"/>
              </a:ext>
            </a:extLst>
          </p:cNvPr>
          <p:cNvSpPr/>
          <p:nvPr/>
        </p:nvSpPr>
        <p:spPr bwMode="auto">
          <a:xfrm>
            <a:off x="48234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8" name="矩形 17">
            <a:extLst>
              <a:ext uri="{FF2B5EF4-FFF2-40B4-BE49-F238E27FC236}">
                <a16:creationId xmlns:a16="http://schemas.microsoft.com/office/drawing/2014/main" id="{56693400-8806-46E6-8A9A-986913C1E54D}"/>
              </a:ext>
            </a:extLst>
          </p:cNvPr>
          <p:cNvSpPr/>
          <p:nvPr/>
        </p:nvSpPr>
        <p:spPr bwMode="auto">
          <a:xfrm>
            <a:off x="53086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9" name="矩形 18">
            <a:extLst>
              <a:ext uri="{FF2B5EF4-FFF2-40B4-BE49-F238E27FC236}">
                <a16:creationId xmlns:a16="http://schemas.microsoft.com/office/drawing/2014/main" id="{E36B43C6-074D-435E-B795-46794B7A898C}"/>
              </a:ext>
            </a:extLst>
          </p:cNvPr>
          <p:cNvSpPr/>
          <p:nvPr/>
        </p:nvSpPr>
        <p:spPr bwMode="auto">
          <a:xfrm>
            <a:off x="579374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0" name="矩形 19">
            <a:extLst>
              <a:ext uri="{FF2B5EF4-FFF2-40B4-BE49-F238E27FC236}">
                <a16:creationId xmlns:a16="http://schemas.microsoft.com/office/drawing/2014/main" id="{782FE846-F7A0-4014-9543-F1C753C0B73C}"/>
              </a:ext>
            </a:extLst>
          </p:cNvPr>
          <p:cNvSpPr/>
          <p:nvPr/>
        </p:nvSpPr>
        <p:spPr bwMode="auto">
          <a:xfrm>
            <a:off x="627888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1" name="矩形 20">
            <a:extLst>
              <a:ext uri="{FF2B5EF4-FFF2-40B4-BE49-F238E27FC236}">
                <a16:creationId xmlns:a16="http://schemas.microsoft.com/office/drawing/2014/main" id="{065C589F-023C-4D90-B4B5-EA49B82D0D92}"/>
              </a:ext>
            </a:extLst>
          </p:cNvPr>
          <p:cNvSpPr/>
          <p:nvPr/>
        </p:nvSpPr>
        <p:spPr bwMode="auto">
          <a:xfrm>
            <a:off x="67640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2" name="矩形 21">
            <a:extLst>
              <a:ext uri="{FF2B5EF4-FFF2-40B4-BE49-F238E27FC236}">
                <a16:creationId xmlns:a16="http://schemas.microsoft.com/office/drawing/2014/main" id="{7ACB636E-3FC1-4256-BB59-DF168A0EA92F}"/>
              </a:ext>
            </a:extLst>
          </p:cNvPr>
          <p:cNvSpPr/>
          <p:nvPr/>
        </p:nvSpPr>
        <p:spPr bwMode="auto">
          <a:xfrm>
            <a:off x="72491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3" name="矩形 22">
            <a:extLst>
              <a:ext uri="{FF2B5EF4-FFF2-40B4-BE49-F238E27FC236}">
                <a16:creationId xmlns:a16="http://schemas.microsoft.com/office/drawing/2014/main" id="{BF363297-22A0-4649-A0D2-8DB6C2A9EE76}"/>
              </a:ext>
            </a:extLst>
          </p:cNvPr>
          <p:cNvSpPr/>
          <p:nvPr/>
        </p:nvSpPr>
        <p:spPr bwMode="auto">
          <a:xfrm>
            <a:off x="77343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4" name="矩形 23">
            <a:extLst>
              <a:ext uri="{FF2B5EF4-FFF2-40B4-BE49-F238E27FC236}">
                <a16:creationId xmlns:a16="http://schemas.microsoft.com/office/drawing/2014/main" id="{5E50D417-B1C2-4C5B-A271-51B9E8D0BC2B}"/>
              </a:ext>
            </a:extLst>
          </p:cNvPr>
          <p:cNvSpPr/>
          <p:nvPr/>
        </p:nvSpPr>
        <p:spPr bwMode="auto">
          <a:xfrm>
            <a:off x="8219438"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graphicFrame>
        <p:nvGraphicFramePr>
          <p:cNvPr id="25" name="表格 4">
            <a:extLst>
              <a:ext uri="{FF2B5EF4-FFF2-40B4-BE49-F238E27FC236}">
                <a16:creationId xmlns:a16="http://schemas.microsoft.com/office/drawing/2014/main" id="{E5F9B23B-7298-45E2-93FA-59C858192F2B}"/>
              </a:ext>
            </a:extLst>
          </p:cNvPr>
          <p:cNvGraphicFramePr>
            <a:graphicFrameLocks/>
          </p:cNvGraphicFramePr>
          <p:nvPr/>
        </p:nvGraphicFramePr>
        <p:xfrm>
          <a:off x="447040" y="2121218"/>
          <a:ext cx="6777316"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bl>
          </a:graphicData>
        </a:graphic>
      </p:graphicFrame>
      <p:sp>
        <p:nvSpPr>
          <p:cNvPr id="56" name="矩形 55">
            <a:extLst>
              <a:ext uri="{FF2B5EF4-FFF2-40B4-BE49-F238E27FC236}">
                <a16:creationId xmlns:a16="http://schemas.microsoft.com/office/drawing/2014/main" id="{26F91B41-6505-438B-B1BB-139DE09FFD35}"/>
              </a:ext>
            </a:extLst>
          </p:cNvPr>
          <p:cNvSpPr/>
          <p:nvPr/>
        </p:nvSpPr>
        <p:spPr bwMode="auto">
          <a:xfrm>
            <a:off x="274320" y="2117249"/>
            <a:ext cx="172720" cy="37084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
        <p:nvSpPr>
          <p:cNvPr id="57" name="矩形 56">
            <a:extLst>
              <a:ext uri="{FF2B5EF4-FFF2-40B4-BE49-F238E27FC236}">
                <a16:creationId xmlns:a16="http://schemas.microsoft.com/office/drawing/2014/main" id="{1CF54E03-63A9-4408-B239-FD46B07F8DF0}"/>
              </a:ext>
            </a:extLst>
          </p:cNvPr>
          <p:cNvSpPr/>
          <p:nvPr/>
        </p:nvSpPr>
        <p:spPr bwMode="auto">
          <a:xfrm>
            <a:off x="932180" y="2117249"/>
            <a:ext cx="6292176" cy="37084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
        <p:nvSpPr>
          <p:cNvPr id="2" name="TextBox 1">
            <a:extLst>
              <a:ext uri="{FF2B5EF4-FFF2-40B4-BE49-F238E27FC236}">
                <a16:creationId xmlns:a16="http://schemas.microsoft.com/office/drawing/2014/main" id="{3CE7D676-F46C-D3B4-4D8D-02DCE577CA23}"/>
              </a:ext>
            </a:extLst>
          </p:cNvPr>
          <p:cNvSpPr txBox="1"/>
          <p:nvPr/>
        </p:nvSpPr>
        <p:spPr>
          <a:xfrm>
            <a:off x="543787" y="1067981"/>
            <a:ext cx="7914411" cy="830997"/>
          </a:xfrm>
          <a:prstGeom prst="rect">
            <a:avLst/>
          </a:prstGeom>
          <a:noFill/>
        </p:spPr>
        <p:txBody>
          <a:bodyPr wrap="none" rtlCol="0">
            <a:spAutoFit/>
          </a:bodyPr>
          <a:lstStyle/>
          <a:p>
            <a:r>
              <a:rPr lang="en-GB" sz="1600" dirty="0"/>
              <a:t>In FIFO, we can use a queue to illustrate the idea</a:t>
            </a:r>
          </a:p>
          <a:p>
            <a:r>
              <a:rPr lang="en-GB" sz="1600" dirty="0"/>
              <a:t>The queue size is bounded by the available frames (i.e., 3 in this example)</a:t>
            </a:r>
          </a:p>
          <a:p>
            <a:r>
              <a:rPr lang="en-GB" sz="1600" dirty="0"/>
              <a:t>The queue will be dynamically updated in this animation</a:t>
            </a:r>
          </a:p>
        </p:txBody>
      </p:sp>
      <p:sp>
        <p:nvSpPr>
          <p:cNvPr id="6" name="Freeform 5">
            <a:extLst>
              <a:ext uri="{FF2B5EF4-FFF2-40B4-BE49-F238E27FC236}">
                <a16:creationId xmlns:a16="http://schemas.microsoft.com/office/drawing/2014/main" id="{802A1B13-F0B9-6F14-CE2C-598B51E022D4}"/>
              </a:ext>
            </a:extLst>
          </p:cNvPr>
          <p:cNvSpPr/>
          <p:nvPr/>
        </p:nvSpPr>
        <p:spPr bwMode="auto">
          <a:xfrm>
            <a:off x="1147156" y="1895302"/>
            <a:ext cx="1446415" cy="433328"/>
          </a:xfrm>
          <a:custGeom>
            <a:avLst/>
            <a:gdLst>
              <a:gd name="connsiteX0" fmla="*/ 1446415 w 1446415"/>
              <a:gd name="connsiteY0" fmla="*/ 0 h 433328"/>
              <a:gd name="connsiteX1" fmla="*/ 1080655 w 1446415"/>
              <a:gd name="connsiteY1" fmla="*/ 365760 h 433328"/>
              <a:gd name="connsiteX2" fmla="*/ 0 w 1446415"/>
              <a:gd name="connsiteY2" fmla="*/ 432262 h 433328"/>
            </a:gdLst>
            <a:ahLst/>
            <a:cxnLst>
              <a:cxn ang="0">
                <a:pos x="connsiteX0" y="connsiteY0"/>
              </a:cxn>
              <a:cxn ang="0">
                <a:pos x="connsiteX1" y="connsiteY1"/>
              </a:cxn>
              <a:cxn ang="0">
                <a:pos x="connsiteX2" y="connsiteY2"/>
              </a:cxn>
            </a:cxnLst>
            <a:rect l="l" t="t" r="r" b="b"/>
            <a:pathLst>
              <a:path w="1446415" h="433328">
                <a:moveTo>
                  <a:pt x="1446415" y="0"/>
                </a:moveTo>
                <a:cubicBezTo>
                  <a:pt x="1384069" y="146858"/>
                  <a:pt x="1321724" y="293716"/>
                  <a:pt x="1080655" y="365760"/>
                </a:cubicBezTo>
                <a:cubicBezTo>
                  <a:pt x="839586" y="437804"/>
                  <a:pt x="419793" y="435033"/>
                  <a:pt x="0" y="432262"/>
                </a:cubicBezTo>
              </a:path>
            </a:pathLst>
          </a:custGeom>
          <a:noFill/>
          <a:ln w="381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Verdana" charset="0"/>
            </a:endParaRPr>
          </a:p>
        </p:txBody>
      </p:sp>
    </p:spTree>
    <p:extLst>
      <p:ext uri="{BB962C8B-B14F-4D97-AF65-F5344CB8AC3E}">
        <p14:creationId xmlns:p14="http://schemas.microsoft.com/office/powerpoint/2010/main" val="892531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3F8C25E7-5CD9-4AFA-A055-7D71C4ADEC65}"/>
              </a:ext>
            </a:extLst>
          </p:cNvPr>
          <p:cNvGraphicFramePr>
            <a:graphicFrameLocks noGrp="1"/>
          </p:cNvGraphicFramePr>
          <p:nvPr>
            <p:ph idx="1"/>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tc>
                  <a:txBody>
                    <a:bodyPr/>
                    <a:lstStyle/>
                    <a:p>
                      <a:pPr algn="ct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endParaRPr lang="zh-CN" altLang="en-US"/>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FIFO Replacement</a:t>
            </a:r>
            <a:endParaRPr lang="zh-CN" altLang="en-US" sz="3800" dirty="0"/>
          </a:p>
        </p:txBody>
      </p:sp>
      <p:sp>
        <p:nvSpPr>
          <p:cNvPr id="10" name="矩形 9">
            <a:extLst>
              <a:ext uri="{FF2B5EF4-FFF2-40B4-BE49-F238E27FC236}">
                <a16:creationId xmlns:a16="http://schemas.microsoft.com/office/drawing/2014/main" id="{B74C2DC7-8267-408A-BE63-6F87F2B274E6}"/>
              </a:ext>
            </a:extLst>
          </p:cNvPr>
          <p:cNvSpPr/>
          <p:nvPr/>
        </p:nvSpPr>
        <p:spPr bwMode="auto">
          <a:xfrm>
            <a:off x="142748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1" name="矩形 10">
            <a:extLst>
              <a:ext uri="{FF2B5EF4-FFF2-40B4-BE49-F238E27FC236}">
                <a16:creationId xmlns:a16="http://schemas.microsoft.com/office/drawing/2014/main" id="{445240BD-599D-415A-A2F9-36FF34054CCD}"/>
              </a:ext>
            </a:extLst>
          </p:cNvPr>
          <p:cNvSpPr/>
          <p:nvPr/>
        </p:nvSpPr>
        <p:spPr bwMode="auto">
          <a:xfrm>
            <a:off x="19126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2" name="矩形 11">
            <a:extLst>
              <a:ext uri="{FF2B5EF4-FFF2-40B4-BE49-F238E27FC236}">
                <a16:creationId xmlns:a16="http://schemas.microsoft.com/office/drawing/2014/main" id="{40652B0C-A4D5-4128-8987-9334EA08CC5B}"/>
              </a:ext>
            </a:extLst>
          </p:cNvPr>
          <p:cNvSpPr/>
          <p:nvPr/>
        </p:nvSpPr>
        <p:spPr bwMode="auto">
          <a:xfrm>
            <a:off x="23977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3" name="矩形 12">
            <a:extLst>
              <a:ext uri="{FF2B5EF4-FFF2-40B4-BE49-F238E27FC236}">
                <a16:creationId xmlns:a16="http://schemas.microsoft.com/office/drawing/2014/main" id="{1E100505-4EDB-48B8-AC42-169F29BCBDE7}"/>
              </a:ext>
            </a:extLst>
          </p:cNvPr>
          <p:cNvSpPr/>
          <p:nvPr/>
        </p:nvSpPr>
        <p:spPr bwMode="auto">
          <a:xfrm>
            <a:off x="28829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4" name="矩形 13">
            <a:extLst>
              <a:ext uri="{FF2B5EF4-FFF2-40B4-BE49-F238E27FC236}">
                <a16:creationId xmlns:a16="http://schemas.microsoft.com/office/drawing/2014/main" id="{CCCF0DF8-5474-47BA-B675-A2BAB0DA83A1}"/>
              </a:ext>
            </a:extLst>
          </p:cNvPr>
          <p:cNvSpPr/>
          <p:nvPr/>
        </p:nvSpPr>
        <p:spPr bwMode="auto">
          <a:xfrm>
            <a:off x="336804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5" name="矩形 14">
            <a:extLst>
              <a:ext uri="{FF2B5EF4-FFF2-40B4-BE49-F238E27FC236}">
                <a16:creationId xmlns:a16="http://schemas.microsoft.com/office/drawing/2014/main" id="{EEA5B5F4-85E7-4426-B542-8D262D2DDA6D}"/>
              </a:ext>
            </a:extLst>
          </p:cNvPr>
          <p:cNvSpPr/>
          <p:nvPr/>
        </p:nvSpPr>
        <p:spPr bwMode="auto">
          <a:xfrm>
            <a:off x="385318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6" name="矩形 15">
            <a:extLst>
              <a:ext uri="{FF2B5EF4-FFF2-40B4-BE49-F238E27FC236}">
                <a16:creationId xmlns:a16="http://schemas.microsoft.com/office/drawing/2014/main" id="{28665728-E29F-445D-8AA0-73C8C2316F6E}"/>
              </a:ext>
            </a:extLst>
          </p:cNvPr>
          <p:cNvSpPr/>
          <p:nvPr/>
        </p:nvSpPr>
        <p:spPr bwMode="auto">
          <a:xfrm>
            <a:off x="43383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7" name="矩形 16">
            <a:extLst>
              <a:ext uri="{FF2B5EF4-FFF2-40B4-BE49-F238E27FC236}">
                <a16:creationId xmlns:a16="http://schemas.microsoft.com/office/drawing/2014/main" id="{A21A6AFD-CAF2-4241-BD84-C0013C0195E8}"/>
              </a:ext>
            </a:extLst>
          </p:cNvPr>
          <p:cNvSpPr/>
          <p:nvPr/>
        </p:nvSpPr>
        <p:spPr bwMode="auto">
          <a:xfrm>
            <a:off x="48234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8" name="矩形 17">
            <a:extLst>
              <a:ext uri="{FF2B5EF4-FFF2-40B4-BE49-F238E27FC236}">
                <a16:creationId xmlns:a16="http://schemas.microsoft.com/office/drawing/2014/main" id="{56693400-8806-46E6-8A9A-986913C1E54D}"/>
              </a:ext>
            </a:extLst>
          </p:cNvPr>
          <p:cNvSpPr/>
          <p:nvPr/>
        </p:nvSpPr>
        <p:spPr bwMode="auto">
          <a:xfrm>
            <a:off x="53086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9" name="矩形 18">
            <a:extLst>
              <a:ext uri="{FF2B5EF4-FFF2-40B4-BE49-F238E27FC236}">
                <a16:creationId xmlns:a16="http://schemas.microsoft.com/office/drawing/2014/main" id="{E36B43C6-074D-435E-B795-46794B7A898C}"/>
              </a:ext>
            </a:extLst>
          </p:cNvPr>
          <p:cNvSpPr/>
          <p:nvPr/>
        </p:nvSpPr>
        <p:spPr bwMode="auto">
          <a:xfrm>
            <a:off x="579374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0" name="矩形 19">
            <a:extLst>
              <a:ext uri="{FF2B5EF4-FFF2-40B4-BE49-F238E27FC236}">
                <a16:creationId xmlns:a16="http://schemas.microsoft.com/office/drawing/2014/main" id="{782FE846-F7A0-4014-9543-F1C753C0B73C}"/>
              </a:ext>
            </a:extLst>
          </p:cNvPr>
          <p:cNvSpPr/>
          <p:nvPr/>
        </p:nvSpPr>
        <p:spPr bwMode="auto">
          <a:xfrm>
            <a:off x="627888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1" name="矩形 20">
            <a:extLst>
              <a:ext uri="{FF2B5EF4-FFF2-40B4-BE49-F238E27FC236}">
                <a16:creationId xmlns:a16="http://schemas.microsoft.com/office/drawing/2014/main" id="{065C589F-023C-4D90-B4B5-EA49B82D0D92}"/>
              </a:ext>
            </a:extLst>
          </p:cNvPr>
          <p:cNvSpPr/>
          <p:nvPr/>
        </p:nvSpPr>
        <p:spPr bwMode="auto">
          <a:xfrm>
            <a:off x="67640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2" name="矩形 21">
            <a:extLst>
              <a:ext uri="{FF2B5EF4-FFF2-40B4-BE49-F238E27FC236}">
                <a16:creationId xmlns:a16="http://schemas.microsoft.com/office/drawing/2014/main" id="{7ACB636E-3FC1-4256-BB59-DF168A0EA92F}"/>
              </a:ext>
            </a:extLst>
          </p:cNvPr>
          <p:cNvSpPr/>
          <p:nvPr/>
        </p:nvSpPr>
        <p:spPr bwMode="auto">
          <a:xfrm>
            <a:off x="72491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3" name="矩形 22">
            <a:extLst>
              <a:ext uri="{FF2B5EF4-FFF2-40B4-BE49-F238E27FC236}">
                <a16:creationId xmlns:a16="http://schemas.microsoft.com/office/drawing/2014/main" id="{BF363297-22A0-4649-A0D2-8DB6C2A9EE76}"/>
              </a:ext>
            </a:extLst>
          </p:cNvPr>
          <p:cNvSpPr/>
          <p:nvPr/>
        </p:nvSpPr>
        <p:spPr bwMode="auto">
          <a:xfrm>
            <a:off x="77343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4" name="矩形 23">
            <a:extLst>
              <a:ext uri="{FF2B5EF4-FFF2-40B4-BE49-F238E27FC236}">
                <a16:creationId xmlns:a16="http://schemas.microsoft.com/office/drawing/2014/main" id="{5E50D417-B1C2-4C5B-A271-51B9E8D0BC2B}"/>
              </a:ext>
            </a:extLst>
          </p:cNvPr>
          <p:cNvSpPr/>
          <p:nvPr/>
        </p:nvSpPr>
        <p:spPr bwMode="auto">
          <a:xfrm>
            <a:off x="8219438"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graphicFrame>
        <p:nvGraphicFramePr>
          <p:cNvPr id="25" name="表格 4">
            <a:extLst>
              <a:ext uri="{FF2B5EF4-FFF2-40B4-BE49-F238E27FC236}">
                <a16:creationId xmlns:a16="http://schemas.microsoft.com/office/drawing/2014/main" id="{E5F9B23B-7298-45E2-93FA-59C858192F2B}"/>
              </a:ext>
            </a:extLst>
          </p:cNvPr>
          <p:cNvGraphicFramePr>
            <a:graphicFrameLocks/>
          </p:cNvGraphicFramePr>
          <p:nvPr/>
        </p:nvGraphicFramePr>
        <p:xfrm>
          <a:off x="447040" y="2121218"/>
          <a:ext cx="6777316"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bl>
          </a:graphicData>
        </a:graphic>
      </p:graphicFrame>
      <p:sp>
        <p:nvSpPr>
          <p:cNvPr id="56" name="矩形 55">
            <a:extLst>
              <a:ext uri="{FF2B5EF4-FFF2-40B4-BE49-F238E27FC236}">
                <a16:creationId xmlns:a16="http://schemas.microsoft.com/office/drawing/2014/main" id="{26F91B41-6505-438B-B1BB-139DE09FFD35}"/>
              </a:ext>
            </a:extLst>
          </p:cNvPr>
          <p:cNvSpPr/>
          <p:nvPr/>
        </p:nvSpPr>
        <p:spPr bwMode="auto">
          <a:xfrm>
            <a:off x="355600" y="2117249"/>
            <a:ext cx="91440" cy="37084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
        <p:nvSpPr>
          <p:cNvPr id="57" name="矩形 56">
            <a:extLst>
              <a:ext uri="{FF2B5EF4-FFF2-40B4-BE49-F238E27FC236}">
                <a16:creationId xmlns:a16="http://schemas.microsoft.com/office/drawing/2014/main" id="{1CF54E03-63A9-4408-B239-FD46B07F8DF0}"/>
              </a:ext>
            </a:extLst>
          </p:cNvPr>
          <p:cNvSpPr/>
          <p:nvPr/>
        </p:nvSpPr>
        <p:spPr bwMode="auto">
          <a:xfrm>
            <a:off x="1425912" y="2125187"/>
            <a:ext cx="6292176" cy="37084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Tree>
    <p:extLst>
      <p:ext uri="{BB962C8B-B14F-4D97-AF65-F5344CB8AC3E}">
        <p14:creationId xmlns:p14="http://schemas.microsoft.com/office/powerpoint/2010/main" val="6349985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3F8C25E7-5CD9-4AFA-A055-7D71C4ADEC65}"/>
              </a:ext>
            </a:extLst>
          </p:cNvPr>
          <p:cNvGraphicFramePr>
            <a:graphicFrameLocks noGrp="1"/>
          </p:cNvGraphicFramePr>
          <p:nvPr>
            <p:ph idx="1"/>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tc>
                  <a:txBody>
                    <a:bodyPr/>
                    <a:lstStyle/>
                    <a:p>
                      <a:pPr algn="ct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endParaRPr lang="zh-CN" altLang="en-US"/>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FIFO Replacement</a:t>
            </a:r>
            <a:endParaRPr lang="zh-CN" altLang="en-US" sz="3800" dirty="0"/>
          </a:p>
        </p:txBody>
      </p:sp>
      <p:sp>
        <p:nvSpPr>
          <p:cNvPr id="11" name="矩形 10">
            <a:extLst>
              <a:ext uri="{FF2B5EF4-FFF2-40B4-BE49-F238E27FC236}">
                <a16:creationId xmlns:a16="http://schemas.microsoft.com/office/drawing/2014/main" id="{445240BD-599D-415A-A2F9-36FF34054CCD}"/>
              </a:ext>
            </a:extLst>
          </p:cNvPr>
          <p:cNvSpPr/>
          <p:nvPr/>
        </p:nvSpPr>
        <p:spPr bwMode="auto">
          <a:xfrm>
            <a:off x="19126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2" name="矩形 11">
            <a:extLst>
              <a:ext uri="{FF2B5EF4-FFF2-40B4-BE49-F238E27FC236}">
                <a16:creationId xmlns:a16="http://schemas.microsoft.com/office/drawing/2014/main" id="{40652B0C-A4D5-4128-8987-9334EA08CC5B}"/>
              </a:ext>
            </a:extLst>
          </p:cNvPr>
          <p:cNvSpPr/>
          <p:nvPr/>
        </p:nvSpPr>
        <p:spPr bwMode="auto">
          <a:xfrm>
            <a:off x="23977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3" name="矩形 12">
            <a:extLst>
              <a:ext uri="{FF2B5EF4-FFF2-40B4-BE49-F238E27FC236}">
                <a16:creationId xmlns:a16="http://schemas.microsoft.com/office/drawing/2014/main" id="{1E100505-4EDB-48B8-AC42-169F29BCBDE7}"/>
              </a:ext>
            </a:extLst>
          </p:cNvPr>
          <p:cNvSpPr/>
          <p:nvPr/>
        </p:nvSpPr>
        <p:spPr bwMode="auto">
          <a:xfrm>
            <a:off x="28829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4" name="矩形 13">
            <a:extLst>
              <a:ext uri="{FF2B5EF4-FFF2-40B4-BE49-F238E27FC236}">
                <a16:creationId xmlns:a16="http://schemas.microsoft.com/office/drawing/2014/main" id="{CCCF0DF8-5474-47BA-B675-A2BAB0DA83A1}"/>
              </a:ext>
            </a:extLst>
          </p:cNvPr>
          <p:cNvSpPr/>
          <p:nvPr/>
        </p:nvSpPr>
        <p:spPr bwMode="auto">
          <a:xfrm>
            <a:off x="336804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5" name="矩形 14">
            <a:extLst>
              <a:ext uri="{FF2B5EF4-FFF2-40B4-BE49-F238E27FC236}">
                <a16:creationId xmlns:a16="http://schemas.microsoft.com/office/drawing/2014/main" id="{EEA5B5F4-85E7-4426-B542-8D262D2DDA6D}"/>
              </a:ext>
            </a:extLst>
          </p:cNvPr>
          <p:cNvSpPr/>
          <p:nvPr/>
        </p:nvSpPr>
        <p:spPr bwMode="auto">
          <a:xfrm>
            <a:off x="385318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6" name="矩形 15">
            <a:extLst>
              <a:ext uri="{FF2B5EF4-FFF2-40B4-BE49-F238E27FC236}">
                <a16:creationId xmlns:a16="http://schemas.microsoft.com/office/drawing/2014/main" id="{28665728-E29F-445D-8AA0-73C8C2316F6E}"/>
              </a:ext>
            </a:extLst>
          </p:cNvPr>
          <p:cNvSpPr/>
          <p:nvPr/>
        </p:nvSpPr>
        <p:spPr bwMode="auto">
          <a:xfrm>
            <a:off x="43383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7" name="矩形 16">
            <a:extLst>
              <a:ext uri="{FF2B5EF4-FFF2-40B4-BE49-F238E27FC236}">
                <a16:creationId xmlns:a16="http://schemas.microsoft.com/office/drawing/2014/main" id="{A21A6AFD-CAF2-4241-BD84-C0013C0195E8}"/>
              </a:ext>
            </a:extLst>
          </p:cNvPr>
          <p:cNvSpPr/>
          <p:nvPr/>
        </p:nvSpPr>
        <p:spPr bwMode="auto">
          <a:xfrm>
            <a:off x="48234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8" name="矩形 17">
            <a:extLst>
              <a:ext uri="{FF2B5EF4-FFF2-40B4-BE49-F238E27FC236}">
                <a16:creationId xmlns:a16="http://schemas.microsoft.com/office/drawing/2014/main" id="{56693400-8806-46E6-8A9A-986913C1E54D}"/>
              </a:ext>
            </a:extLst>
          </p:cNvPr>
          <p:cNvSpPr/>
          <p:nvPr/>
        </p:nvSpPr>
        <p:spPr bwMode="auto">
          <a:xfrm>
            <a:off x="53086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9" name="矩形 18">
            <a:extLst>
              <a:ext uri="{FF2B5EF4-FFF2-40B4-BE49-F238E27FC236}">
                <a16:creationId xmlns:a16="http://schemas.microsoft.com/office/drawing/2014/main" id="{E36B43C6-074D-435E-B795-46794B7A898C}"/>
              </a:ext>
            </a:extLst>
          </p:cNvPr>
          <p:cNvSpPr/>
          <p:nvPr/>
        </p:nvSpPr>
        <p:spPr bwMode="auto">
          <a:xfrm>
            <a:off x="579374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0" name="矩形 19">
            <a:extLst>
              <a:ext uri="{FF2B5EF4-FFF2-40B4-BE49-F238E27FC236}">
                <a16:creationId xmlns:a16="http://schemas.microsoft.com/office/drawing/2014/main" id="{782FE846-F7A0-4014-9543-F1C753C0B73C}"/>
              </a:ext>
            </a:extLst>
          </p:cNvPr>
          <p:cNvSpPr/>
          <p:nvPr/>
        </p:nvSpPr>
        <p:spPr bwMode="auto">
          <a:xfrm>
            <a:off x="627888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1" name="矩形 20">
            <a:extLst>
              <a:ext uri="{FF2B5EF4-FFF2-40B4-BE49-F238E27FC236}">
                <a16:creationId xmlns:a16="http://schemas.microsoft.com/office/drawing/2014/main" id="{065C589F-023C-4D90-B4B5-EA49B82D0D92}"/>
              </a:ext>
            </a:extLst>
          </p:cNvPr>
          <p:cNvSpPr/>
          <p:nvPr/>
        </p:nvSpPr>
        <p:spPr bwMode="auto">
          <a:xfrm>
            <a:off x="67640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2" name="矩形 21">
            <a:extLst>
              <a:ext uri="{FF2B5EF4-FFF2-40B4-BE49-F238E27FC236}">
                <a16:creationId xmlns:a16="http://schemas.microsoft.com/office/drawing/2014/main" id="{7ACB636E-3FC1-4256-BB59-DF168A0EA92F}"/>
              </a:ext>
            </a:extLst>
          </p:cNvPr>
          <p:cNvSpPr/>
          <p:nvPr/>
        </p:nvSpPr>
        <p:spPr bwMode="auto">
          <a:xfrm>
            <a:off x="72491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3" name="矩形 22">
            <a:extLst>
              <a:ext uri="{FF2B5EF4-FFF2-40B4-BE49-F238E27FC236}">
                <a16:creationId xmlns:a16="http://schemas.microsoft.com/office/drawing/2014/main" id="{BF363297-22A0-4649-A0D2-8DB6C2A9EE76}"/>
              </a:ext>
            </a:extLst>
          </p:cNvPr>
          <p:cNvSpPr/>
          <p:nvPr/>
        </p:nvSpPr>
        <p:spPr bwMode="auto">
          <a:xfrm>
            <a:off x="77343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4" name="矩形 23">
            <a:extLst>
              <a:ext uri="{FF2B5EF4-FFF2-40B4-BE49-F238E27FC236}">
                <a16:creationId xmlns:a16="http://schemas.microsoft.com/office/drawing/2014/main" id="{5E50D417-B1C2-4C5B-A271-51B9E8D0BC2B}"/>
              </a:ext>
            </a:extLst>
          </p:cNvPr>
          <p:cNvSpPr/>
          <p:nvPr/>
        </p:nvSpPr>
        <p:spPr bwMode="auto">
          <a:xfrm>
            <a:off x="8219438"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graphicFrame>
        <p:nvGraphicFramePr>
          <p:cNvPr id="25" name="表格 4">
            <a:extLst>
              <a:ext uri="{FF2B5EF4-FFF2-40B4-BE49-F238E27FC236}">
                <a16:creationId xmlns:a16="http://schemas.microsoft.com/office/drawing/2014/main" id="{E5F9B23B-7298-45E2-93FA-59C858192F2B}"/>
              </a:ext>
            </a:extLst>
          </p:cNvPr>
          <p:cNvGraphicFramePr>
            <a:graphicFrameLocks/>
          </p:cNvGraphicFramePr>
          <p:nvPr/>
        </p:nvGraphicFramePr>
        <p:xfrm>
          <a:off x="447040" y="2121218"/>
          <a:ext cx="6777316"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bl>
          </a:graphicData>
        </a:graphic>
      </p:graphicFrame>
      <p:sp>
        <p:nvSpPr>
          <p:cNvPr id="56" name="矩形 55">
            <a:extLst>
              <a:ext uri="{FF2B5EF4-FFF2-40B4-BE49-F238E27FC236}">
                <a16:creationId xmlns:a16="http://schemas.microsoft.com/office/drawing/2014/main" id="{26F91B41-6505-438B-B1BB-139DE09FFD35}"/>
              </a:ext>
            </a:extLst>
          </p:cNvPr>
          <p:cNvSpPr/>
          <p:nvPr/>
        </p:nvSpPr>
        <p:spPr bwMode="auto">
          <a:xfrm>
            <a:off x="314960" y="2117249"/>
            <a:ext cx="132080" cy="37084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
        <p:nvSpPr>
          <p:cNvPr id="57" name="矩形 56">
            <a:extLst>
              <a:ext uri="{FF2B5EF4-FFF2-40B4-BE49-F238E27FC236}">
                <a16:creationId xmlns:a16="http://schemas.microsoft.com/office/drawing/2014/main" id="{1CF54E03-63A9-4408-B239-FD46B07F8DF0}"/>
              </a:ext>
            </a:extLst>
          </p:cNvPr>
          <p:cNvSpPr/>
          <p:nvPr/>
        </p:nvSpPr>
        <p:spPr bwMode="auto">
          <a:xfrm>
            <a:off x="1905000" y="2095818"/>
            <a:ext cx="6292176" cy="37084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
        <p:nvSpPr>
          <p:cNvPr id="2" name="TextBox 1">
            <a:extLst>
              <a:ext uri="{FF2B5EF4-FFF2-40B4-BE49-F238E27FC236}">
                <a16:creationId xmlns:a16="http://schemas.microsoft.com/office/drawing/2014/main" id="{095D9A94-2AE9-5B55-53B8-0EB2206080BE}"/>
              </a:ext>
            </a:extLst>
          </p:cNvPr>
          <p:cNvSpPr txBox="1"/>
          <p:nvPr/>
        </p:nvSpPr>
        <p:spPr>
          <a:xfrm>
            <a:off x="543787" y="1067981"/>
            <a:ext cx="7450309" cy="830997"/>
          </a:xfrm>
          <a:prstGeom prst="rect">
            <a:avLst/>
          </a:prstGeom>
          <a:noFill/>
        </p:spPr>
        <p:txBody>
          <a:bodyPr wrap="none" rtlCol="0">
            <a:spAutoFit/>
          </a:bodyPr>
          <a:lstStyle/>
          <a:p>
            <a:r>
              <a:rPr lang="en-GB" sz="1600" dirty="0"/>
              <a:t>Which one is the victim frame in this step?</a:t>
            </a:r>
          </a:p>
          <a:p>
            <a:r>
              <a:rPr lang="en-GB" sz="1600" dirty="0"/>
              <a:t>Remember, queue is a first-in-first-out data structure.</a:t>
            </a:r>
          </a:p>
          <a:p>
            <a:r>
              <a:rPr lang="en-GB" sz="1600" dirty="0"/>
              <a:t>Thus, frame 2 will be the victim frame, and then we update the queue</a:t>
            </a:r>
          </a:p>
        </p:txBody>
      </p:sp>
      <p:sp>
        <p:nvSpPr>
          <p:cNvPr id="3" name="Freeform 2">
            <a:extLst>
              <a:ext uri="{FF2B5EF4-FFF2-40B4-BE49-F238E27FC236}">
                <a16:creationId xmlns:a16="http://schemas.microsoft.com/office/drawing/2014/main" id="{A8197661-7823-8985-D310-3F639CEEDF85}"/>
              </a:ext>
            </a:extLst>
          </p:cNvPr>
          <p:cNvSpPr/>
          <p:nvPr/>
        </p:nvSpPr>
        <p:spPr bwMode="auto">
          <a:xfrm>
            <a:off x="2160385" y="1896616"/>
            <a:ext cx="1446415" cy="433328"/>
          </a:xfrm>
          <a:custGeom>
            <a:avLst/>
            <a:gdLst>
              <a:gd name="connsiteX0" fmla="*/ 1446415 w 1446415"/>
              <a:gd name="connsiteY0" fmla="*/ 0 h 433328"/>
              <a:gd name="connsiteX1" fmla="*/ 1080655 w 1446415"/>
              <a:gd name="connsiteY1" fmla="*/ 365760 h 433328"/>
              <a:gd name="connsiteX2" fmla="*/ 0 w 1446415"/>
              <a:gd name="connsiteY2" fmla="*/ 432262 h 433328"/>
            </a:gdLst>
            <a:ahLst/>
            <a:cxnLst>
              <a:cxn ang="0">
                <a:pos x="connsiteX0" y="connsiteY0"/>
              </a:cxn>
              <a:cxn ang="0">
                <a:pos x="connsiteX1" y="connsiteY1"/>
              </a:cxn>
              <a:cxn ang="0">
                <a:pos x="connsiteX2" y="connsiteY2"/>
              </a:cxn>
            </a:cxnLst>
            <a:rect l="l" t="t" r="r" b="b"/>
            <a:pathLst>
              <a:path w="1446415" h="433328">
                <a:moveTo>
                  <a:pt x="1446415" y="0"/>
                </a:moveTo>
                <a:cubicBezTo>
                  <a:pt x="1384069" y="146858"/>
                  <a:pt x="1321724" y="293716"/>
                  <a:pt x="1080655" y="365760"/>
                </a:cubicBezTo>
                <a:cubicBezTo>
                  <a:pt x="839586" y="437804"/>
                  <a:pt x="419793" y="435033"/>
                  <a:pt x="0" y="432262"/>
                </a:cubicBezTo>
              </a:path>
            </a:pathLst>
          </a:custGeom>
          <a:noFill/>
          <a:ln w="381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Verdana" charset="0"/>
            </a:endParaRPr>
          </a:p>
        </p:txBody>
      </p:sp>
    </p:spTree>
    <p:extLst>
      <p:ext uri="{BB962C8B-B14F-4D97-AF65-F5344CB8AC3E}">
        <p14:creationId xmlns:p14="http://schemas.microsoft.com/office/powerpoint/2010/main" val="33592771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3F8C25E7-5CD9-4AFA-A055-7D71C4ADEC65}"/>
              </a:ext>
            </a:extLst>
          </p:cNvPr>
          <p:cNvGraphicFramePr>
            <a:graphicFrameLocks noGrp="1"/>
          </p:cNvGraphicFramePr>
          <p:nvPr>
            <p:ph idx="1"/>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tc>
                  <a:txBody>
                    <a:bodyPr/>
                    <a:lstStyle/>
                    <a:p>
                      <a:pPr algn="ct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endParaRPr lang="zh-CN" altLang="en-US"/>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FIFO Replacement</a:t>
            </a:r>
            <a:endParaRPr lang="zh-CN" altLang="en-US" sz="3800" dirty="0"/>
          </a:p>
        </p:txBody>
      </p:sp>
      <p:sp>
        <p:nvSpPr>
          <p:cNvPr id="12" name="矩形 11">
            <a:extLst>
              <a:ext uri="{FF2B5EF4-FFF2-40B4-BE49-F238E27FC236}">
                <a16:creationId xmlns:a16="http://schemas.microsoft.com/office/drawing/2014/main" id="{40652B0C-A4D5-4128-8987-9334EA08CC5B}"/>
              </a:ext>
            </a:extLst>
          </p:cNvPr>
          <p:cNvSpPr/>
          <p:nvPr/>
        </p:nvSpPr>
        <p:spPr bwMode="auto">
          <a:xfrm>
            <a:off x="23977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3" name="矩形 12">
            <a:extLst>
              <a:ext uri="{FF2B5EF4-FFF2-40B4-BE49-F238E27FC236}">
                <a16:creationId xmlns:a16="http://schemas.microsoft.com/office/drawing/2014/main" id="{1E100505-4EDB-48B8-AC42-169F29BCBDE7}"/>
              </a:ext>
            </a:extLst>
          </p:cNvPr>
          <p:cNvSpPr/>
          <p:nvPr/>
        </p:nvSpPr>
        <p:spPr bwMode="auto">
          <a:xfrm>
            <a:off x="28829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4" name="矩形 13">
            <a:extLst>
              <a:ext uri="{FF2B5EF4-FFF2-40B4-BE49-F238E27FC236}">
                <a16:creationId xmlns:a16="http://schemas.microsoft.com/office/drawing/2014/main" id="{CCCF0DF8-5474-47BA-B675-A2BAB0DA83A1}"/>
              </a:ext>
            </a:extLst>
          </p:cNvPr>
          <p:cNvSpPr/>
          <p:nvPr/>
        </p:nvSpPr>
        <p:spPr bwMode="auto">
          <a:xfrm>
            <a:off x="336804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5" name="矩形 14">
            <a:extLst>
              <a:ext uri="{FF2B5EF4-FFF2-40B4-BE49-F238E27FC236}">
                <a16:creationId xmlns:a16="http://schemas.microsoft.com/office/drawing/2014/main" id="{EEA5B5F4-85E7-4426-B542-8D262D2DDA6D}"/>
              </a:ext>
            </a:extLst>
          </p:cNvPr>
          <p:cNvSpPr/>
          <p:nvPr/>
        </p:nvSpPr>
        <p:spPr bwMode="auto">
          <a:xfrm>
            <a:off x="385318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6" name="矩形 15">
            <a:extLst>
              <a:ext uri="{FF2B5EF4-FFF2-40B4-BE49-F238E27FC236}">
                <a16:creationId xmlns:a16="http://schemas.microsoft.com/office/drawing/2014/main" id="{28665728-E29F-445D-8AA0-73C8C2316F6E}"/>
              </a:ext>
            </a:extLst>
          </p:cNvPr>
          <p:cNvSpPr/>
          <p:nvPr/>
        </p:nvSpPr>
        <p:spPr bwMode="auto">
          <a:xfrm>
            <a:off x="43383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7" name="矩形 16">
            <a:extLst>
              <a:ext uri="{FF2B5EF4-FFF2-40B4-BE49-F238E27FC236}">
                <a16:creationId xmlns:a16="http://schemas.microsoft.com/office/drawing/2014/main" id="{A21A6AFD-CAF2-4241-BD84-C0013C0195E8}"/>
              </a:ext>
            </a:extLst>
          </p:cNvPr>
          <p:cNvSpPr/>
          <p:nvPr/>
        </p:nvSpPr>
        <p:spPr bwMode="auto">
          <a:xfrm>
            <a:off x="48234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8" name="矩形 17">
            <a:extLst>
              <a:ext uri="{FF2B5EF4-FFF2-40B4-BE49-F238E27FC236}">
                <a16:creationId xmlns:a16="http://schemas.microsoft.com/office/drawing/2014/main" id="{56693400-8806-46E6-8A9A-986913C1E54D}"/>
              </a:ext>
            </a:extLst>
          </p:cNvPr>
          <p:cNvSpPr/>
          <p:nvPr/>
        </p:nvSpPr>
        <p:spPr bwMode="auto">
          <a:xfrm>
            <a:off x="53086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9" name="矩形 18">
            <a:extLst>
              <a:ext uri="{FF2B5EF4-FFF2-40B4-BE49-F238E27FC236}">
                <a16:creationId xmlns:a16="http://schemas.microsoft.com/office/drawing/2014/main" id="{E36B43C6-074D-435E-B795-46794B7A898C}"/>
              </a:ext>
            </a:extLst>
          </p:cNvPr>
          <p:cNvSpPr/>
          <p:nvPr/>
        </p:nvSpPr>
        <p:spPr bwMode="auto">
          <a:xfrm>
            <a:off x="579374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0" name="矩形 19">
            <a:extLst>
              <a:ext uri="{FF2B5EF4-FFF2-40B4-BE49-F238E27FC236}">
                <a16:creationId xmlns:a16="http://schemas.microsoft.com/office/drawing/2014/main" id="{782FE846-F7A0-4014-9543-F1C753C0B73C}"/>
              </a:ext>
            </a:extLst>
          </p:cNvPr>
          <p:cNvSpPr/>
          <p:nvPr/>
        </p:nvSpPr>
        <p:spPr bwMode="auto">
          <a:xfrm>
            <a:off x="627888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1" name="矩形 20">
            <a:extLst>
              <a:ext uri="{FF2B5EF4-FFF2-40B4-BE49-F238E27FC236}">
                <a16:creationId xmlns:a16="http://schemas.microsoft.com/office/drawing/2014/main" id="{065C589F-023C-4D90-B4B5-EA49B82D0D92}"/>
              </a:ext>
            </a:extLst>
          </p:cNvPr>
          <p:cNvSpPr/>
          <p:nvPr/>
        </p:nvSpPr>
        <p:spPr bwMode="auto">
          <a:xfrm>
            <a:off x="67640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2" name="矩形 21">
            <a:extLst>
              <a:ext uri="{FF2B5EF4-FFF2-40B4-BE49-F238E27FC236}">
                <a16:creationId xmlns:a16="http://schemas.microsoft.com/office/drawing/2014/main" id="{7ACB636E-3FC1-4256-BB59-DF168A0EA92F}"/>
              </a:ext>
            </a:extLst>
          </p:cNvPr>
          <p:cNvSpPr/>
          <p:nvPr/>
        </p:nvSpPr>
        <p:spPr bwMode="auto">
          <a:xfrm>
            <a:off x="72491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3" name="矩形 22">
            <a:extLst>
              <a:ext uri="{FF2B5EF4-FFF2-40B4-BE49-F238E27FC236}">
                <a16:creationId xmlns:a16="http://schemas.microsoft.com/office/drawing/2014/main" id="{BF363297-22A0-4649-A0D2-8DB6C2A9EE76}"/>
              </a:ext>
            </a:extLst>
          </p:cNvPr>
          <p:cNvSpPr/>
          <p:nvPr/>
        </p:nvSpPr>
        <p:spPr bwMode="auto">
          <a:xfrm>
            <a:off x="77343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4" name="矩形 23">
            <a:extLst>
              <a:ext uri="{FF2B5EF4-FFF2-40B4-BE49-F238E27FC236}">
                <a16:creationId xmlns:a16="http://schemas.microsoft.com/office/drawing/2014/main" id="{5E50D417-B1C2-4C5B-A271-51B9E8D0BC2B}"/>
              </a:ext>
            </a:extLst>
          </p:cNvPr>
          <p:cNvSpPr/>
          <p:nvPr/>
        </p:nvSpPr>
        <p:spPr bwMode="auto">
          <a:xfrm>
            <a:off x="8219438"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graphicFrame>
        <p:nvGraphicFramePr>
          <p:cNvPr id="25" name="表格 4">
            <a:extLst>
              <a:ext uri="{FF2B5EF4-FFF2-40B4-BE49-F238E27FC236}">
                <a16:creationId xmlns:a16="http://schemas.microsoft.com/office/drawing/2014/main" id="{E5F9B23B-7298-45E2-93FA-59C858192F2B}"/>
              </a:ext>
            </a:extLst>
          </p:cNvPr>
          <p:cNvGraphicFramePr>
            <a:graphicFrameLocks/>
          </p:cNvGraphicFramePr>
          <p:nvPr/>
        </p:nvGraphicFramePr>
        <p:xfrm>
          <a:off x="447040" y="2121218"/>
          <a:ext cx="6777316"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bl>
          </a:graphicData>
        </a:graphic>
      </p:graphicFrame>
      <p:sp>
        <p:nvSpPr>
          <p:cNvPr id="56" name="矩形 55">
            <a:extLst>
              <a:ext uri="{FF2B5EF4-FFF2-40B4-BE49-F238E27FC236}">
                <a16:creationId xmlns:a16="http://schemas.microsoft.com/office/drawing/2014/main" id="{26F91B41-6505-438B-B1BB-139DE09FFD35}"/>
              </a:ext>
            </a:extLst>
          </p:cNvPr>
          <p:cNvSpPr/>
          <p:nvPr/>
        </p:nvSpPr>
        <p:spPr bwMode="auto">
          <a:xfrm>
            <a:off x="345440" y="2121218"/>
            <a:ext cx="586740" cy="37084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
        <p:nvSpPr>
          <p:cNvPr id="57" name="矩形 56">
            <a:extLst>
              <a:ext uri="{FF2B5EF4-FFF2-40B4-BE49-F238E27FC236}">
                <a16:creationId xmlns:a16="http://schemas.microsoft.com/office/drawing/2014/main" id="{1CF54E03-63A9-4408-B239-FD46B07F8DF0}"/>
              </a:ext>
            </a:extLst>
          </p:cNvPr>
          <p:cNvSpPr/>
          <p:nvPr/>
        </p:nvSpPr>
        <p:spPr bwMode="auto">
          <a:xfrm>
            <a:off x="2384464" y="2100898"/>
            <a:ext cx="6292176" cy="37084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Tree>
    <p:extLst>
      <p:ext uri="{BB962C8B-B14F-4D97-AF65-F5344CB8AC3E}">
        <p14:creationId xmlns:p14="http://schemas.microsoft.com/office/powerpoint/2010/main" val="15617489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3F8C25E7-5CD9-4AFA-A055-7D71C4ADEC65}"/>
              </a:ext>
            </a:extLst>
          </p:cNvPr>
          <p:cNvGraphicFramePr>
            <a:graphicFrameLocks noGrp="1"/>
          </p:cNvGraphicFramePr>
          <p:nvPr>
            <p:ph idx="1"/>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tc>
                  <a:txBody>
                    <a:bodyPr/>
                    <a:lstStyle/>
                    <a:p>
                      <a:pPr algn="ct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endParaRPr lang="zh-CN" altLang="en-US"/>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FIFO Replacement</a:t>
            </a:r>
            <a:endParaRPr lang="zh-CN" altLang="en-US" sz="3800" dirty="0"/>
          </a:p>
        </p:txBody>
      </p:sp>
      <p:sp>
        <p:nvSpPr>
          <p:cNvPr id="13" name="矩形 12">
            <a:extLst>
              <a:ext uri="{FF2B5EF4-FFF2-40B4-BE49-F238E27FC236}">
                <a16:creationId xmlns:a16="http://schemas.microsoft.com/office/drawing/2014/main" id="{1E100505-4EDB-48B8-AC42-169F29BCBDE7}"/>
              </a:ext>
            </a:extLst>
          </p:cNvPr>
          <p:cNvSpPr/>
          <p:nvPr/>
        </p:nvSpPr>
        <p:spPr bwMode="auto">
          <a:xfrm>
            <a:off x="28829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4" name="矩形 13">
            <a:extLst>
              <a:ext uri="{FF2B5EF4-FFF2-40B4-BE49-F238E27FC236}">
                <a16:creationId xmlns:a16="http://schemas.microsoft.com/office/drawing/2014/main" id="{CCCF0DF8-5474-47BA-B675-A2BAB0DA83A1}"/>
              </a:ext>
            </a:extLst>
          </p:cNvPr>
          <p:cNvSpPr/>
          <p:nvPr/>
        </p:nvSpPr>
        <p:spPr bwMode="auto">
          <a:xfrm>
            <a:off x="336804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5" name="矩形 14">
            <a:extLst>
              <a:ext uri="{FF2B5EF4-FFF2-40B4-BE49-F238E27FC236}">
                <a16:creationId xmlns:a16="http://schemas.microsoft.com/office/drawing/2014/main" id="{EEA5B5F4-85E7-4426-B542-8D262D2DDA6D}"/>
              </a:ext>
            </a:extLst>
          </p:cNvPr>
          <p:cNvSpPr/>
          <p:nvPr/>
        </p:nvSpPr>
        <p:spPr bwMode="auto">
          <a:xfrm>
            <a:off x="385318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6" name="矩形 15">
            <a:extLst>
              <a:ext uri="{FF2B5EF4-FFF2-40B4-BE49-F238E27FC236}">
                <a16:creationId xmlns:a16="http://schemas.microsoft.com/office/drawing/2014/main" id="{28665728-E29F-445D-8AA0-73C8C2316F6E}"/>
              </a:ext>
            </a:extLst>
          </p:cNvPr>
          <p:cNvSpPr/>
          <p:nvPr/>
        </p:nvSpPr>
        <p:spPr bwMode="auto">
          <a:xfrm>
            <a:off x="43383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7" name="矩形 16">
            <a:extLst>
              <a:ext uri="{FF2B5EF4-FFF2-40B4-BE49-F238E27FC236}">
                <a16:creationId xmlns:a16="http://schemas.microsoft.com/office/drawing/2014/main" id="{A21A6AFD-CAF2-4241-BD84-C0013C0195E8}"/>
              </a:ext>
            </a:extLst>
          </p:cNvPr>
          <p:cNvSpPr/>
          <p:nvPr/>
        </p:nvSpPr>
        <p:spPr bwMode="auto">
          <a:xfrm>
            <a:off x="48234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8" name="矩形 17">
            <a:extLst>
              <a:ext uri="{FF2B5EF4-FFF2-40B4-BE49-F238E27FC236}">
                <a16:creationId xmlns:a16="http://schemas.microsoft.com/office/drawing/2014/main" id="{56693400-8806-46E6-8A9A-986913C1E54D}"/>
              </a:ext>
            </a:extLst>
          </p:cNvPr>
          <p:cNvSpPr/>
          <p:nvPr/>
        </p:nvSpPr>
        <p:spPr bwMode="auto">
          <a:xfrm>
            <a:off x="53086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9" name="矩形 18">
            <a:extLst>
              <a:ext uri="{FF2B5EF4-FFF2-40B4-BE49-F238E27FC236}">
                <a16:creationId xmlns:a16="http://schemas.microsoft.com/office/drawing/2014/main" id="{E36B43C6-074D-435E-B795-46794B7A898C}"/>
              </a:ext>
            </a:extLst>
          </p:cNvPr>
          <p:cNvSpPr/>
          <p:nvPr/>
        </p:nvSpPr>
        <p:spPr bwMode="auto">
          <a:xfrm>
            <a:off x="579374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0" name="矩形 19">
            <a:extLst>
              <a:ext uri="{FF2B5EF4-FFF2-40B4-BE49-F238E27FC236}">
                <a16:creationId xmlns:a16="http://schemas.microsoft.com/office/drawing/2014/main" id="{782FE846-F7A0-4014-9543-F1C753C0B73C}"/>
              </a:ext>
            </a:extLst>
          </p:cNvPr>
          <p:cNvSpPr/>
          <p:nvPr/>
        </p:nvSpPr>
        <p:spPr bwMode="auto">
          <a:xfrm>
            <a:off x="627888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1" name="矩形 20">
            <a:extLst>
              <a:ext uri="{FF2B5EF4-FFF2-40B4-BE49-F238E27FC236}">
                <a16:creationId xmlns:a16="http://schemas.microsoft.com/office/drawing/2014/main" id="{065C589F-023C-4D90-B4B5-EA49B82D0D92}"/>
              </a:ext>
            </a:extLst>
          </p:cNvPr>
          <p:cNvSpPr/>
          <p:nvPr/>
        </p:nvSpPr>
        <p:spPr bwMode="auto">
          <a:xfrm>
            <a:off x="67640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2" name="矩形 21">
            <a:extLst>
              <a:ext uri="{FF2B5EF4-FFF2-40B4-BE49-F238E27FC236}">
                <a16:creationId xmlns:a16="http://schemas.microsoft.com/office/drawing/2014/main" id="{7ACB636E-3FC1-4256-BB59-DF168A0EA92F}"/>
              </a:ext>
            </a:extLst>
          </p:cNvPr>
          <p:cNvSpPr/>
          <p:nvPr/>
        </p:nvSpPr>
        <p:spPr bwMode="auto">
          <a:xfrm>
            <a:off x="72491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3" name="矩形 22">
            <a:extLst>
              <a:ext uri="{FF2B5EF4-FFF2-40B4-BE49-F238E27FC236}">
                <a16:creationId xmlns:a16="http://schemas.microsoft.com/office/drawing/2014/main" id="{BF363297-22A0-4649-A0D2-8DB6C2A9EE76}"/>
              </a:ext>
            </a:extLst>
          </p:cNvPr>
          <p:cNvSpPr/>
          <p:nvPr/>
        </p:nvSpPr>
        <p:spPr bwMode="auto">
          <a:xfrm>
            <a:off x="77343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4" name="矩形 23">
            <a:extLst>
              <a:ext uri="{FF2B5EF4-FFF2-40B4-BE49-F238E27FC236}">
                <a16:creationId xmlns:a16="http://schemas.microsoft.com/office/drawing/2014/main" id="{5E50D417-B1C2-4C5B-A271-51B9E8D0BC2B}"/>
              </a:ext>
            </a:extLst>
          </p:cNvPr>
          <p:cNvSpPr/>
          <p:nvPr/>
        </p:nvSpPr>
        <p:spPr bwMode="auto">
          <a:xfrm>
            <a:off x="8219438"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graphicFrame>
        <p:nvGraphicFramePr>
          <p:cNvPr id="25" name="表格 4">
            <a:extLst>
              <a:ext uri="{FF2B5EF4-FFF2-40B4-BE49-F238E27FC236}">
                <a16:creationId xmlns:a16="http://schemas.microsoft.com/office/drawing/2014/main" id="{E5F9B23B-7298-45E2-93FA-59C858192F2B}"/>
              </a:ext>
            </a:extLst>
          </p:cNvPr>
          <p:cNvGraphicFramePr>
            <a:graphicFrameLocks/>
          </p:cNvGraphicFramePr>
          <p:nvPr/>
        </p:nvGraphicFramePr>
        <p:xfrm>
          <a:off x="447040" y="2121218"/>
          <a:ext cx="6777316"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bl>
          </a:graphicData>
        </a:graphic>
      </p:graphicFrame>
      <p:sp>
        <p:nvSpPr>
          <p:cNvPr id="56" name="矩形 55">
            <a:extLst>
              <a:ext uri="{FF2B5EF4-FFF2-40B4-BE49-F238E27FC236}">
                <a16:creationId xmlns:a16="http://schemas.microsoft.com/office/drawing/2014/main" id="{26F91B41-6505-438B-B1BB-139DE09FFD35}"/>
              </a:ext>
            </a:extLst>
          </p:cNvPr>
          <p:cNvSpPr/>
          <p:nvPr/>
        </p:nvSpPr>
        <p:spPr bwMode="auto">
          <a:xfrm>
            <a:off x="325120" y="2121218"/>
            <a:ext cx="607060" cy="37084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
        <p:nvSpPr>
          <p:cNvPr id="57" name="矩形 56">
            <a:extLst>
              <a:ext uri="{FF2B5EF4-FFF2-40B4-BE49-F238E27FC236}">
                <a16:creationId xmlns:a16="http://schemas.microsoft.com/office/drawing/2014/main" id="{1CF54E03-63A9-4408-B239-FD46B07F8DF0}"/>
              </a:ext>
            </a:extLst>
          </p:cNvPr>
          <p:cNvSpPr/>
          <p:nvPr/>
        </p:nvSpPr>
        <p:spPr bwMode="auto">
          <a:xfrm>
            <a:off x="2394624" y="2100898"/>
            <a:ext cx="6292176" cy="37084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Tree>
    <p:extLst>
      <p:ext uri="{BB962C8B-B14F-4D97-AF65-F5344CB8AC3E}">
        <p14:creationId xmlns:p14="http://schemas.microsoft.com/office/powerpoint/2010/main" val="19526204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3F8C25E7-5CD9-4AFA-A055-7D71C4ADEC65}"/>
              </a:ext>
            </a:extLst>
          </p:cNvPr>
          <p:cNvGraphicFramePr>
            <a:graphicFrameLocks noGrp="1"/>
          </p:cNvGraphicFramePr>
          <p:nvPr>
            <p:ph idx="1"/>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tc>
                  <a:txBody>
                    <a:bodyPr/>
                    <a:lstStyle/>
                    <a:p>
                      <a:pPr algn="ct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endParaRPr lang="zh-CN" altLang="en-US"/>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FIFO Replacement</a:t>
            </a:r>
            <a:endParaRPr lang="zh-CN" altLang="en-US" sz="3800" dirty="0"/>
          </a:p>
        </p:txBody>
      </p:sp>
      <p:sp>
        <p:nvSpPr>
          <p:cNvPr id="14" name="矩形 13">
            <a:extLst>
              <a:ext uri="{FF2B5EF4-FFF2-40B4-BE49-F238E27FC236}">
                <a16:creationId xmlns:a16="http://schemas.microsoft.com/office/drawing/2014/main" id="{CCCF0DF8-5474-47BA-B675-A2BAB0DA83A1}"/>
              </a:ext>
            </a:extLst>
          </p:cNvPr>
          <p:cNvSpPr/>
          <p:nvPr/>
        </p:nvSpPr>
        <p:spPr bwMode="auto">
          <a:xfrm>
            <a:off x="336804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5" name="矩形 14">
            <a:extLst>
              <a:ext uri="{FF2B5EF4-FFF2-40B4-BE49-F238E27FC236}">
                <a16:creationId xmlns:a16="http://schemas.microsoft.com/office/drawing/2014/main" id="{EEA5B5F4-85E7-4426-B542-8D262D2DDA6D}"/>
              </a:ext>
            </a:extLst>
          </p:cNvPr>
          <p:cNvSpPr/>
          <p:nvPr/>
        </p:nvSpPr>
        <p:spPr bwMode="auto">
          <a:xfrm>
            <a:off x="385318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6" name="矩形 15">
            <a:extLst>
              <a:ext uri="{FF2B5EF4-FFF2-40B4-BE49-F238E27FC236}">
                <a16:creationId xmlns:a16="http://schemas.microsoft.com/office/drawing/2014/main" id="{28665728-E29F-445D-8AA0-73C8C2316F6E}"/>
              </a:ext>
            </a:extLst>
          </p:cNvPr>
          <p:cNvSpPr/>
          <p:nvPr/>
        </p:nvSpPr>
        <p:spPr bwMode="auto">
          <a:xfrm>
            <a:off x="43383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7" name="矩形 16">
            <a:extLst>
              <a:ext uri="{FF2B5EF4-FFF2-40B4-BE49-F238E27FC236}">
                <a16:creationId xmlns:a16="http://schemas.microsoft.com/office/drawing/2014/main" id="{A21A6AFD-CAF2-4241-BD84-C0013C0195E8}"/>
              </a:ext>
            </a:extLst>
          </p:cNvPr>
          <p:cNvSpPr/>
          <p:nvPr/>
        </p:nvSpPr>
        <p:spPr bwMode="auto">
          <a:xfrm>
            <a:off x="48234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8" name="矩形 17">
            <a:extLst>
              <a:ext uri="{FF2B5EF4-FFF2-40B4-BE49-F238E27FC236}">
                <a16:creationId xmlns:a16="http://schemas.microsoft.com/office/drawing/2014/main" id="{56693400-8806-46E6-8A9A-986913C1E54D}"/>
              </a:ext>
            </a:extLst>
          </p:cNvPr>
          <p:cNvSpPr/>
          <p:nvPr/>
        </p:nvSpPr>
        <p:spPr bwMode="auto">
          <a:xfrm>
            <a:off x="53086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9" name="矩形 18">
            <a:extLst>
              <a:ext uri="{FF2B5EF4-FFF2-40B4-BE49-F238E27FC236}">
                <a16:creationId xmlns:a16="http://schemas.microsoft.com/office/drawing/2014/main" id="{E36B43C6-074D-435E-B795-46794B7A898C}"/>
              </a:ext>
            </a:extLst>
          </p:cNvPr>
          <p:cNvSpPr/>
          <p:nvPr/>
        </p:nvSpPr>
        <p:spPr bwMode="auto">
          <a:xfrm>
            <a:off x="579374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0" name="矩形 19">
            <a:extLst>
              <a:ext uri="{FF2B5EF4-FFF2-40B4-BE49-F238E27FC236}">
                <a16:creationId xmlns:a16="http://schemas.microsoft.com/office/drawing/2014/main" id="{782FE846-F7A0-4014-9543-F1C753C0B73C}"/>
              </a:ext>
            </a:extLst>
          </p:cNvPr>
          <p:cNvSpPr/>
          <p:nvPr/>
        </p:nvSpPr>
        <p:spPr bwMode="auto">
          <a:xfrm>
            <a:off x="627888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1" name="矩形 20">
            <a:extLst>
              <a:ext uri="{FF2B5EF4-FFF2-40B4-BE49-F238E27FC236}">
                <a16:creationId xmlns:a16="http://schemas.microsoft.com/office/drawing/2014/main" id="{065C589F-023C-4D90-B4B5-EA49B82D0D92}"/>
              </a:ext>
            </a:extLst>
          </p:cNvPr>
          <p:cNvSpPr/>
          <p:nvPr/>
        </p:nvSpPr>
        <p:spPr bwMode="auto">
          <a:xfrm>
            <a:off x="67640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2" name="矩形 21">
            <a:extLst>
              <a:ext uri="{FF2B5EF4-FFF2-40B4-BE49-F238E27FC236}">
                <a16:creationId xmlns:a16="http://schemas.microsoft.com/office/drawing/2014/main" id="{7ACB636E-3FC1-4256-BB59-DF168A0EA92F}"/>
              </a:ext>
            </a:extLst>
          </p:cNvPr>
          <p:cNvSpPr/>
          <p:nvPr/>
        </p:nvSpPr>
        <p:spPr bwMode="auto">
          <a:xfrm>
            <a:off x="72491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3" name="矩形 22">
            <a:extLst>
              <a:ext uri="{FF2B5EF4-FFF2-40B4-BE49-F238E27FC236}">
                <a16:creationId xmlns:a16="http://schemas.microsoft.com/office/drawing/2014/main" id="{BF363297-22A0-4649-A0D2-8DB6C2A9EE76}"/>
              </a:ext>
            </a:extLst>
          </p:cNvPr>
          <p:cNvSpPr/>
          <p:nvPr/>
        </p:nvSpPr>
        <p:spPr bwMode="auto">
          <a:xfrm>
            <a:off x="77343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4" name="矩形 23">
            <a:extLst>
              <a:ext uri="{FF2B5EF4-FFF2-40B4-BE49-F238E27FC236}">
                <a16:creationId xmlns:a16="http://schemas.microsoft.com/office/drawing/2014/main" id="{5E50D417-B1C2-4C5B-A271-51B9E8D0BC2B}"/>
              </a:ext>
            </a:extLst>
          </p:cNvPr>
          <p:cNvSpPr/>
          <p:nvPr/>
        </p:nvSpPr>
        <p:spPr bwMode="auto">
          <a:xfrm>
            <a:off x="8219438"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graphicFrame>
        <p:nvGraphicFramePr>
          <p:cNvPr id="25" name="表格 4">
            <a:extLst>
              <a:ext uri="{FF2B5EF4-FFF2-40B4-BE49-F238E27FC236}">
                <a16:creationId xmlns:a16="http://schemas.microsoft.com/office/drawing/2014/main" id="{E5F9B23B-7298-45E2-93FA-59C858192F2B}"/>
              </a:ext>
            </a:extLst>
          </p:cNvPr>
          <p:cNvGraphicFramePr>
            <a:graphicFrameLocks/>
          </p:cNvGraphicFramePr>
          <p:nvPr/>
        </p:nvGraphicFramePr>
        <p:xfrm>
          <a:off x="447040" y="2121218"/>
          <a:ext cx="6777316"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bl>
          </a:graphicData>
        </a:graphic>
      </p:graphicFrame>
      <p:sp>
        <p:nvSpPr>
          <p:cNvPr id="56" name="矩形 55">
            <a:extLst>
              <a:ext uri="{FF2B5EF4-FFF2-40B4-BE49-F238E27FC236}">
                <a16:creationId xmlns:a16="http://schemas.microsoft.com/office/drawing/2014/main" id="{26F91B41-6505-438B-B1BB-139DE09FFD35}"/>
              </a:ext>
            </a:extLst>
          </p:cNvPr>
          <p:cNvSpPr/>
          <p:nvPr/>
        </p:nvSpPr>
        <p:spPr bwMode="auto">
          <a:xfrm>
            <a:off x="335279" y="2121218"/>
            <a:ext cx="1062289" cy="37084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
        <p:nvSpPr>
          <p:cNvPr id="57" name="矩形 56">
            <a:extLst>
              <a:ext uri="{FF2B5EF4-FFF2-40B4-BE49-F238E27FC236}">
                <a16:creationId xmlns:a16="http://schemas.microsoft.com/office/drawing/2014/main" id="{1CF54E03-63A9-4408-B239-FD46B07F8DF0}"/>
              </a:ext>
            </a:extLst>
          </p:cNvPr>
          <p:cNvSpPr/>
          <p:nvPr/>
        </p:nvSpPr>
        <p:spPr bwMode="auto">
          <a:xfrm>
            <a:off x="2851824" y="2121218"/>
            <a:ext cx="6292176" cy="37084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Tree>
    <p:extLst>
      <p:ext uri="{BB962C8B-B14F-4D97-AF65-F5344CB8AC3E}">
        <p14:creationId xmlns:p14="http://schemas.microsoft.com/office/powerpoint/2010/main" val="22396184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3F8C25E7-5CD9-4AFA-A055-7D71C4ADEC65}"/>
              </a:ext>
            </a:extLst>
          </p:cNvPr>
          <p:cNvGraphicFramePr>
            <a:graphicFrameLocks noGrp="1"/>
          </p:cNvGraphicFramePr>
          <p:nvPr>
            <p:ph idx="1"/>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tc>
                  <a:txBody>
                    <a:bodyPr/>
                    <a:lstStyle/>
                    <a:p>
                      <a:pPr algn="ct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endParaRPr lang="zh-CN" altLang="en-US"/>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FIFO Replacement</a:t>
            </a:r>
            <a:endParaRPr lang="zh-CN" altLang="en-US" sz="3800" dirty="0"/>
          </a:p>
        </p:txBody>
      </p:sp>
      <p:sp>
        <p:nvSpPr>
          <p:cNvPr id="15" name="矩形 14">
            <a:extLst>
              <a:ext uri="{FF2B5EF4-FFF2-40B4-BE49-F238E27FC236}">
                <a16:creationId xmlns:a16="http://schemas.microsoft.com/office/drawing/2014/main" id="{EEA5B5F4-85E7-4426-B542-8D262D2DDA6D}"/>
              </a:ext>
            </a:extLst>
          </p:cNvPr>
          <p:cNvSpPr/>
          <p:nvPr/>
        </p:nvSpPr>
        <p:spPr bwMode="auto">
          <a:xfrm>
            <a:off x="385318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6" name="矩形 15">
            <a:extLst>
              <a:ext uri="{FF2B5EF4-FFF2-40B4-BE49-F238E27FC236}">
                <a16:creationId xmlns:a16="http://schemas.microsoft.com/office/drawing/2014/main" id="{28665728-E29F-445D-8AA0-73C8C2316F6E}"/>
              </a:ext>
            </a:extLst>
          </p:cNvPr>
          <p:cNvSpPr/>
          <p:nvPr/>
        </p:nvSpPr>
        <p:spPr bwMode="auto">
          <a:xfrm>
            <a:off x="43383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7" name="矩形 16">
            <a:extLst>
              <a:ext uri="{FF2B5EF4-FFF2-40B4-BE49-F238E27FC236}">
                <a16:creationId xmlns:a16="http://schemas.microsoft.com/office/drawing/2014/main" id="{A21A6AFD-CAF2-4241-BD84-C0013C0195E8}"/>
              </a:ext>
            </a:extLst>
          </p:cNvPr>
          <p:cNvSpPr/>
          <p:nvPr/>
        </p:nvSpPr>
        <p:spPr bwMode="auto">
          <a:xfrm>
            <a:off x="48234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8" name="矩形 17">
            <a:extLst>
              <a:ext uri="{FF2B5EF4-FFF2-40B4-BE49-F238E27FC236}">
                <a16:creationId xmlns:a16="http://schemas.microsoft.com/office/drawing/2014/main" id="{56693400-8806-46E6-8A9A-986913C1E54D}"/>
              </a:ext>
            </a:extLst>
          </p:cNvPr>
          <p:cNvSpPr/>
          <p:nvPr/>
        </p:nvSpPr>
        <p:spPr bwMode="auto">
          <a:xfrm>
            <a:off x="53086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9" name="矩形 18">
            <a:extLst>
              <a:ext uri="{FF2B5EF4-FFF2-40B4-BE49-F238E27FC236}">
                <a16:creationId xmlns:a16="http://schemas.microsoft.com/office/drawing/2014/main" id="{E36B43C6-074D-435E-B795-46794B7A898C}"/>
              </a:ext>
            </a:extLst>
          </p:cNvPr>
          <p:cNvSpPr/>
          <p:nvPr/>
        </p:nvSpPr>
        <p:spPr bwMode="auto">
          <a:xfrm>
            <a:off x="579374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0" name="矩形 19">
            <a:extLst>
              <a:ext uri="{FF2B5EF4-FFF2-40B4-BE49-F238E27FC236}">
                <a16:creationId xmlns:a16="http://schemas.microsoft.com/office/drawing/2014/main" id="{782FE846-F7A0-4014-9543-F1C753C0B73C}"/>
              </a:ext>
            </a:extLst>
          </p:cNvPr>
          <p:cNvSpPr/>
          <p:nvPr/>
        </p:nvSpPr>
        <p:spPr bwMode="auto">
          <a:xfrm>
            <a:off x="627888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1" name="矩形 20">
            <a:extLst>
              <a:ext uri="{FF2B5EF4-FFF2-40B4-BE49-F238E27FC236}">
                <a16:creationId xmlns:a16="http://schemas.microsoft.com/office/drawing/2014/main" id="{065C589F-023C-4D90-B4B5-EA49B82D0D92}"/>
              </a:ext>
            </a:extLst>
          </p:cNvPr>
          <p:cNvSpPr/>
          <p:nvPr/>
        </p:nvSpPr>
        <p:spPr bwMode="auto">
          <a:xfrm>
            <a:off x="67640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2" name="矩形 21">
            <a:extLst>
              <a:ext uri="{FF2B5EF4-FFF2-40B4-BE49-F238E27FC236}">
                <a16:creationId xmlns:a16="http://schemas.microsoft.com/office/drawing/2014/main" id="{7ACB636E-3FC1-4256-BB59-DF168A0EA92F}"/>
              </a:ext>
            </a:extLst>
          </p:cNvPr>
          <p:cNvSpPr/>
          <p:nvPr/>
        </p:nvSpPr>
        <p:spPr bwMode="auto">
          <a:xfrm>
            <a:off x="72491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3" name="矩形 22">
            <a:extLst>
              <a:ext uri="{FF2B5EF4-FFF2-40B4-BE49-F238E27FC236}">
                <a16:creationId xmlns:a16="http://schemas.microsoft.com/office/drawing/2014/main" id="{BF363297-22A0-4649-A0D2-8DB6C2A9EE76}"/>
              </a:ext>
            </a:extLst>
          </p:cNvPr>
          <p:cNvSpPr/>
          <p:nvPr/>
        </p:nvSpPr>
        <p:spPr bwMode="auto">
          <a:xfrm>
            <a:off x="77343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4" name="矩形 23">
            <a:extLst>
              <a:ext uri="{FF2B5EF4-FFF2-40B4-BE49-F238E27FC236}">
                <a16:creationId xmlns:a16="http://schemas.microsoft.com/office/drawing/2014/main" id="{5E50D417-B1C2-4C5B-A271-51B9E8D0BC2B}"/>
              </a:ext>
            </a:extLst>
          </p:cNvPr>
          <p:cNvSpPr/>
          <p:nvPr/>
        </p:nvSpPr>
        <p:spPr bwMode="auto">
          <a:xfrm>
            <a:off x="8219438"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graphicFrame>
        <p:nvGraphicFramePr>
          <p:cNvPr id="25" name="表格 4">
            <a:extLst>
              <a:ext uri="{FF2B5EF4-FFF2-40B4-BE49-F238E27FC236}">
                <a16:creationId xmlns:a16="http://schemas.microsoft.com/office/drawing/2014/main" id="{E5F9B23B-7298-45E2-93FA-59C858192F2B}"/>
              </a:ext>
            </a:extLst>
          </p:cNvPr>
          <p:cNvGraphicFramePr>
            <a:graphicFrameLocks/>
          </p:cNvGraphicFramePr>
          <p:nvPr/>
        </p:nvGraphicFramePr>
        <p:xfrm>
          <a:off x="447040" y="2121218"/>
          <a:ext cx="6777316"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bl>
          </a:graphicData>
        </a:graphic>
      </p:graphicFrame>
      <p:sp>
        <p:nvSpPr>
          <p:cNvPr id="56" name="矩形 55">
            <a:extLst>
              <a:ext uri="{FF2B5EF4-FFF2-40B4-BE49-F238E27FC236}">
                <a16:creationId xmlns:a16="http://schemas.microsoft.com/office/drawing/2014/main" id="{26F91B41-6505-438B-B1BB-139DE09FFD35}"/>
              </a:ext>
            </a:extLst>
          </p:cNvPr>
          <p:cNvSpPr/>
          <p:nvPr/>
        </p:nvSpPr>
        <p:spPr bwMode="auto">
          <a:xfrm>
            <a:off x="365759" y="2121218"/>
            <a:ext cx="1031809" cy="37084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
        <p:nvSpPr>
          <p:cNvPr id="57" name="矩形 56">
            <a:extLst>
              <a:ext uri="{FF2B5EF4-FFF2-40B4-BE49-F238E27FC236}">
                <a16:creationId xmlns:a16="http://schemas.microsoft.com/office/drawing/2014/main" id="{1CF54E03-63A9-4408-B239-FD46B07F8DF0}"/>
              </a:ext>
            </a:extLst>
          </p:cNvPr>
          <p:cNvSpPr/>
          <p:nvPr/>
        </p:nvSpPr>
        <p:spPr bwMode="auto">
          <a:xfrm>
            <a:off x="2851824" y="2121218"/>
            <a:ext cx="6292176" cy="37084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Tree>
    <p:extLst>
      <p:ext uri="{BB962C8B-B14F-4D97-AF65-F5344CB8AC3E}">
        <p14:creationId xmlns:p14="http://schemas.microsoft.com/office/powerpoint/2010/main" val="14184482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3F8C25E7-5CD9-4AFA-A055-7D71C4ADEC65}"/>
              </a:ext>
            </a:extLst>
          </p:cNvPr>
          <p:cNvGraphicFramePr>
            <a:graphicFrameLocks noGrp="1"/>
          </p:cNvGraphicFramePr>
          <p:nvPr>
            <p:ph idx="1"/>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tc>
                  <a:txBody>
                    <a:bodyPr/>
                    <a:lstStyle/>
                    <a:p>
                      <a:pPr algn="ct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endParaRPr lang="zh-CN" altLang="en-US"/>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FIFO Replacement</a:t>
            </a:r>
            <a:endParaRPr lang="zh-CN" altLang="en-US" sz="3800" dirty="0"/>
          </a:p>
        </p:txBody>
      </p:sp>
      <p:sp>
        <p:nvSpPr>
          <p:cNvPr id="16" name="矩形 15">
            <a:extLst>
              <a:ext uri="{FF2B5EF4-FFF2-40B4-BE49-F238E27FC236}">
                <a16:creationId xmlns:a16="http://schemas.microsoft.com/office/drawing/2014/main" id="{28665728-E29F-445D-8AA0-73C8C2316F6E}"/>
              </a:ext>
            </a:extLst>
          </p:cNvPr>
          <p:cNvSpPr/>
          <p:nvPr/>
        </p:nvSpPr>
        <p:spPr bwMode="auto">
          <a:xfrm>
            <a:off x="43383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7" name="矩形 16">
            <a:extLst>
              <a:ext uri="{FF2B5EF4-FFF2-40B4-BE49-F238E27FC236}">
                <a16:creationId xmlns:a16="http://schemas.microsoft.com/office/drawing/2014/main" id="{A21A6AFD-CAF2-4241-BD84-C0013C0195E8}"/>
              </a:ext>
            </a:extLst>
          </p:cNvPr>
          <p:cNvSpPr/>
          <p:nvPr/>
        </p:nvSpPr>
        <p:spPr bwMode="auto">
          <a:xfrm>
            <a:off x="48234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8" name="矩形 17">
            <a:extLst>
              <a:ext uri="{FF2B5EF4-FFF2-40B4-BE49-F238E27FC236}">
                <a16:creationId xmlns:a16="http://schemas.microsoft.com/office/drawing/2014/main" id="{56693400-8806-46E6-8A9A-986913C1E54D}"/>
              </a:ext>
            </a:extLst>
          </p:cNvPr>
          <p:cNvSpPr/>
          <p:nvPr/>
        </p:nvSpPr>
        <p:spPr bwMode="auto">
          <a:xfrm>
            <a:off x="53086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9" name="矩形 18">
            <a:extLst>
              <a:ext uri="{FF2B5EF4-FFF2-40B4-BE49-F238E27FC236}">
                <a16:creationId xmlns:a16="http://schemas.microsoft.com/office/drawing/2014/main" id="{E36B43C6-074D-435E-B795-46794B7A898C}"/>
              </a:ext>
            </a:extLst>
          </p:cNvPr>
          <p:cNvSpPr/>
          <p:nvPr/>
        </p:nvSpPr>
        <p:spPr bwMode="auto">
          <a:xfrm>
            <a:off x="579374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0" name="矩形 19">
            <a:extLst>
              <a:ext uri="{FF2B5EF4-FFF2-40B4-BE49-F238E27FC236}">
                <a16:creationId xmlns:a16="http://schemas.microsoft.com/office/drawing/2014/main" id="{782FE846-F7A0-4014-9543-F1C753C0B73C}"/>
              </a:ext>
            </a:extLst>
          </p:cNvPr>
          <p:cNvSpPr/>
          <p:nvPr/>
        </p:nvSpPr>
        <p:spPr bwMode="auto">
          <a:xfrm>
            <a:off x="627888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1" name="矩形 20">
            <a:extLst>
              <a:ext uri="{FF2B5EF4-FFF2-40B4-BE49-F238E27FC236}">
                <a16:creationId xmlns:a16="http://schemas.microsoft.com/office/drawing/2014/main" id="{065C589F-023C-4D90-B4B5-EA49B82D0D92}"/>
              </a:ext>
            </a:extLst>
          </p:cNvPr>
          <p:cNvSpPr/>
          <p:nvPr/>
        </p:nvSpPr>
        <p:spPr bwMode="auto">
          <a:xfrm>
            <a:off x="67640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2" name="矩形 21">
            <a:extLst>
              <a:ext uri="{FF2B5EF4-FFF2-40B4-BE49-F238E27FC236}">
                <a16:creationId xmlns:a16="http://schemas.microsoft.com/office/drawing/2014/main" id="{7ACB636E-3FC1-4256-BB59-DF168A0EA92F}"/>
              </a:ext>
            </a:extLst>
          </p:cNvPr>
          <p:cNvSpPr/>
          <p:nvPr/>
        </p:nvSpPr>
        <p:spPr bwMode="auto">
          <a:xfrm>
            <a:off x="72491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3" name="矩形 22">
            <a:extLst>
              <a:ext uri="{FF2B5EF4-FFF2-40B4-BE49-F238E27FC236}">
                <a16:creationId xmlns:a16="http://schemas.microsoft.com/office/drawing/2014/main" id="{BF363297-22A0-4649-A0D2-8DB6C2A9EE76}"/>
              </a:ext>
            </a:extLst>
          </p:cNvPr>
          <p:cNvSpPr/>
          <p:nvPr/>
        </p:nvSpPr>
        <p:spPr bwMode="auto">
          <a:xfrm>
            <a:off x="77343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4" name="矩形 23">
            <a:extLst>
              <a:ext uri="{FF2B5EF4-FFF2-40B4-BE49-F238E27FC236}">
                <a16:creationId xmlns:a16="http://schemas.microsoft.com/office/drawing/2014/main" id="{5E50D417-B1C2-4C5B-A271-51B9E8D0BC2B}"/>
              </a:ext>
            </a:extLst>
          </p:cNvPr>
          <p:cNvSpPr/>
          <p:nvPr/>
        </p:nvSpPr>
        <p:spPr bwMode="auto">
          <a:xfrm>
            <a:off x="8219438"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graphicFrame>
        <p:nvGraphicFramePr>
          <p:cNvPr id="25" name="表格 4">
            <a:extLst>
              <a:ext uri="{FF2B5EF4-FFF2-40B4-BE49-F238E27FC236}">
                <a16:creationId xmlns:a16="http://schemas.microsoft.com/office/drawing/2014/main" id="{E5F9B23B-7298-45E2-93FA-59C858192F2B}"/>
              </a:ext>
            </a:extLst>
          </p:cNvPr>
          <p:cNvGraphicFramePr>
            <a:graphicFrameLocks/>
          </p:cNvGraphicFramePr>
          <p:nvPr/>
        </p:nvGraphicFramePr>
        <p:xfrm>
          <a:off x="447040" y="2121218"/>
          <a:ext cx="6777316"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bl>
          </a:graphicData>
        </a:graphic>
      </p:graphicFrame>
      <p:sp>
        <p:nvSpPr>
          <p:cNvPr id="56" name="矩形 55">
            <a:extLst>
              <a:ext uri="{FF2B5EF4-FFF2-40B4-BE49-F238E27FC236}">
                <a16:creationId xmlns:a16="http://schemas.microsoft.com/office/drawing/2014/main" id="{26F91B41-6505-438B-B1BB-139DE09FFD35}"/>
              </a:ext>
            </a:extLst>
          </p:cNvPr>
          <p:cNvSpPr/>
          <p:nvPr/>
        </p:nvSpPr>
        <p:spPr bwMode="auto">
          <a:xfrm>
            <a:off x="424749" y="2121218"/>
            <a:ext cx="1457960" cy="37084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
        <p:nvSpPr>
          <p:cNvPr id="57" name="矩形 56">
            <a:extLst>
              <a:ext uri="{FF2B5EF4-FFF2-40B4-BE49-F238E27FC236}">
                <a16:creationId xmlns:a16="http://schemas.microsoft.com/office/drawing/2014/main" id="{1CF54E03-63A9-4408-B239-FD46B07F8DF0}"/>
              </a:ext>
            </a:extLst>
          </p:cNvPr>
          <p:cNvSpPr/>
          <p:nvPr/>
        </p:nvSpPr>
        <p:spPr bwMode="auto">
          <a:xfrm>
            <a:off x="3361392" y="2121218"/>
            <a:ext cx="6292176" cy="37084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Tree>
    <p:extLst>
      <p:ext uri="{BB962C8B-B14F-4D97-AF65-F5344CB8AC3E}">
        <p14:creationId xmlns:p14="http://schemas.microsoft.com/office/powerpoint/2010/main" val="5974307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3F8C25E7-5CD9-4AFA-A055-7D71C4ADEC65}"/>
              </a:ext>
            </a:extLst>
          </p:cNvPr>
          <p:cNvGraphicFramePr>
            <a:graphicFrameLocks noGrp="1"/>
          </p:cNvGraphicFramePr>
          <p:nvPr>
            <p:ph idx="1"/>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tc>
                  <a:txBody>
                    <a:bodyPr/>
                    <a:lstStyle/>
                    <a:p>
                      <a:pPr algn="ct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endParaRPr lang="zh-CN" altLang="en-US"/>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FIFO Replacement</a:t>
            </a:r>
            <a:endParaRPr lang="zh-CN" altLang="en-US" sz="3800" dirty="0"/>
          </a:p>
        </p:txBody>
      </p:sp>
      <p:sp>
        <p:nvSpPr>
          <p:cNvPr id="17" name="矩形 16">
            <a:extLst>
              <a:ext uri="{FF2B5EF4-FFF2-40B4-BE49-F238E27FC236}">
                <a16:creationId xmlns:a16="http://schemas.microsoft.com/office/drawing/2014/main" id="{A21A6AFD-CAF2-4241-BD84-C0013C0195E8}"/>
              </a:ext>
            </a:extLst>
          </p:cNvPr>
          <p:cNvSpPr/>
          <p:nvPr/>
        </p:nvSpPr>
        <p:spPr bwMode="auto">
          <a:xfrm>
            <a:off x="48234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8" name="矩形 17">
            <a:extLst>
              <a:ext uri="{FF2B5EF4-FFF2-40B4-BE49-F238E27FC236}">
                <a16:creationId xmlns:a16="http://schemas.microsoft.com/office/drawing/2014/main" id="{56693400-8806-46E6-8A9A-986913C1E54D}"/>
              </a:ext>
            </a:extLst>
          </p:cNvPr>
          <p:cNvSpPr/>
          <p:nvPr/>
        </p:nvSpPr>
        <p:spPr bwMode="auto">
          <a:xfrm>
            <a:off x="53086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9" name="矩形 18">
            <a:extLst>
              <a:ext uri="{FF2B5EF4-FFF2-40B4-BE49-F238E27FC236}">
                <a16:creationId xmlns:a16="http://schemas.microsoft.com/office/drawing/2014/main" id="{E36B43C6-074D-435E-B795-46794B7A898C}"/>
              </a:ext>
            </a:extLst>
          </p:cNvPr>
          <p:cNvSpPr/>
          <p:nvPr/>
        </p:nvSpPr>
        <p:spPr bwMode="auto">
          <a:xfrm>
            <a:off x="579374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0" name="矩形 19">
            <a:extLst>
              <a:ext uri="{FF2B5EF4-FFF2-40B4-BE49-F238E27FC236}">
                <a16:creationId xmlns:a16="http://schemas.microsoft.com/office/drawing/2014/main" id="{782FE846-F7A0-4014-9543-F1C753C0B73C}"/>
              </a:ext>
            </a:extLst>
          </p:cNvPr>
          <p:cNvSpPr/>
          <p:nvPr/>
        </p:nvSpPr>
        <p:spPr bwMode="auto">
          <a:xfrm>
            <a:off x="627888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1" name="矩形 20">
            <a:extLst>
              <a:ext uri="{FF2B5EF4-FFF2-40B4-BE49-F238E27FC236}">
                <a16:creationId xmlns:a16="http://schemas.microsoft.com/office/drawing/2014/main" id="{065C589F-023C-4D90-B4B5-EA49B82D0D92}"/>
              </a:ext>
            </a:extLst>
          </p:cNvPr>
          <p:cNvSpPr/>
          <p:nvPr/>
        </p:nvSpPr>
        <p:spPr bwMode="auto">
          <a:xfrm>
            <a:off x="67640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2" name="矩形 21">
            <a:extLst>
              <a:ext uri="{FF2B5EF4-FFF2-40B4-BE49-F238E27FC236}">
                <a16:creationId xmlns:a16="http://schemas.microsoft.com/office/drawing/2014/main" id="{7ACB636E-3FC1-4256-BB59-DF168A0EA92F}"/>
              </a:ext>
            </a:extLst>
          </p:cNvPr>
          <p:cNvSpPr/>
          <p:nvPr/>
        </p:nvSpPr>
        <p:spPr bwMode="auto">
          <a:xfrm>
            <a:off x="72491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3" name="矩形 22">
            <a:extLst>
              <a:ext uri="{FF2B5EF4-FFF2-40B4-BE49-F238E27FC236}">
                <a16:creationId xmlns:a16="http://schemas.microsoft.com/office/drawing/2014/main" id="{BF363297-22A0-4649-A0D2-8DB6C2A9EE76}"/>
              </a:ext>
            </a:extLst>
          </p:cNvPr>
          <p:cNvSpPr/>
          <p:nvPr/>
        </p:nvSpPr>
        <p:spPr bwMode="auto">
          <a:xfrm>
            <a:off x="77343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4" name="矩形 23">
            <a:extLst>
              <a:ext uri="{FF2B5EF4-FFF2-40B4-BE49-F238E27FC236}">
                <a16:creationId xmlns:a16="http://schemas.microsoft.com/office/drawing/2014/main" id="{5E50D417-B1C2-4C5B-A271-51B9E8D0BC2B}"/>
              </a:ext>
            </a:extLst>
          </p:cNvPr>
          <p:cNvSpPr/>
          <p:nvPr/>
        </p:nvSpPr>
        <p:spPr bwMode="auto">
          <a:xfrm>
            <a:off x="8219438"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graphicFrame>
        <p:nvGraphicFramePr>
          <p:cNvPr id="25" name="表格 4">
            <a:extLst>
              <a:ext uri="{FF2B5EF4-FFF2-40B4-BE49-F238E27FC236}">
                <a16:creationId xmlns:a16="http://schemas.microsoft.com/office/drawing/2014/main" id="{E5F9B23B-7298-45E2-93FA-59C858192F2B}"/>
              </a:ext>
            </a:extLst>
          </p:cNvPr>
          <p:cNvGraphicFramePr>
            <a:graphicFrameLocks/>
          </p:cNvGraphicFramePr>
          <p:nvPr>
            <p:extLst>
              <p:ext uri="{D42A27DB-BD31-4B8C-83A1-F6EECF244321}">
                <p14:modId xmlns:p14="http://schemas.microsoft.com/office/powerpoint/2010/main" val="3016341975"/>
              </p:ext>
            </p:extLst>
          </p:nvPr>
        </p:nvGraphicFramePr>
        <p:xfrm>
          <a:off x="931883" y="2133600"/>
          <a:ext cx="6777316"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bl>
          </a:graphicData>
        </a:graphic>
      </p:graphicFrame>
      <p:sp>
        <p:nvSpPr>
          <p:cNvPr id="56" name="矩形 55">
            <a:extLst>
              <a:ext uri="{FF2B5EF4-FFF2-40B4-BE49-F238E27FC236}">
                <a16:creationId xmlns:a16="http://schemas.microsoft.com/office/drawing/2014/main" id="{26F91B41-6505-438B-B1BB-139DE09FFD35}"/>
              </a:ext>
            </a:extLst>
          </p:cNvPr>
          <p:cNvSpPr/>
          <p:nvPr/>
        </p:nvSpPr>
        <p:spPr bwMode="auto">
          <a:xfrm>
            <a:off x="931883" y="2111067"/>
            <a:ext cx="1932940" cy="37084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
        <p:nvSpPr>
          <p:cNvPr id="57" name="矩形 56">
            <a:extLst>
              <a:ext uri="{FF2B5EF4-FFF2-40B4-BE49-F238E27FC236}">
                <a16:creationId xmlns:a16="http://schemas.microsoft.com/office/drawing/2014/main" id="{1CF54E03-63A9-4408-B239-FD46B07F8DF0}"/>
              </a:ext>
            </a:extLst>
          </p:cNvPr>
          <p:cNvSpPr/>
          <p:nvPr/>
        </p:nvSpPr>
        <p:spPr bwMode="auto">
          <a:xfrm>
            <a:off x="4341832" y="2133600"/>
            <a:ext cx="6292176" cy="37084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Tree>
    <p:extLst>
      <p:ext uri="{BB962C8B-B14F-4D97-AF65-F5344CB8AC3E}">
        <p14:creationId xmlns:p14="http://schemas.microsoft.com/office/powerpoint/2010/main" val="23295080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3F8C25E7-5CD9-4AFA-A055-7D71C4ADEC65}"/>
              </a:ext>
            </a:extLst>
          </p:cNvPr>
          <p:cNvGraphicFramePr>
            <a:graphicFrameLocks noGrp="1"/>
          </p:cNvGraphicFramePr>
          <p:nvPr>
            <p:ph idx="1"/>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tc>
                  <a:txBody>
                    <a:bodyPr/>
                    <a:lstStyle/>
                    <a:p>
                      <a:pPr algn="ct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endParaRPr lang="zh-CN" altLang="en-US"/>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FIFO Replacement</a:t>
            </a:r>
            <a:endParaRPr lang="zh-CN" altLang="en-US" sz="3800" dirty="0"/>
          </a:p>
        </p:txBody>
      </p:sp>
      <p:sp>
        <p:nvSpPr>
          <p:cNvPr id="18" name="矩形 17">
            <a:extLst>
              <a:ext uri="{FF2B5EF4-FFF2-40B4-BE49-F238E27FC236}">
                <a16:creationId xmlns:a16="http://schemas.microsoft.com/office/drawing/2014/main" id="{56693400-8806-46E6-8A9A-986913C1E54D}"/>
              </a:ext>
            </a:extLst>
          </p:cNvPr>
          <p:cNvSpPr/>
          <p:nvPr/>
        </p:nvSpPr>
        <p:spPr bwMode="auto">
          <a:xfrm>
            <a:off x="53086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19" name="矩形 18">
            <a:extLst>
              <a:ext uri="{FF2B5EF4-FFF2-40B4-BE49-F238E27FC236}">
                <a16:creationId xmlns:a16="http://schemas.microsoft.com/office/drawing/2014/main" id="{E36B43C6-074D-435E-B795-46794B7A898C}"/>
              </a:ext>
            </a:extLst>
          </p:cNvPr>
          <p:cNvSpPr/>
          <p:nvPr/>
        </p:nvSpPr>
        <p:spPr bwMode="auto">
          <a:xfrm>
            <a:off x="579374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0" name="矩形 19">
            <a:extLst>
              <a:ext uri="{FF2B5EF4-FFF2-40B4-BE49-F238E27FC236}">
                <a16:creationId xmlns:a16="http://schemas.microsoft.com/office/drawing/2014/main" id="{782FE846-F7A0-4014-9543-F1C753C0B73C}"/>
              </a:ext>
            </a:extLst>
          </p:cNvPr>
          <p:cNvSpPr/>
          <p:nvPr/>
        </p:nvSpPr>
        <p:spPr bwMode="auto">
          <a:xfrm>
            <a:off x="627888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1" name="矩形 20">
            <a:extLst>
              <a:ext uri="{FF2B5EF4-FFF2-40B4-BE49-F238E27FC236}">
                <a16:creationId xmlns:a16="http://schemas.microsoft.com/office/drawing/2014/main" id="{065C589F-023C-4D90-B4B5-EA49B82D0D92}"/>
              </a:ext>
            </a:extLst>
          </p:cNvPr>
          <p:cNvSpPr/>
          <p:nvPr/>
        </p:nvSpPr>
        <p:spPr bwMode="auto">
          <a:xfrm>
            <a:off x="67640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2" name="矩形 21">
            <a:extLst>
              <a:ext uri="{FF2B5EF4-FFF2-40B4-BE49-F238E27FC236}">
                <a16:creationId xmlns:a16="http://schemas.microsoft.com/office/drawing/2014/main" id="{7ACB636E-3FC1-4256-BB59-DF168A0EA92F}"/>
              </a:ext>
            </a:extLst>
          </p:cNvPr>
          <p:cNvSpPr/>
          <p:nvPr/>
        </p:nvSpPr>
        <p:spPr bwMode="auto">
          <a:xfrm>
            <a:off x="72491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3" name="矩形 22">
            <a:extLst>
              <a:ext uri="{FF2B5EF4-FFF2-40B4-BE49-F238E27FC236}">
                <a16:creationId xmlns:a16="http://schemas.microsoft.com/office/drawing/2014/main" id="{BF363297-22A0-4649-A0D2-8DB6C2A9EE76}"/>
              </a:ext>
            </a:extLst>
          </p:cNvPr>
          <p:cNvSpPr/>
          <p:nvPr/>
        </p:nvSpPr>
        <p:spPr bwMode="auto">
          <a:xfrm>
            <a:off x="77343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4" name="矩形 23">
            <a:extLst>
              <a:ext uri="{FF2B5EF4-FFF2-40B4-BE49-F238E27FC236}">
                <a16:creationId xmlns:a16="http://schemas.microsoft.com/office/drawing/2014/main" id="{5E50D417-B1C2-4C5B-A271-51B9E8D0BC2B}"/>
              </a:ext>
            </a:extLst>
          </p:cNvPr>
          <p:cNvSpPr/>
          <p:nvPr/>
        </p:nvSpPr>
        <p:spPr bwMode="auto">
          <a:xfrm>
            <a:off x="8219438"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graphicFrame>
        <p:nvGraphicFramePr>
          <p:cNvPr id="25" name="表格 4">
            <a:extLst>
              <a:ext uri="{FF2B5EF4-FFF2-40B4-BE49-F238E27FC236}">
                <a16:creationId xmlns:a16="http://schemas.microsoft.com/office/drawing/2014/main" id="{E5F9B23B-7298-45E2-93FA-59C858192F2B}"/>
              </a:ext>
            </a:extLst>
          </p:cNvPr>
          <p:cNvGraphicFramePr>
            <a:graphicFrameLocks/>
          </p:cNvGraphicFramePr>
          <p:nvPr>
            <p:extLst>
              <p:ext uri="{D42A27DB-BD31-4B8C-83A1-F6EECF244321}">
                <p14:modId xmlns:p14="http://schemas.microsoft.com/office/powerpoint/2010/main" val="2444660817"/>
              </p:ext>
            </p:extLst>
          </p:nvPr>
        </p:nvGraphicFramePr>
        <p:xfrm>
          <a:off x="1434504" y="2133600"/>
          <a:ext cx="6777316"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bl>
          </a:graphicData>
        </a:graphic>
      </p:graphicFrame>
      <p:sp>
        <p:nvSpPr>
          <p:cNvPr id="56" name="矩形 55">
            <a:extLst>
              <a:ext uri="{FF2B5EF4-FFF2-40B4-BE49-F238E27FC236}">
                <a16:creationId xmlns:a16="http://schemas.microsoft.com/office/drawing/2014/main" id="{26F91B41-6505-438B-B1BB-139DE09FFD35}"/>
              </a:ext>
            </a:extLst>
          </p:cNvPr>
          <p:cNvSpPr/>
          <p:nvPr/>
        </p:nvSpPr>
        <p:spPr bwMode="auto">
          <a:xfrm>
            <a:off x="1434504" y="2133600"/>
            <a:ext cx="2397760" cy="37084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
        <p:nvSpPr>
          <p:cNvPr id="57" name="矩形 56">
            <a:extLst>
              <a:ext uri="{FF2B5EF4-FFF2-40B4-BE49-F238E27FC236}">
                <a16:creationId xmlns:a16="http://schemas.microsoft.com/office/drawing/2014/main" id="{1CF54E03-63A9-4408-B239-FD46B07F8DF0}"/>
              </a:ext>
            </a:extLst>
          </p:cNvPr>
          <p:cNvSpPr/>
          <p:nvPr/>
        </p:nvSpPr>
        <p:spPr bwMode="auto">
          <a:xfrm>
            <a:off x="5312110" y="2146300"/>
            <a:ext cx="6292176" cy="37084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Tree>
    <p:extLst>
      <p:ext uri="{BB962C8B-B14F-4D97-AF65-F5344CB8AC3E}">
        <p14:creationId xmlns:p14="http://schemas.microsoft.com/office/powerpoint/2010/main" val="2346927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8CFEDAF0-23F7-4EB3-8126-6F7306A92078}"/>
              </a:ext>
            </a:extLst>
          </p:cNvPr>
          <p:cNvSpPr>
            <a:spLocks noGrp="1" noChangeArrowheads="1"/>
          </p:cNvSpPr>
          <p:nvPr>
            <p:ph type="title"/>
          </p:nvPr>
        </p:nvSpPr>
        <p:spPr/>
        <p:txBody>
          <a:bodyPr/>
          <a:lstStyle/>
          <a:p>
            <a:pPr eaLnBrk="1" hangingPunct="1"/>
            <a:r>
              <a:rPr lang="en-US" altLang="zh-CN" dirty="0"/>
              <a:t>Motivation of Virtual Memory</a:t>
            </a:r>
          </a:p>
        </p:txBody>
      </p:sp>
      <p:sp>
        <p:nvSpPr>
          <p:cNvPr id="239619" name="Rectangle 3">
            <a:extLst>
              <a:ext uri="{FF2B5EF4-FFF2-40B4-BE49-F238E27FC236}">
                <a16:creationId xmlns:a16="http://schemas.microsoft.com/office/drawing/2014/main" id="{F732FA1B-11DF-4B5D-A229-02C20DD81ECA}"/>
              </a:ext>
            </a:extLst>
          </p:cNvPr>
          <p:cNvSpPr>
            <a:spLocks noGrp="1" noChangeArrowheads="1"/>
          </p:cNvSpPr>
          <p:nvPr>
            <p:ph idx="1"/>
          </p:nvPr>
        </p:nvSpPr>
        <p:spPr>
          <a:xfrm>
            <a:off x="378476" y="998989"/>
            <a:ext cx="8308324" cy="5395755"/>
          </a:xfrm>
        </p:spPr>
        <p:txBody>
          <a:bodyPr>
            <a:normAutofit/>
          </a:bodyPr>
          <a:lstStyle/>
          <a:p>
            <a:pPr eaLnBrk="1" hangingPunct="1">
              <a:defRPr/>
            </a:pPr>
            <a:r>
              <a:rPr lang="en-US" altLang="zh-CN" sz="2200" dirty="0"/>
              <a:t>Programmers don’t want to care about physical memory.</a:t>
            </a:r>
          </a:p>
          <a:p>
            <a:pPr eaLnBrk="1" hangingPunct="1"/>
            <a:r>
              <a:rPr lang="en-US" altLang="zh-CN" sz="2200" dirty="0">
                <a:solidFill>
                  <a:srgbClr val="FF0000"/>
                </a:solidFill>
              </a:rPr>
              <a:t>Virtual memory </a:t>
            </a:r>
            <a:r>
              <a:rPr lang="en-US" altLang="zh-CN" sz="2200" dirty="0"/>
              <a:t>benefits both the system and the user</a:t>
            </a:r>
            <a:endParaRPr lang="en-US" altLang="zh-CN" i="1" dirty="0"/>
          </a:p>
          <a:p>
            <a:pPr lvl="1" eaLnBrk="1" hangingPunct="1"/>
            <a:r>
              <a:rPr lang="en-US" altLang="zh-CN" sz="2000" dirty="0"/>
              <a:t>Logical address space can be </a:t>
            </a:r>
            <a:r>
              <a:rPr lang="en-US" altLang="zh-CN" sz="2000" dirty="0">
                <a:solidFill>
                  <a:srgbClr val="0000CC"/>
                </a:solidFill>
                <a:sym typeface="Symbol" panose="05050102010706020507" pitchFamily="18" charset="2"/>
              </a:rPr>
              <a:t>larger </a:t>
            </a:r>
            <a:r>
              <a:rPr lang="en-US" altLang="zh-CN" sz="2000" dirty="0"/>
              <a:t>than physical address space</a:t>
            </a:r>
          </a:p>
          <a:p>
            <a:pPr lvl="1" eaLnBrk="1" hangingPunct="1"/>
            <a:r>
              <a:rPr lang="en-US" altLang="zh-CN" sz="2000" dirty="0"/>
              <a:t>A program would no longer be constrained by physical memory</a:t>
            </a:r>
          </a:p>
          <a:p>
            <a:pPr lvl="1" eaLnBrk="1" hangingPunct="1"/>
            <a:r>
              <a:rPr lang="en-US" altLang="zh-CN" sz="2000" dirty="0"/>
              <a:t>More programs run concurrently, increasing CPU utilization</a:t>
            </a:r>
          </a:p>
          <a:p>
            <a:pPr lvl="1" eaLnBrk="1" hangingPunct="1"/>
            <a:r>
              <a:rPr lang="en-US" altLang="zh-CN" sz="2000" dirty="0"/>
              <a:t>Allow processes to share files easily and to implement shared memory</a:t>
            </a:r>
          </a:p>
          <a:p>
            <a:pPr lvl="1" eaLnBrk="1" hangingPunct="1">
              <a:defRPr/>
            </a:pPr>
            <a:endParaRPr lang="en-US" altLang="zh-CN"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9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961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96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96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96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96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3F8C25E7-5CD9-4AFA-A055-7D71C4ADEC65}"/>
              </a:ext>
            </a:extLst>
          </p:cNvPr>
          <p:cNvGraphicFramePr>
            <a:graphicFrameLocks noGrp="1"/>
          </p:cNvGraphicFramePr>
          <p:nvPr>
            <p:ph idx="1"/>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tc>
                  <a:txBody>
                    <a:bodyPr/>
                    <a:lstStyle/>
                    <a:p>
                      <a:pPr algn="ct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endParaRPr lang="zh-CN" altLang="en-US"/>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FIFO Replacement</a:t>
            </a:r>
            <a:endParaRPr lang="zh-CN" altLang="en-US" sz="3800" dirty="0"/>
          </a:p>
        </p:txBody>
      </p:sp>
      <p:sp>
        <p:nvSpPr>
          <p:cNvPr id="19" name="矩形 18">
            <a:extLst>
              <a:ext uri="{FF2B5EF4-FFF2-40B4-BE49-F238E27FC236}">
                <a16:creationId xmlns:a16="http://schemas.microsoft.com/office/drawing/2014/main" id="{E36B43C6-074D-435E-B795-46794B7A898C}"/>
              </a:ext>
            </a:extLst>
          </p:cNvPr>
          <p:cNvSpPr/>
          <p:nvPr/>
        </p:nvSpPr>
        <p:spPr bwMode="auto">
          <a:xfrm>
            <a:off x="579374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0" name="矩形 19">
            <a:extLst>
              <a:ext uri="{FF2B5EF4-FFF2-40B4-BE49-F238E27FC236}">
                <a16:creationId xmlns:a16="http://schemas.microsoft.com/office/drawing/2014/main" id="{782FE846-F7A0-4014-9543-F1C753C0B73C}"/>
              </a:ext>
            </a:extLst>
          </p:cNvPr>
          <p:cNvSpPr/>
          <p:nvPr/>
        </p:nvSpPr>
        <p:spPr bwMode="auto">
          <a:xfrm>
            <a:off x="627888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1" name="矩形 20">
            <a:extLst>
              <a:ext uri="{FF2B5EF4-FFF2-40B4-BE49-F238E27FC236}">
                <a16:creationId xmlns:a16="http://schemas.microsoft.com/office/drawing/2014/main" id="{065C589F-023C-4D90-B4B5-EA49B82D0D92}"/>
              </a:ext>
            </a:extLst>
          </p:cNvPr>
          <p:cNvSpPr/>
          <p:nvPr/>
        </p:nvSpPr>
        <p:spPr bwMode="auto">
          <a:xfrm>
            <a:off x="67640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2" name="矩形 21">
            <a:extLst>
              <a:ext uri="{FF2B5EF4-FFF2-40B4-BE49-F238E27FC236}">
                <a16:creationId xmlns:a16="http://schemas.microsoft.com/office/drawing/2014/main" id="{7ACB636E-3FC1-4256-BB59-DF168A0EA92F}"/>
              </a:ext>
            </a:extLst>
          </p:cNvPr>
          <p:cNvSpPr/>
          <p:nvPr/>
        </p:nvSpPr>
        <p:spPr bwMode="auto">
          <a:xfrm>
            <a:off x="72491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3" name="矩形 22">
            <a:extLst>
              <a:ext uri="{FF2B5EF4-FFF2-40B4-BE49-F238E27FC236}">
                <a16:creationId xmlns:a16="http://schemas.microsoft.com/office/drawing/2014/main" id="{BF363297-22A0-4649-A0D2-8DB6C2A9EE76}"/>
              </a:ext>
            </a:extLst>
          </p:cNvPr>
          <p:cNvSpPr/>
          <p:nvPr/>
        </p:nvSpPr>
        <p:spPr bwMode="auto">
          <a:xfrm>
            <a:off x="77343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4" name="矩形 23">
            <a:extLst>
              <a:ext uri="{FF2B5EF4-FFF2-40B4-BE49-F238E27FC236}">
                <a16:creationId xmlns:a16="http://schemas.microsoft.com/office/drawing/2014/main" id="{5E50D417-B1C2-4C5B-A271-51B9E8D0BC2B}"/>
              </a:ext>
            </a:extLst>
          </p:cNvPr>
          <p:cNvSpPr/>
          <p:nvPr/>
        </p:nvSpPr>
        <p:spPr bwMode="auto">
          <a:xfrm>
            <a:off x="8219438"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graphicFrame>
        <p:nvGraphicFramePr>
          <p:cNvPr id="25" name="表格 4">
            <a:extLst>
              <a:ext uri="{FF2B5EF4-FFF2-40B4-BE49-F238E27FC236}">
                <a16:creationId xmlns:a16="http://schemas.microsoft.com/office/drawing/2014/main" id="{E5F9B23B-7298-45E2-93FA-59C858192F2B}"/>
              </a:ext>
            </a:extLst>
          </p:cNvPr>
          <p:cNvGraphicFramePr>
            <a:graphicFrameLocks/>
          </p:cNvGraphicFramePr>
          <p:nvPr/>
        </p:nvGraphicFramePr>
        <p:xfrm>
          <a:off x="447040" y="2121218"/>
          <a:ext cx="6777316"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bl>
          </a:graphicData>
        </a:graphic>
      </p:graphicFrame>
      <p:sp>
        <p:nvSpPr>
          <p:cNvPr id="56" name="矩形 55">
            <a:extLst>
              <a:ext uri="{FF2B5EF4-FFF2-40B4-BE49-F238E27FC236}">
                <a16:creationId xmlns:a16="http://schemas.microsoft.com/office/drawing/2014/main" id="{26F91B41-6505-438B-B1BB-139DE09FFD35}"/>
              </a:ext>
            </a:extLst>
          </p:cNvPr>
          <p:cNvSpPr/>
          <p:nvPr/>
        </p:nvSpPr>
        <p:spPr bwMode="auto">
          <a:xfrm>
            <a:off x="457200" y="2121218"/>
            <a:ext cx="2397760" cy="37084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
        <p:nvSpPr>
          <p:cNvPr id="57" name="矩形 56">
            <a:extLst>
              <a:ext uri="{FF2B5EF4-FFF2-40B4-BE49-F238E27FC236}">
                <a16:creationId xmlns:a16="http://schemas.microsoft.com/office/drawing/2014/main" id="{1CF54E03-63A9-4408-B239-FD46B07F8DF0}"/>
              </a:ext>
            </a:extLst>
          </p:cNvPr>
          <p:cNvSpPr/>
          <p:nvPr/>
        </p:nvSpPr>
        <p:spPr bwMode="auto">
          <a:xfrm>
            <a:off x="4331672" y="2095818"/>
            <a:ext cx="6292176" cy="37084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graphicFrame>
        <p:nvGraphicFramePr>
          <p:cNvPr id="2" name="表格 4">
            <a:extLst>
              <a:ext uri="{FF2B5EF4-FFF2-40B4-BE49-F238E27FC236}">
                <a16:creationId xmlns:a16="http://schemas.microsoft.com/office/drawing/2014/main" id="{02E1F876-CA50-9AB4-8F88-6C4EAA40C097}"/>
              </a:ext>
            </a:extLst>
          </p:cNvPr>
          <p:cNvGraphicFramePr>
            <a:graphicFrameLocks/>
          </p:cNvGraphicFramePr>
          <p:nvPr>
            <p:extLst>
              <p:ext uri="{D42A27DB-BD31-4B8C-83A1-F6EECF244321}">
                <p14:modId xmlns:p14="http://schemas.microsoft.com/office/powerpoint/2010/main" val="3309759102"/>
              </p:ext>
            </p:extLst>
          </p:nvPr>
        </p:nvGraphicFramePr>
        <p:xfrm>
          <a:off x="1434504" y="2133600"/>
          <a:ext cx="6777316"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bl>
          </a:graphicData>
        </a:graphic>
      </p:graphicFrame>
      <p:sp>
        <p:nvSpPr>
          <p:cNvPr id="3" name="矩形 2">
            <a:extLst>
              <a:ext uri="{FF2B5EF4-FFF2-40B4-BE49-F238E27FC236}">
                <a16:creationId xmlns:a16="http://schemas.microsoft.com/office/drawing/2014/main" id="{F43727A9-E5FF-10A0-F116-671E056F1DBB}"/>
              </a:ext>
            </a:extLst>
          </p:cNvPr>
          <p:cNvSpPr/>
          <p:nvPr/>
        </p:nvSpPr>
        <p:spPr bwMode="auto">
          <a:xfrm>
            <a:off x="1434504" y="2133600"/>
            <a:ext cx="2397760" cy="37084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
        <p:nvSpPr>
          <p:cNvPr id="5" name="矩形 4">
            <a:extLst>
              <a:ext uri="{FF2B5EF4-FFF2-40B4-BE49-F238E27FC236}">
                <a16:creationId xmlns:a16="http://schemas.microsoft.com/office/drawing/2014/main" id="{9F7E7235-3091-2142-BF5A-69AFFEC06C9A}"/>
              </a:ext>
            </a:extLst>
          </p:cNvPr>
          <p:cNvSpPr/>
          <p:nvPr/>
        </p:nvSpPr>
        <p:spPr bwMode="auto">
          <a:xfrm>
            <a:off x="5312110" y="2146300"/>
            <a:ext cx="6292176" cy="37084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Tree>
    <p:extLst>
      <p:ext uri="{BB962C8B-B14F-4D97-AF65-F5344CB8AC3E}">
        <p14:creationId xmlns:p14="http://schemas.microsoft.com/office/powerpoint/2010/main" val="33129674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3F8C25E7-5CD9-4AFA-A055-7D71C4ADEC65}"/>
              </a:ext>
            </a:extLst>
          </p:cNvPr>
          <p:cNvGraphicFramePr>
            <a:graphicFrameLocks noGrp="1"/>
          </p:cNvGraphicFramePr>
          <p:nvPr>
            <p:ph idx="1"/>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tc>
                  <a:txBody>
                    <a:bodyPr/>
                    <a:lstStyle/>
                    <a:p>
                      <a:pPr algn="ct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endParaRPr lang="zh-CN" altLang="en-US"/>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FIFO Replacement</a:t>
            </a:r>
            <a:endParaRPr lang="zh-CN" altLang="en-US" sz="3800" dirty="0"/>
          </a:p>
        </p:txBody>
      </p:sp>
      <p:sp>
        <p:nvSpPr>
          <p:cNvPr id="20" name="矩形 19">
            <a:extLst>
              <a:ext uri="{FF2B5EF4-FFF2-40B4-BE49-F238E27FC236}">
                <a16:creationId xmlns:a16="http://schemas.microsoft.com/office/drawing/2014/main" id="{782FE846-F7A0-4014-9543-F1C753C0B73C}"/>
              </a:ext>
            </a:extLst>
          </p:cNvPr>
          <p:cNvSpPr/>
          <p:nvPr/>
        </p:nvSpPr>
        <p:spPr bwMode="auto">
          <a:xfrm>
            <a:off x="627888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1" name="矩形 20">
            <a:extLst>
              <a:ext uri="{FF2B5EF4-FFF2-40B4-BE49-F238E27FC236}">
                <a16:creationId xmlns:a16="http://schemas.microsoft.com/office/drawing/2014/main" id="{065C589F-023C-4D90-B4B5-EA49B82D0D92}"/>
              </a:ext>
            </a:extLst>
          </p:cNvPr>
          <p:cNvSpPr/>
          <p:nvPr/>
        </p:nvSpPr>
        <p:spPr bwMode="auto">
          <a:xfrm>
            <a:off x="67640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2" name="矩形 21">
            <a:extLst>
              <a:ext uri="{FF2B5EF4-FFF2-40B4-BE49-F238E27FC236}">
                <a16:creationId xmlns:a16="http://schemas.microsoft.com/office/drawing/2014/main" id="{7ACB636E-3FC1-4256-BB59-DF168A0EA92F}"/>
              </a:ext>
            </a:extLst>
          </p:cNvPr>
          <p:cNvSpPr/>
          <p:nvPr/>
        </p:nvSpPr>
        <p:spPr bwMode="auto">
          <a:xfrm>
            <a:off x="72491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3" name="矩形 22">
            <a:extLst>
              <a:ext uri="{FF2B5EF4-FFF2-40B4-BE49-F238E27FC236}">
                <a16:creationId xmlns:a16="http://schemas.microsoft.com/office/drawing/2014/main" id="{BF363297-22A0-4649-A0D2-8DB6C2A9EE76}"/>
              </a:ext>
            </a:extLst>
          </p:cNvPr>
          <p:cNvSpPr/>
          <p:nvPr/>
        </p:nvSpPr>
        <p:spPr bwMode="auto">
          <a:xfrm>
            <a:off x="77343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4" name="矩形 23">
            <a:extLst>
              <a:ext uri="{FF2B5EF4-FFF2-40B4-BE49-F238E27FC236}">
                <a16:creationId xmlns:a16="http://schemas.microsoft.com/office/drawing/2014/main" id="{5E50D417-B1C2-4C5B-A271-51B9E8D0BC2B}"/>
              </a:ext>
            </a:extLst>
          </p:cNvPr>
          <p:cNvSpPr/>
          <p:nvPr/>
        </p:nvSpPr>
        <p:spPr bwMode="auto">
          <a:xfrm>
            <a:off x="8219438"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graphicFrame>
        <p:nvGraphicFramePr>
          <p:cNvPr id="25" name="表格 4">
            <a:extLst>
              <a:ext uri="{FF2B5EF4-FFF2-40B4-BE49-F238E27FC236}">
                <a16:creationId xmlns:a16="http://schemas.microsoft.com/office/drawing/2014/main" id="{E5F9B23B-7298-45E2-93FA-59C858192F2B}"/>
              </a:ext>
            </a:extLst>
          </p:cNvPr>
          <p:cNvGraphicFramePr>
            <a:graphicFrameLocks/>
          </p:cNvGraphicFramePr>
          <p:nvPr>
            <p:extLst>
              <p:ext uri="{D42A27DB-BD31-4B8C-83A1-F6EECF244321}">
                <p14:modId xmlns:p14="http://schemas.microsoft.com/office/powerpoint/2010/main" val="521144620"/>
              </p:ext>
            </p:extLst>
          </p:nvPr>
        </p:nvGraphicFramePr>
        <p:xfrm>
          <a:off x="1434504" y="2133600"/>
          <a:ext cx="6777316"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bl>
          </a:graphicData>
        </a:graphic>
      </p:graphicFrame>
      <p:sp>
        <p:nvSpPr>
          <p:cNvPr id="56" name="矩形 55">
            <a:extLst>
              <a:ext uri="{FF2B5EF4-FFF2-40B4-BE49-F238E27FC236}">
                <a16:creationId xmlns:a16="http://schemas.microsoft.com/office/drawing/2014/main" id="{26F91B41-6505-438B-B1BB-139DE09FFD35}"/>
              </a:ext>
            </a:extLst>
          </p:cNvPr>
          <p:cNvSpPr/>
          <p:nvPr/>
        </p:nvSpPr>
        <p:spPr bwMode="auto">
          <a:xfrm>
            <a:off x="1434504" y="2095818"/>
            <a:ext cx="2905760" cy="37084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
        <p:nvSpPr>
          <p:cNvPr id="57" name="矩形 56">
            <a:extLst>
              <a:ext uri="{FF2B5EF4-FFF2-40B4-BE49-F238E27FC236}">
                <a16:creationId xmlns:a16="http://schemas.microsoft.com/office/drawing/2014/main" id="{1CF54E03-63A9-4408-B239-FD46B07F8DF0}"/>
              </a:ext>
            </a:extLst>
          </p:cNvPr>
          <p:cNvSpPr/>
          <p:nvPr/>
        </p:nvSpPr>
        <p:spPr bwMode="auto">
          <a:xfrm>
            <a:off x="5782794" y="2112321"/>
            <a:ext cx="5828328" cy="37084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Tree>
    <p:extLst>
      <p:ext uri="{BB962C8B-B14F-4D97-AF65-F5344CB8AC3E}">
        <p14:creationId xmlns:p14="http://schemas.microsoft.com/office/powerpoint/2010/main" val="10066418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3F8C25E7-5CD9-4AFA-A055-7D71C4ADEC65}"/>
              </a:ext>
            </a:extLst>
          </p:cNvPr>
          <p:cNvGraphicFramePr>
            <a:graphicFrameLocks noGrp="1"/>
          </p:cNvGraphicFramePr>
          <p:nvPr>
            <p:ph idx="1"/>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tc>
                  <a:txBody>
                    <a:bodyPr/>
                    <a:lstStyle/>
                    <a:p>
                      <a:pPr algn="ct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endParaRPr lang="zh-CN" altLang="en-US"/>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FIFO Replacement</a:t>
            </a:r>
            <a:endParaRPr lang="zh-CN" altLang="en-US" sz="3800" dirty="0"/>
          </a:p>
        </p:txBody>
      </p:sp>
      <p:sp>
        <p:nvSpPr>
          <p:cNvPr id="21" name="矩形 20">
            <a:extLst>
              <a:ext uri="{FF2B5EF4-FFF2-40B4-BE49-F238E27FC236}">
                <a16:creationId xmlns:a16="http://schemas.microsoft.com/office/drawing/2014/main" id="{065C589F-023C-4D90-B4B5-EA49B82D0D92}"/>
              </a:ext>
            </a:extLst>
          </p:cNvPr>
          <p:cNvSpPr/>
          <p:nvPr/>
        </p:nvSpPr>
        <p:spPr bwMode="auto">
          <a:xfrm>
            <a:off x="67640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2" name="矩形 21">
            <a:extLst>
              <a:ext uri="{FF2B5EF4-FFF2-40B4-BE49-F238E27FC236}">
                <a16:creationId xmlns:a16="http://schemas.microsoft.com/office/drawing/2014/main" id="{7ACB636E-3FC1-4256-BB59-DF168A0EA92F}"/>
              </a:ext>
            </a:extLst>
          </p:cNvPr>
          <p:cNvSpPr/>
          <p:nvPr/>
        </p:nvSpPr>
        <p:spPr bwMode="auto">
          <a:xfrm>
            <a:off x="72491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3" name="矩形 22">
            <a:extLst>
              <a:ext uri="{FF2B5EF4-FFF2-40B4-BE49-F238E27FC236}">
                <a16:creationId xmlns:a16="http://schemas.microsoft.com/office/drawing/2014/main" id="{BF363297-22A0-4649-A0D2-8DB6C2A9EE76}"/>
              </a:ext>
            </a:extLst>
          </p:cNvPr>
          <p:cNvSpPr/>
          <p:nvPr/>
        </p:nvSpPr>
        <p:spPr bwMode="auto">
          <a:xfrm>
            <a:off x="77343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4" name="矩形 23">
            <a:extLst>
              <a:ext uri="{FF2B5EF4-FFF2-40B4-BE49-F238E27FC236}">
                <a16:creationId xmlns:a16="http://schemas.microsoft.com/office/drawing/2014/main" id="{5E50D417-B1C2-4C5B-A271-51B9E8D0BC2B}"/>
              </a:ext>
            </a:extLst>
          </p:cNvPr>
          <p:cNvSpPr/>
          <p:nvPr/>
        </p:nvSpPr>
        <p:spPr bwMode="auto">
          <a:xfrm>
            <a:off x="8219438"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graphicFrame>
        <p:nvGraphicFramePr>
          <p:cNvPr id="25" name="表格 4">
            <a:extLst>
              <a:ext uri="{FF2B5EF4-FFF2-40B4-BE49-F238E27FC236}">
                <a16:creationId xmlns:a16="http://schemas.microsoft.com/office/drawing/2014/main" id="{E5F9B23B-7298-45E2-93FA-59C858192F2B}"/>
              </a:ext>
            </a:extLst>
          </p:cNvPr>
          <p:cNvGraphicFramePr>
            <a:graphicFrameLocks/>
          </p:cNvGraphicFramePr>
          <p:nvPr>
            <p:extLst>
              <p:ext uri="{D42A27DB-BD31-4B8C-83A1-F6EECF244321}">
                <p14:modId xmlns:p14="http://schemas.microsoft.com/office/powerpoint/2010/main" val="2501554134"/>
              </p:ext>
            </p:extLst>
          </p:nvPr>
        </p:nvGraphicFramePr>
        <p:xfrm>
          <a:off x="1894544" y="2095818"/>
          <a:ext cx="6777316"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bl>
          </a:graphicData>
        </a:graphic>
      </p:graphicFrame>
      <p:sp>
        <p:nvSpPr>
          <p:cNvPr id="56" name="矩形 55">
            <a:extLst>
              <a:ext uri="{FF2B5EF4-FFF2-40B4-BE49-F238E27FC236}">
                <a16:creationId xmlns:a16="http://schemas.microsoft.com/office/drawing/2014/main" id="{26F91B41-6505-438B-B1BB-139DE09FFD35}"/>
              </a:ext>
            </a:extLst>
          </p:cNvPr>
          <p:cNvSpPr/>
          <p:nvPr/>
        </p:nvSpPr>
        <p:spPr bwMode="auto">
          <a:xfrm>
            <a:off x="1879601" y="2095818"/>
            <a:ext cx="3403601" cy="37084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
        <p:nvSpPr>
          <p:cNvPr id="57" name="矩形 56">
            <a:extLst>
              <a:ext uri="{FF2B5EF4-FFF2-40B4-BE49-F238E27FC236}">
                <a16:creationId xmlns:a16="http://schemas.microsoft.com/office/drawing/2014/main" id="{1CF54E03-63A9-4408-B239-FD46B07F8DF0}"/>
              </a:ext>
            </a:extLst>
          </p:cNvPr>
          <p:cNvSpPr/>
          <p:nvPr/>
        </p:nvSpPr>
        <p:spPr bwMode="auto">
          <a:xfrm>
            <a:off x="6748069" y="2095818"/>
            <a:ext cx="5340648" cy="37084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Tree>
    <p:extLst>
      <p:ext uri="{BB962C8B-B14F-4D97-AF65-F5344CB8AC3E}">
        <p14:creationId xmlns:p14="http://schemas.microsoft.com/office/powerpoint/2010/main" val="21033327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3F8C25E7-5CD9-4AFA-A055-7D71C4ADEC65}"/>
              </a:ext>
            </a:extLst>
          </p:cNvPr>
          <p:cNvGraphicFramePr>
            <a:graphicFrameLocks noGrp="1"/>
          </p:cNvGraphicFramePr>
          <p:nvPr>
            <p:ph idx="1"/>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tc>
                  <a:txBody>
                    <a:bodyPr/>
                    <a:lstStyle/>
                    <a:p>
                      <a:pPr algn="ct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endParaRPr lang="zh-CN" altLang="en-US"/>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FIFO Replacement</a:t>
            </a:r>
            <a:endParaRPr lang="zh-CN" altLang="en-US" sz="3800" dirty="0"/>
          </a:p>
        </p:txBody>
      </p:sp>
      <p:sp>
        <p:nvSpPr>
          <p:cNvPr id="22" name="矩形 21">
            <a:extLst>
              <a:ext uri="{FF2B5EF4-FFF2-40B4-BE49-F238E27FC236}">
                <a16:creationId xmlns:a16="http://schemas.microsoft.com/office/drawing/2014/main" id="{7ACB636E-3FC1-4256-BB59-DF168A0EA92F}"/>
              </a:ext>
            </a:extLst>
          </p:cNvPr>
          <p:cNvSpPr/>
          <p:nvPr/>
        </p:nvSpPr>
        <p:spPr bwMode="auto">
          <a:xfrm>
            <a:off x="72491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3" name="矩形 22">
            <a:extLst>
              <a:ext uri="{FF2B5EF4-FFF2-40B4-BE49-F238E27FC236}">
                <a16:creationId xmlns:a16="http://schemas.microsoft.com/office/drawing/2014/main" id="{BF363297-22A0-4649-A0D2-8DB6C2A9EE76}"/>
              </a:ext>
            </a:extLst>
          </p:cNvPr>
          <p:cNvSpPr/>
          <p:nvPr/>
        </p:nvSpPr>
        <p:spPr bwMode="auto">
          <a:xfrm>
            <a:off x="77343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4" name="矩形 23">
            <a:extLst>
              <a:ext uri="{FF2B5EF4-FFF2-40B4-BE49-F238E27FC236}">
                <a16:creationId xmlns:a16="http://schemas.microsoft.com/office/drawing/2014/main" id="{5E50D417-B1C2-4C5B-A271-51B9E8D0BC2B}"/>
              </a:ext>
            </a:extLst>
          </p:cNvPr>
          <p:cNvSpPr/>
          <p:nvPr/>
        </p:nvSpPr>
        <p:spPr bwMode="auto">
          <a:xfrm>
            <a:off x="8219438"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graphicFrame>
        <p:nvGraphicFramePr>
          <p:cNvPr id="25" name="表格 4">
            <a:extLst>
              <a:ext uri="{FF2B5EF4-FFF2-40B4-BE49-F238E27FC236}">
                <a16:creationId xmlns:a16="http://schemas.microsoft.com/office/drawing/2014/main" id="{E5F9B23B-7298-45E2-93FA-59C858192F2B}"/>
              </a:ext>
            </a:extLst>
          </p:cNvPr>
          <p:cNvGraphicFramePr>
            <a:graphicFrameLocks/>
          </p:cNvGraphicFramePr>
          <p:nvPr>
            <p:extLst>
              <p:ext uri="{D42A27DB-BD31-4B8C-83A1-F6EECF244321}">
                <p14:modId xmlns:p14="http://schemas.microsoft.com/office/powerpoint/2010/main" val="4107600908"/>
              </p:ext>
            </p:extLst>
          </p:nvPr>
        </p:nvGraphicFramePr>
        <p:xfrm>
          <a:off x="1909484" y="2111789"/>
          <a:ext cx="6777316"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bl>
          </a:graphicData>
        </a:graphic>
      </p:graphicFrame>
      <p:sp>
        <p:nvSpPr>
          <p:cNvPr id="56" name="矩形 55">
            <a:extLst>
              <a:ext uri="{FF2B5EF4-FFF2-40B4-BE49-F238E27FC236}">
                <a16:creationId xmlns:a16="http://schemas.microsoft.com/office/drawing/2014/main" id="{26F91B41-6505-438B-B1BB-139DE09FFD35}"/>
              </a:ext>
            </a:extLst>
          </p:cNvPr>
          <p:cNvSpPr/>
          <p:nvPr/>
        </p:nvSpPr>
        <p:spPr bwMode="auto">
          <a:xfrm>
            <a:off x="1909484" y="2102360"/>
            <a:ext cx="3850641" cy="37084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
        <p:nvSpPr>
          <p:cNvPr id="57" name="矩形 56">
            <a:extLst>
              <a:ext uri="{FF2B5EF4-FFF2-40B4-BE49-F238E27FC236}">
                <a16:creationId xmlns:a16="http://schemas.microsoft.com/office/drawing/2014/main" id="{1CF54E03-63A9-4408-B239-FD46B07F8DF0}"/>
              </a:ext>
            </a:extLst>
          </p:cNvPr>
          <p:cNvSpPr/>
          <p:nvPr/>
        </p:nvSpPr>
        <p:spPr bwMode="auto">
          <a:xfrm>
            <a:off x="7224356" y="2121218"/>
            <a:ext cx="4842808" cy="37084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Tree>
    <p:extLst>
      <p:ext uri="{BB962C8B-B14F-4D97-AF65-F5344CB8AC3E}">
        <p14:creationId xmlns:p14="http://schemas.microsoft.com/office/powerpoint/2010/main" val="22326590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3F8C25E7-5CD9-4AFA-A055-7D71C4ADEC65}"/>
              </a:ext>
            </a:extLst>
          </p:cNvPr>
          <p:cNvGraphicFramePr>
            <a:graphicFrameLocks noGrp="1"/>
          </p:cNvGraphicFramePr>
          <p:nvPr>
            <p:ph idx="1"/>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tc>
                  <a:txBody>
                    <a:bodyPr/>
                    <a:lstStyle/>
                    <a:p>
                      <a:pPr algn="ct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endParaRPr lang="zh-CN" altLang="en-US"/>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FIFO Replacement</a:t>
            </a:r>
            <a:endParaRPr lang="zh-CN" altLang="en-US" sz="3800" dirty="0"/>
          </a:p>
        </p:txBody>
      </p:sp>
      <p:sp>
        <p:nvSpPr>
          <p:cNvPr id="23" name="矩形 22">
            <a:extLst>
              <a:ext uri="{FF2B5EF4-FFF2-40B4-BE49-F238E27FC236}">
                <a16:creationId xmlns:a16="http://schemas.microsoft.com/office/drawing/2014/main" id="{BF363297-22A0-4649-A0D2-8DB6C2A9EE76}"/>
              </a:ext>
            </a:extLst>
          </p:cNvPr>
          <p:cNvSpPr/>
          <p:nvPr/>
        </p:nvSpPr>
        <p:spPr bwMode="auto">
          <a:xfrm>
            <a:off x="77343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4" name="矩形 23">
            <a:extLst>
              <a:ext uri="{FF2B5EF4-FFF2-40B4-BE49-F238E27FC236}">
                <a16:creationId xmlns:a16="http://schemas.microsoft.com/office/drawing/2014/main" id="{5E50D417-B1C2-4C5B-A271-51B9E8D0BC2B}"/>
              </a:ext>
            </a:extLst>
          </p:cNvPr>
          <p:cNvSpPr/>
          <p:nvPr/>
        </p:nvSpPr>
        <p:spPr bwMode="auto">
          <a:xfrm>
            <a:off x="8219438"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graphicFrame>
        <p:nvGraphicFramePr>
          <p:cNvPr id="25" name="表格 4">
            <a:extLst>
              <a:ext uri="{FF2B5EF4-FFF2-40B4-BE49-F238E27FC236}">
                <a16:creationId xmlns:a16="http://schemas.microsoft.com/office/drawing/2014/main" id="{E5F9B23B-7298-45E2-93FA-59C858192F2B}"/>
              </a:ext>
            </a:extLst>
          </p:cNvPr>
          <p:cNvGraphicFramePr>
            <a:graphicFrameLocks/>
          </p:cNvGraphicFramePr>
          <p:nvPr>
            <p:extLst>
              <p:ext uri="{D42A27DB-BD31-4B8C-83A1-F6EECF244321}">
                <p14:modId xmlns:p14="http://schemas.microsoft.com/office/powerpoint/2010/main" val="2643165459"/>
              </p:ext>
            </p:extLst>
          </p:nvPr>
        </p:nvGraphicFramePr>
        <p:xfrm>
          <a:off x="1909484" y="2133600"/>
          <a:ext cx="6777316"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bl>
          </a:graphicData>
        </a:graphic>
      </p:graphicFrame>
      <p:sp>
        <p:nvSpPr>
          <p:cNvPr id="56" name="矩形 55">
            <a:extLst>
              <a:ext uri="{FF2B5EF4-FFF2-40B4-BE49-F238E27FC236}">
                <a16:creationId xmlns:a16="http://schemas.microsoft.com/office/drawing/2014/main" id="{26F91B41-6505-438B-B1BB-139DE09FFD35}"/>
              </a:ext>
            </a:extLst>
          </p:cNvPr>
          <p:cNvSpPr/>
          <p:nvPr/>
        </p:nvSpPr>
        <p:spPr bwMode="auto">
          <a:xfrm>
            <a:off x="1909484" y="2133600"/>
            <a:ext cx="4338321" cy="37084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
        <p:nvSpPr>
          <p:cNvPr id="57" name="矩形 56">
            <a:extLst>
              <a:ext uri="{FF2B5EF4-FFF2-40B4-BE49-F238E27FC236}">
                <a16:creationId xmlns:a16="http://schemas.microsoft.com/office/drawing/2014/main" id="{1CF54E03-63A9-4408-B239-FD46B07F8DF0}"/>
              </a:ext>
            </a:extLst>
          </p:cNvPr>
          <p:cNvSpPr/>
          <p:nvPr/>
        </p:nvSpPr>
        <p:spPr bwMode="auto">
          <a:xfrm>
            <a:off x="7734300" y="2133600"/>
            <a:ext cx="4338321" cy="37084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Tree>
    <p:extLst>
      <p:ext uri="{BB962C8B-B14F-4D97-AF65-F5344CB8AC3E}">
        <p14:creationId xmlns:p14="http://schemas.microsoft.com/office/powerpoint/2010/main" val="39487328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3F8C25E7-5CD9-4AFA-A055-7D71C4ADEC65}"/>
              </a:ext>
            </a:extLst>
          </p:cNvPr>
          <p:cNvGraphicFramePr>
            <a:graphicFrameLocks noGrp="1"/>
          </p:cNvGraphicFramePr>
          <p:nvPr>
            <p:ph idx="1"/>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tc>
                  <a:txBody>
                    <a:bodyPr/>
                    <a:lstStyle/>
                    <a:p>
                      <a:pPr algn="ct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endParaRPr lang="zh-CN" altLang="en-US"/>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FIFO Replacement</a:t>
            </a:r>
            <a:endParaRPr lang="zh-CN" altLang="en-US" sz="3800" dirty="0"/>
          </a:p>
        </p:txBody>
      </p:sp>
      <p:sp>
        <p:nvSpPr>
          <p:cNvPr id="24" name="矩形 23">
            <a:extLst>
              <a:ext uri="{FF2B5EF4-FFF2-40B4-BE49-F238E27FC236}">
                <a16:creationId xmlns:a16="http://schemas.microsoft.com/office/drawing/2014/main" id="{5E50D417-B1C2-4C5B-A271-51B9E8D0BC2B}"/>
              </a:ext>
            </a:extLst>
          </p:cNvPr>
          <p:cNvSpPr/>
          <p:nvPr/>
        </p:nvSpPr>
        <p:spPr bwMode="auto">
          <a:xfrm>
            <a:off x="8219438"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graphicFrame>
        <p:nvGraphicFramePr>
          <p:cNvPr id="25" name="表格 4">
            <a:extLst>
              <a:ext uri="{FF2B5EF4-FFF2-40B4-BE49-F238E27FC236}">
                <a16:creationId xmlns:a16="http://schemas.microsoft.com/office/drawing/2014/main" id="{E5F9B23B-7298-45E2-93FA-59C858192F2B}"/>
              </a:ext>
            </a:extLst>
          </p:cNvPr>
          <p:cNvGraphicFramePr>
            <a:graphicFrameLocks/>
          </p:cNvGraphicFramePr>
          <p:nvPr/>
        </p:nvGraphicFramePr>
        <p:xfrm>
          <a:off x="447040" y="2121218"/>
          <a:ext cx="6777316"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bl>
          </a:graphicData>
        </a:graphic>
      </p:graphicFrame>
      <p:sp>
        <p:nvSpPr>
          <p:cNvPr id="56" name="矩形 55">
            <a:extLst>
              <a:ext uri="{FF2B5EF4-FFF2-40B4-BE49-F238E27FC236}">
                <a16:creationId xmlns:a16="http://schemas.microsoft.com/office/drawing/2014/main" id="{26F91B41-6505-438B-B1BB-139DE09FFD35}"/>
              </a:ext>
            </a:extLst>
          </p:cNvPr>
          <p:cNvSpPr/>
          <p:nvPr/>
        </p:nvSpPr>
        <p:spPr bwMode="auto">
          <a:xfrm>
            <a:off x="457199" y="2121218"/>
            <a:ext cx="4815841" cy="37084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
        <p:nvSpPr>
          <p:cNvPr id="57" name="矩形 56">
            <a:extLst>
              <a:ext uri="{FF2B5EF4-FFF2-40B4-BE49-F238E27FC236}">
                <a16:creationId xmlns:a16="http://schemas.microsoft.com/office/drawing/2014/main" id="{1CF54E03-63A9-4408-B239-FD46B07F8DF0}"/>
              </a:ext>
            </a:extLst>
          </p:cNvPr>
          <p:cNvSpPr/>
          <p:nvPr/>
        </p:nvSpPr>
        <p:spPr bwMode="auto">
          <a:xfrm>
            <a:off x="6746240" y="2095818"/>
            <a:ext cx="3887767" cy="37084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graphicFrame>
        <p:nvGraphicFramePr>
          <p:cNvPr id="2" name="表格 4">
            <a:extLst>
              <a:ext uri="{FF2B5EF4-FFF2-40B4-BE49-F238E27FC236}">
                <a16:creationId xmlns:a16="http://schemas.microsoft.com/office/drawing/2014/main" id="{34F68D99-8921-193B-FAF8-F086F0DD5A7E}"/>
              </a:ext>
            </a:extLst>
          </p:cNvPr>
          <p:cNvGraphicFramePr>
            <a:graphicFrameLocks/>
          </p:cNvGraphicFramePr>
          <p:nvPr>
            <p:extLst>
              <p:ext uri="{D42A27DB-BD31-4B8C-83A1-F6EECF244321}">
                <p14:modId xmlns:p14="http://schemas.microsoft.com/office/powerpoint/2010/main" val="4127291418"/>
              </p:ext>
            </p:extLst>
          </p:nvPr>
        </p:nvGraphicFramePr>
        <p:xfrm>
          <a:off x="1994544" y="2095818"/>
          <a:ext cx="6777316"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bl>
          </a:graphicData>
        </a:graphic>
      </p:graphicFrame>
      <p:sp>
        <p:nvSpPr>
          <p:cNvPr id="3" name="矩形 2">
            <a:extLst>
              <a:ext uri="{FF2B5EF4-FFF2-40B4-BE49-F238E27FC236}">
                <a16:creationId xmlns:a16="http://schemas.microsoft.com/office/drawing/2014/main" id="{47C91A33-FD31-E7CF-54E6-0093B1963FA0}"/>
              </a:ext>
            </a:extLst>
          </p:cNvPr>
          <p:cNvSpPr/>
          <p:nvPr/>
        </p:nvSpPr>
        <p:spPr bwMode="auto">
          <a:xfrm>
            <a:off x="1722475" y="2065656"/>
            <a:ext cx="5098070" cy="37084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
        <p:nvSpPr>
          <p:cNvPr id="5" name="矩形 4">
            <a:extLst>
              <a:ext uri="{FF2B5EF4-FFF2-40B4-BE49-F238E27FC236}">
                <a16:creationId xmlns:a16="http://schemas.microsoft.com/office/drawing/2014/main" id="{47C0EC3F-CD6C-1D95-3A5B-81533BE90048}"/>
              </a:ext>
            </a:extLst>
          </p:cNvPr>
          <p:cNvSpPr/>
          <p:nvPr/>
        </p:nvSpPr>
        <p:spPr bwMode="auto">
          <a:xfrm>
            <a:off x="8293745" y="2095818"/>
            <a:ext cx="4338321" cy="37084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Tree>
    <p:extLst>
      <p:ext uri="{BB962C8B-B14F-4D97-AF65-F5344CB8AC3E}">
        <p14:creationId xmlns:p14="http://schemas.microsoft.com/office/powerpoint/2010/main" val="41858189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3F8C25E7-5CD9-4AFA-A055-7D71C4ADEC65}"/>
              </a:ext>
            </a:extLst>
          </p:cNvPr>
          <p:cNvGraphicFramePr>
            <a:graphicFrameLocks noGrp="1"/>
          </p:cNvGraphicFramePr>
          <p:nvPr>
            <p:ph idx="1"/>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tc>
                  <a:txBody>
                    <a:bodyPr/>
                    <a:lstStyle/>
                    <a:p>
                      <a:pPr algn="ct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endParaRPr lang="zh-CN" altLang="en-US"/>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FIFO Replacement</a:t>
            </a:r>
            <a:endParaRPr lang="zh-CN" altLang="en-US" sz="3800" dirty="0"/>
          </a:p>
        </p:txBody>
      </p:sp>
      <p:sp>
        <p:nvSpPr>
          <p:cNvPr id="5" name="文本框 4">
            <a:extLst>
              <a:ext uri="{FF2B5EF4-FFF2-40B4-BE49-F238E27FC236}">
                <a16:creationId xmlns:a16="http://schemas.microsoft.com/office/drawing/2014/main" id="{AAB764E6-A340-4746-929C-5AE4737F8B2A}"/>
              </a:ext>
            </a:extLst>
          </p:cNvPr>
          <p:cNvSpPr txBox="1"/>
          <p:nvPr/>
        </p:nvSpPr>
        <p:spPr>
          <a:xfrm>
            <a:off x="447040" y="4500880"/>
            <a:ext cx="1982338" cy="369332"/>
          </a:xfrm>
          <a:prstGeom prst="rect">
            <a:avLst/>
          </a:prstGeom>
          <a:noFill/>
        </p:spPr>
        <p:txBody>
          <a:bodyPr wrap="none" rtlCol="0">
            <a:spAutoFit/>
          </a:bodyPr>
          <a:lstStyle/>
          <a:p>
            <a:r>
              <a:rPr lang="en-US" altLang="zh-CN" dirty="0"/>
              <a:t>Page Faults: 14</a:t>
            </a:r>
            <a:endParaRPr lang="zh-CN" altLang="en-US" dirty="0"/>
          </a:p>
        </p:txBody>
      </p:sp>
      <p:graphicFrame>
        <p:nvGraphicFramePr>
          <p:cNvPr id="25" name="表格 4">
            <a:extLst>
              <a:ext uri="{FF2B5EF4-FFF2-40B4-BE49-F238E27FC236}">
                <a16:creationId xmlns:a16="http://schemas.microsoft.com/office/drawing/2014/main" id="{E5F9B23B-7298-45E2-93FA-59C858192F2B}"/>
              </a:ext>
            </a:extLst>
          </p:cNvPr>
          <p:cNvGraphicFramePr>
            <a:graphicFrameLocks/>
          </p:cNvGraphicFramePr>
          <p:nvPr>
            <p:extLst>
              <p:ext uri="{D42A27DB-BD31-4B8C-83A1-F6EECF244321}">
                <p14:modId xmlns:p14="http://schemas.microsoft.com/office/powerpoint/2010/main" val="2482190770"/>
              </p:ext>
            </p:extLst>
          </p:nvPr>
        </p:nvGraphicFramePr>
        <p:xfrm>
          <a:off x="1909484" y="2121019"/>
          <a:ext cx="6777316"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bl>
          </a:graphicData>
        </a:graphic>
      </p:graphicFrame>
      <p:sp>
        <p:nvSpPr>
          <p:cNvPr id="56" name="矩形 55">
            <a:extLst>
              <a:ext uri="{FF2B5EF4-FFF2-40B4-BE49-F238E27FC236}">
                <a16:creationId xmlns:a16="http://schemas.microsoft.com/office/drawing/2014/main" id="{26F91B41-6505-438B-B1BB-139DE09FFD35}"/>
              </a:ext>
            </a:extLst>
          </p:cNvPr>
          <p:cNvSpPr/>
          <p:nvPr/>
        </p:nvSpPr>
        <p:spPr bwMode="auto">
          <a:xfrm>
            <a:off x="1919643" y="2121019"/>
            <a:ext cx="5303521" cy="370840"/>
          </a:xfrm>
          <a:prstGeom prst="rect">
            <a:avLst/>
          </a:prstGeom>
          <a:solidFill>
            <a:schemeClr val="lt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Tree>
    <p:extLst>
      <p:ext uri="{BB962C8B-B14F-4D97-AF65-F5344CB8AC3E}">
        <p14:creationId xmlns:p14="http://schemas.microsoft.com/office/powerpoint/2010/main" val="4111647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4">
            <a:extLst>
              <a:ext uri="{FF2B5EF4-FFF2-40B4-BE49-F238E27FC236}">
                <a16:creationId xmlns:a16="http://schemas.microsoft.com/office/drawing/2014/main" id="{E862E330-245C-4F23-A96A-628B0BB6B83B}"/>
              </a:ext>
            </a:extLst>
          </p:cNvPr>
          <p:cNvGraphicFramePr>
            <a:graphicFrameLocks/>
          </p:cNvGraphicFramePr>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endParaRPr lang="zh-CN" altLang="en-US"/>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tc>
                  <a:txBody>
                    <a:bodyPr/>
                    <a:lstStyle/>
                    <a:p>
                      <a:pPr algn="ctr"/>
                      <a:endParaRPr lang="zh-CN" altLang="en-US"/>
                    </a:p>
                  </a:txBody>
                  <a:tcPr/>
                </a:tc>
                <a:tc>
                  <a:txBody>
                    <a:bodyPr/>
                    <a:lstStyle/>
                    <a:p>
                      <a:pPr algn="ctr"/>
                      <a:r>
                        <a:rPr lang="en-US" altLang="zh-CN" dirty="0"/>
                        <a:t>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LRU Replacement</a:t>
            </a:r>
            <a:endParaRPr lang="zh-CN" altLang="en-US" sz="3800" dirty="0"/>
          </a:p>
        </p:txBody>
      </p:sp>
      <p:graphicFrame>
        <p:nvGraphicFramePr>
          <p:cNvPr id="16" name="表格 4">
            <a:extLst>
              <a:ext uri="{FF2B5EF4-FFF2-40B4-BE49-F238E27FC236}">
                <a16:creationId xmlns:a16="http://schemas.microsoft.com/office/drawing/2014/main" id="{C162E89E-3409-42BD-B1F2-3634B5E9E703}"/>
              </a:ext>
            </a:extLst>
          </p:cNvPr>
          <p:cNvGraphicFramePr>
            <a:graphicFrameLocks/>
          </p:cNvGraphicFramePr>
          <p:nvPr/>
        </p:nvGraphicFramePr>
        <p:xfrm>
          <a:off x="457200" y="4520565"/>
          <a:ext cx="3872752" cy="74168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tblGrid>
              <a:tr h="37084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7</a:t>
                      </a:r>
                      <a:endParaRPr lang="zh-CN" altLang="en-US" dirty="0"/>
                    </a:p>
                  </a:txBody>
                  <a:tcPr/>
                </a:tc>
                <a:extLst>
                  <a:ext uri="{0D108BD9-81ED-4DB2-BD59-A6C34878D82A}">
                    <a16:rowId xmlns:a16="http://schemas.microsoft.com/office/drawing/2014/main" val="3320877074"/>
                  </a:ext>
                </a:extLst>
              </a:tr>
              <a:tr h="370840">
                <a:tc>
                  <a:txBody>
                    <a:bodyPr/>
                    <a:lstStyle/>
                    <a:p>
                      <a:pPr algn="ctr"/>
                      <a:endParaRPr lang="zh-CN" altLang="en-US"/>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188686315"/>
                  </a:ext>
                </a:extLst>
              </a:tr>
            </a:tbl>
          </a:graphicData>
        </a:graphic>
      </p:graphicFrame>
      <p:sp>
        <p:nvSpPr>
          <p:cNvPr id="18" name="矩形 17">
            <a:extLst>
              <a:ext uri="{FF2B5EF4-FFF2-40B4-BE49-F238E27FC236}">
                <a16:creationId xmlns:a16="http://schemas.microsoft.com/office/drawing/2014/main" id="{E9F91074-FB67-4333-8223-B9E85758B2A7}"/>
              </a:ext>
            </a:extLst>
          </p:cNvPr>
          <p:cNvSpPr/>
          <p:nvPr/>
        </p:nvSpPr>
        <p:spPr bwMode="auto">
          <a:xfrm>
            <a:off x="4572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
        <p:nvSpPr>
          <p:cNvPr id="19" name="矩形 18">
            <a:extLst>
              <a:ext uri="{FF2B5EF4-FFF2-40B4-BE49-F238E27FC236}">
                <a16:creationId xmlns:a16="http://schemas.microsoft.com/office/drawing/2014/main" id="{70DA6A60-C435-4E66-8B31-85E8B7EDC9A7}"/>
              </a:ext>
            </a:extLst>
          </p:cNvPr>
          <p:cNvSpPr/>
          <p:nvPr/>
        </p:nvSpPr>
        <p:spPr bwMode="auto">
          <a:xfrm>
            <a:off x="94234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0" name="矩形 19">
            <a:extLst>
              <a:ext uri="{FF2B5EF4-FFF2-40B4-BE49-F238E27FC236}">
                <a16:creationId xmlns:a16="http://schemas.microsoft.com/office/drawing/2014/main" id="{91D91AE6-3AFE-4818-9749-EAD92B17ED7F}"/>
              </a:ext>
            </a:extLst>
          </p:cNvPr>
          <p:cNvSpPr/>
          <p:nvPr/>
        </p:nvSpPr>
        <p:spPr bwMode="auto">
          <a:xfrm>
            <a:off x="142748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1" name="矩形 20">
            <a:extLst>
              <a:ext uri="{FF2B5EF4-FFF2-40B4-BE49-F238E27FC236}">
                <a16:creationId xmlns:a16="http://schemas.microsoft.com/office/drawing/2014/main" id="{E3724889-19B2-44CC-A873-AACA64D9EB20}"/>
              </a:ext>
            </a:extLst>
          </p:cNvPr>
          <p:cNvSpPr/>
          <p:nvPr/>
        </p:nvSpPr>
        <p:spPr bwMode="auto">
          <a:xfrm>
            <a:off x="19126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2" name="矩形 21">
            <a:extLst>
              <a:ext uri="{FF2B5EF4-FFF2-40B4-BE49-F238E27FC236}">
                <a16:creationId xmlns:a16="http://schemas.microsoft.com/office/drawing/2014/main" id="{E4D5E598-D88D-4E93-BE87-816E2C6C794F}"/>
              </a:ext>
            </a:extLst>
          </p:cNvPr>
          <p:cNvSpPr/>
          <p:nvPr/>
        </p:nvSpPr>
        <p:spPr bwMode="auto">
          <a:xfrm>
            <a:off x="23977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3" name="矩形 22">
            <a:extLst>
              <a:ext uri="{FF2B5EF4-FFF2-40B4-BE49-F238E27FC236}">
                <a16:creationId xmlns:a16="http://schemas.microsoft.com/office/drawing/2014/main" id="{1AA1F75F-EE1D-49EE-BC7B-5F1C6276FC94}"/>
              </a:ext>
            </a:extLst>
          </p:cNvPr>
          <p:cNvSpPr/>
          <p:nvPr/>
        </p:nvSpPr>
        <p:spPr bwMode="auto">
          <a:xfrm>
            <a:off x="28829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4" name="矩形 23">
            <a:extLst>
              <a:ext uri="{FF2B5EF4-FFF2-40B4-BE49-F238E27FC236}">
                <a16:creationId xmlns:a16="http://schemas.microsoft.com/office/drawing/2014/main" id="{51379B0E-E4C2-47A6-882A-8BAE2ED32592}"/>
              </a:ext>
            </a:extLst>
          </p:cNvPr>
          <p:cNvSpPr/>
          <p:nvPr/>
        </p:nvSpPr>
        <p:spPr bwMode="auto">
          <a:xfrm>
            <a:off x="336804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6" name="矩形 25">
            <a:extLst>
              <a:ext uri="{FF2B5EF4-FFF2-40B4-BE49-F238E27FC236}">
                <a16:creationId xmlns:a16="http://schemas.microsoft.com/office/drawing/2014/main" id="{0EB294D5-B41C-4B91-B246-DF84A4711A2C}"/>
              </a:ext>
            </a:extLst>
          </p:cNvPr>
          <p:cNvSpPr/>
          <p:nvPr/>
        </p:nvSpPr>
        <p:spPr bwMode="auto">
          <a:xfrm>
            <a:off x="385318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7" name="矩形 26">
            <a:extLst>
              <a:ext uri="{FF2B5EF4-FFF2-40B4-BE49-F238E27FC236}">
                <a16:creationId xmlns:a16="http://schemas.microsoft.com/office/drawing/2014/main" id="{E405F3CF-9209-4EEA-B0F2-63B432154C0A}"/>
              </a:ext>
            </a:extLst>
          </p:cNvPr>
          <p:cNvSpPr/>
          <p:nvPr/>
        </p:nvSpPr>
        <p:spPr bwMode="auto">
          <a:xfrm>
            <a:off x="43383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8" name="矩形 27">
            <a:extLst>
              <a:ext uri="{FF2B5EF4-FFF2-40B4-BE49-F238E27FC236}">
                <a16:creationId xmlns:a16="http://schemas.microsoft.com/office/drawing/2014/main" id="{4D40EA8F-1691-4EDF-8EBF-3FF4A2A61DB7}"/>
              </a:ext>
            </a:extLst>
          </p:cNvPr>
          <p:cNvSpPr/>
          <p:nvPr/>
        </p:nvSpPr>
        <p:spPr bwMode="auto">
          <a:xfrm>
            <a:off x="48234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9" name="矩形 28">
            <a:extLst>
              <a:ext uri="{FF2B5EF4-FFF2-40B4-BE49-F238E27FC236}">
                <a16:creationId xmlns:a16="http://schemas.microsoft.com/office/drawing/2014/main" id="{9B85905E-70BF-450D-901C-A0A42FEC4666}"/>
              </a:ext>
            </a:extLst>
          </p:cNvPr>
          <p:cNvSpPr/>
          <p:nvPr/>
        </p:nvSpPr>
        <p:spPr bwMode="auto">
          <a:xfrm>
            <a:off x="53086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0" name="矩形 29">
            <a:extLst>
              <a:ext uri="{FF2B5EF4-FFF2-40B4-BE49-F238E27FC236}">
                <a16:creationId xmlns:a16="http://schemas.microsoft.com/office/drawing/2014/main" id="{21EE88D9-794D-4FD4-8DBD-A14486169653}"/>
              </a:ext>
            </a:extLst>
          </p:cNvPr>
          <p:cNvSpPr/>
          <p:nvPr/>
        </p:nvSpPr>
        <p:spPr bwMode="auto">
          <a:xfrm>
            <a:off x="579374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1" name="矩形 30">
            <a:extLst>
              <a:ext uri="{FF2B5EF4-FFF2-40B4-BE49-F238E27FC236}">
                <a16:creationId xmlns:a16="http://schemas.microsoft.com/office/drawing/2014/main" id="{698E68B3-51CA-48ED-AE46-99D289883A79}"/>
              </a:ext>
            </a:extLst>
          </p:cNvPr>
          <p:cNvSpPr/>
          <p:nvPr/>
        </p:nvSpPr>
        <p:spPr bwMode="auto">
          <a:xfrm>
            <a:off x="627888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2" name="矩形 31">
            <a:extLst>
              <a:ext uri="{FF2B5EF4-FFF2-40B4-BE49-F238E27FC236}">
                <a16:creationId xmlns:a16="http://schemas.microsoft.com/office/drawing/2014/main" id="{A0812095-31CD-4AD4-852E-70BF67528F7C}"/>
              </a:ext>
            </a:extLst>
          </p:cNvPr>
          <p:cNvSpPr/>
          <p:nvPr/>
        </p:nvSpPr>
        <p:spPr bwMode="auto">
          <a:xfrm>
            <a:off x="67640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3" name="矩形 32">
            <a:extLst>
              <a:ext uri="{FF2B5EF4-FFF2-40B4-BE49-F238E27FC236}">
                <a16:creationId xmlns:a16="http://schemas.microsoft.com/office/drawing/2014/main" id="{34322B11-BF88-4374-89CB-1836EA3D8C8E}"/>
              </a:ext>
            </a:extLst>
          </p:cNvPr>
          <p:cNvSpPr/>
          <p:nvPr/>
        </p:nvSpPr>
        <p:spPr bwMode="auto">
          <a:xfrm>
            <a:off x="72491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4" name="矩形 33">
            <a:extLst>
              <a:ext uri="{FF2B5EF4-FFF2-40B4-BE49-F238E27FC236}">
                <a16:creationId xmlns:a16="http://schemas.microsoft.com/office/drawing/2014/main" id="{93B3BEAB-0F30-4CE6-8C91-4176D193D357}"/>
              </a:ext>
            </a:extLst>
          </p:cNvPr>
          <p:cNvSpPr/>
          <p:nvPr/>
        </p:nvSpPr>
        <p:spPr bwMode="auto">
          <a:xfrm>
            <a:off x="77343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5" name="矩形 34">
            <a:extLst>
              <a:ext uri="{FF2B5EF4-FFF2-40B4-BE49-F238E27FC236}">
                <a16:creationId xmlns:a16="http://schemas.microsoft.com/office/drawing/2014/main" id="{CF6652DA-8A15-4573-BBA0-E45AA404C72B}"/>
              </a:ext>
            </a:extLst>
          </p:cNvPr>
          <p:cNvSpPr/>
          <p:nvPr/>
        </p:nvSpPr>
        <p:spPr bwMode="auto">
          <a:xfrm>
            <a:off x="8219438"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 name="TextBox 1">
            <a:extLst>
              <a:ext uri="{FF2B5EF4-FFF2-40B4-BE49-F238E27FC236}">
                <a16:creationId xmlns:a16="http://schemas.microsoft.com/office/drawing/2014/main" id="{1C97FB82-9674-BA85-63BA-C2BF7993EBFE}"/>
              </a:ext>
            </a:extLst>
          </p:cNvPr>
          <p:cNvSpPr txBox="1"/>
          <p:nvPr/>
        </p:nvSpPr>
        <p:spPr>
          <a:xfrm>
            <a:off x="4572000" y="4354304"/>
            <a:ext cx="4114800" cy="1815882"/>
          </a:xfrm>
          <a:prstGeom prst="rect">
            <a:avLst/>
          </a:prstGeom>
          <a:noFill/>
        </p:spPr>
        <p:txBody>
          <a:bodyPr wrap="square" rtlCol="0">
            <a:spAutoFit/>
          </a:bodyPr>
          <a:lstStyle/>
          <a:p>
            <a:r>
              <a:rPr lang="en-GB" sz="1600" dirty="0"/>
              <a:t>LRU can be implemented using 2 methods: (1) Counters (2) Stack</a:t>
            </a:r>
          </a:p>
          <a:p>
            <a:endParaRPr lang="en-GB" sz="1600" dirty="0"/>
          </a:p>
          <a:p>
            <a:r>
              <a:rPr lang="en-GB" sz="1600" dirty="0"/>
              <a:t>In this example, we observe that the frame numbers are 0-7</a:t>
            </a:r>
          </a:p>
          <a:p>
            <a:r>
              <a:rPr lang="en-GB" sz="1600" dirty="0"/>
              <a:t>So, counters approach is easier to implement and understand</a:t>
            </a:r>
          </a:p>
        </p:txBody>
      </p:sp>
      <p:sp>
        <p:nvSpPr>
          <p:cNvPr id="3" name="Freeform 2">
            <a:extLst>
              <a:ext uri="{FF2B5EF4-FFF2-40B4-BE49-F238E27FC236}">
                <a16:creationId xmlns:a16="http://schemas.microsoft.com/office/drawing/2014/main" id="{7E60F4E6-E55A-3327-FE49-DD87B63BD320}"/>
              </a:ext>
            </a:extLst>
          </p:cNvPr>
          <p:cNvSpPr/>
          <p:nvPr/>
        </p:nvSpPr>
        <p:spPr bwMode="auto">
          <a:xfrm>
            <a:off x="2637719" y="5370022"/>
            <a:ext cx="1867779" cy="522723"/>
          </a:xfrm>
          <a:custGeom>
            <a:avLst/>
            <a:gdLst>
              <a:gd name="connsiteX0" fmla="*/ 1867779 w 1867779"/>
              <a:gd name="connsiteY0" fmla="*/ 498763 h 522723"/>
              <a:gd name="connsiteX1" fmla="*/ 288361 w 1867779"/>
              <a:gd name="connsiteY1" fmla="*/ 465513 h 522723"/>
              <a:gd name="connsiteX2" fmla="*/ 5728 w 1867779"/>
              <a:gd name="connsiteY2" fmla="*/ 0 h 522723"/>
            </a:gdLst>
            <a:ahLst/>
            <a:cxnLst>
              <a:cxn ang="0">
                <a:pos x="connsiteX0" y="connsiteY0"/>
              </a:cxn>
              <a:cxn ang="0">
                <a:pos x="connsiteX1" y="connsiteY1"/>
              </a:cxn>
              <a:cxn ang="0">
                <a:pos x="connsiteX2" y="connsiteY2"/>
              </a:cxn>
            </a:cxnLst>
            <a:rect l="l" t="t" r="r" b="b"/>
            <a:pathLst>
              <a:path w="1867779" h="522723">
                <a:moveTo>
                  <a:pt x="1867779" y="498763"/>
                </a:moveTo>
                <a:cubicBezTo>
                  <a:pt x="1233241" y="523701"/>
                  <a:pt x="598703" y="548640"/>
                  <a:pt x="288361" y="465513"/>
                </a:cubicBezTo>
                <a:cubicBezTo>
                  <a:pt x="-21981" y="382386"/>
                  <a:pt x="-8127" y="191193"/>
                  <a:pt x="5728" y="0"/>
                </a:cubicBezTo>
              </a:path>
            </a:pathLst>
          </a:custGeom>
          <a:noFill/>
          <a:ln w="38100" cap="flat" cmpd="sng" algn="ctr">
            <a:solidFill>
              <a:schemeClr val="tx1"/>
            </a:solidFill>
            <a:prstDash val="solid"/>
            <a:round/>
            <a:headEnd type="triangl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Verdana" charset="0"/>
            </a:endParaRPr>
          </a:p>
        </p:txBody>
      </p:sp>
    </p:spTree>
    <p:extLst>
      <p:ext uri="{BB962C8B-B14F-4D97-AF65-F5344CB8AC3E}">
        <p14:creationId xmlns:p14="http://schemas.microsoft.com/office/powerpoint/2010/main" val="33188553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4">
            <a:extLst>
              <a:ext uri="{FF2B5EF4-FFF2-40B4-BE49-F238E27FC236}">
                <a16:creationId xmlns:a16="http://schemas.microsoft.com/office/drawing/2014/main" id="{E862E330-245C-4F23-A96A-628B0BB6B83B}"/>
              </a:ext>
            </a:extLst>
          </p:cNvPr>
          <p:cNvGraphicFramePr>
            <a:graphicFrameLocks/>
          </p:cNvGraphicFramePr>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endParaRPr lang="zh-CN" altLang="en-US"/>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tc>
                  <a:txBody>
                    <a:bodyPr/>
                    <a:lstStyle/>
                    <a:p>
                      <a:pPr algn="ctr"/>
                      <a:endParaRPr lang="zh-CN" altLang="en-US"/>
                    </a:p>
                  </a:txBody>
                  <a:tcPr/>
                </a:tc>
                <a:tc>
                  <a:txBody>
                    <a:bodyPr/>
                    <a:lstStyle/>
                    <a:p>
                      <a:pPr algn="ctr"/>
                      <a:r>
                        <a:rPr lang="en-US" altLang="zh-CN" dirty="0"/>
                        <a:t>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LRU Replacement</a:t>
            </a:r>
            <a:endParaRPr lang="zh-CN" altLang="en-US" sz="3800" dirty="0"/>
          </a:p>
        </p:txBody>
      </p:sp>
      <p:graphicFrame>
        <p:nvGraphicFramePr>
          <p:cNvPr id="25" name="表格 4">
            <a:extLst>
              <a:ext uri="{FF2B5EF4-FFF2-40B4-BE49-F238E27FC236}">
                <a16:creationId xmlns:a16="http://schemas.microsoft.com/office/drawing/2014/main" id="{E5F9B23B-7298-45E2-93FA-59C858192F2B}"/>
              </a:ext>
            </a:extLst>
          </p:cNvPr>
          <p:cNvGraphicFramePr>
            <a:graphicFrameLocks/>
          </p:cNvGraphicFramePr>
          <p:nvPr/>
        </p:nvGraphicFramePr>
        <p:xfrm>
          <a:off x="447040" y="2121218"/>
          <a:ext cx="8229581" cy="370840"/>
        </p:xfrm>
        <a:graphic>
          <a:graphicData uri="http://schemas.openxmlformats.org/drawingml/2006/table">
            <a:tbl>
              <a:tblPr firstRow="1" bandRow="1">
                <a:tableStyleId>{5C22544A-7EE6-4342-B048-85BDC9FD1C3A}</a:tableStyleId>
              </a:tblPr>
              <a:tblGrid>
                <a:gridCol w="484093">
                  <a:extLst>
                    <a:ext uri="{9D8B030D-6E8A-4147-A177-3AD203B41FA5}">
                      <a16:colId xmlns:a16="http://schemas.microsoft.com/office/drawing/2014/main" val="1305243425"/>
                    </a:ext>
                  </a:extLst>
                </a:gridCol>
                <a:gridCol w="484093">
                  <a:extLst>
                    <a:ext uri="{9D8B030D-6E8A-4147-A177-3AD203B41FA5}">
                      <a16:colId xmlns:a16="http://schemas.microsoft.com/office/drawing/2014/main" val="738374034"/>
                    </a:ext>
                  </a:extLst>
                </a:gridCol>
                <a:gridCol w="484093">
                  <a:extLst>
                    <a:ext uri="{9D8B030D-6E8A-4147-A177-3AD203B41FA5}">
                      <a16:colId xmlns:a16="http://schemas.microsoft.com/office/drawing/2014/main" val="247646064"/>
                    </a:ext>
                  </a:extLst>
                </a:gridCol>
                <a:gridCol w="484093">
                  <a:extLst>
                    <a:ext uri="{9D8B030D-6E8A-4147-A177-3AD203B41FA5}">
                      <a16:colId xmlns:a16="http://schemas.microsoft.com/office/drawing/2014/main" val="674627977"/>
                    </a:ext>
                  </a:extLst>
                </a:gridCol>
                <a:gridCol w="484093">
                  <a:extLst>
                    <a:ext uri="{9D8B030D-6E8A-4147-A177-3AD203B41FA5}">
                      <a16:colId xmlns:a16="http://schemas.microsoft.com/office/drawing/2014/main" val="2856520919"/>
                    </a:ext>
                  </a:extLst>
                </a:gridCol>
                <a:gridCol w="484093">
                  <a:extLst>
                    <a:ext uri="{9D8B030D-6E8A-4147-A177-3AD203B41FA5}">
                      <a16:colId xmlns:a16="http://schemas.microsoft.com/office/drawing/2014/main" val="1251138669"/>
                    </a:ext>
                  </a:extLst>
                </a:gridCol>
                <a:gridCol w="484093">
                  <a:extLst>
                    <a:ext uri="{9D8B030D-6E8A-4147-A177-3AD203B41FA5}">
                      <a16:colId xmlns:a16="http://schemas.microsoft.com/office/drawing/2014/main" val="372477801"/>
                    </a:ext>
                  </a:extLst>
                </a:gridCol>
                <a:gridCol w="484093">
                  <a:extLst>
                    <a:ext uri="{9D8B030D-6E8A-4147-A177-3AD203B41FA5}">
                      <a16:colId xmlns:a16="http://schemas.microsoft.com/office/drawing/2014/main" val="3711924599"/>
                    </a:ext>
                  </a:extLst>
                </a:gridCol>
                <a:gridCol w="484093">
                  <a:extLst>
                    <a:ext uri="{9D8B030D-6E8A-4147-A177-3AD203B41FA5}">
                      <a16:colId xmlns:a16="http://schemas.microsoft.com/office/drawing/2014/main" val="3130978828"/>
                    </a:ext>
                  </a:extLst>
                </a:gridCol>
                <a:gridCol w="484093">
                  <a:extLst>
                    <a:ext uri="{9D8B030D-6E8A-4147-A177-3AD203B41FA5}">
                      <a16:colId xmlns:a16="http://schemas.microsoft.com/office/drawing/2014/main" val="1654493245"/>
                    </a:ext>
                  </a:extLst>
                </a:gridCol>
                <a:gridCol w="484093">
                  <a:extLst>
                    <a:ext uri="{9D8B030D-6E8A-4147-A177-3AD203B41FA5}">
                      <a16:colId xmlns:a16="http://schemas.microsoft.com/office/drawing/2014/main" val="466609823"/>
                    </a:ext>
                  </a:extLst>
                </a:gridCol>
                <a:gridCol w="484093">
                  <a:extLst>
                    <a:ext uri="{9D8B030D-6E8A-4147-A177-3AD203B41FA5}">
                      <a16:colId xmlns:a16="http://schemas.microsoft.com/office/drawing/2014/main" val="3172772903"/>
                    </a:ext>
                  </a:extLst>
                </a:gridCol>
                <a:gridCol w="484093">
                  <a:extLst>
                    <a:ext uri="{9D8B030D-6E8A-4147-A177-3AD203B41FA5}">
                      <a16:colId xmlns:a16="http://schemas.microsoft.com/office/drawing/2014/main" val="1477908917"/>
                    </a:ext>
                  </a:extLst>
                </a:gridCol>
                <a:gridCol w="484093">
                  <a:extLst>
                    <a:ext uri="{9D8B030D-6E8A-4147-A177-3AD203B41FA5}">
                      <a16:colId xmlns:a16="http://schemas.microsoft.com/office/drawing/2014/main" val="3181419268"/>
                    </a:ext>
                  </a:extLst>
                </a:gridCol>
                <a:gridCol w="484093">
                  <a:extLst>
                    <a:ext uri="{9D8B030D-6E8A-4147-A177-3AD203B41FA5}">
                      <a16:colId xmlns:a16="http://schemas.microsoft.com/office/drawing/2014/main" val="1553735171"/>
                    </a:ext>
                  </a:extLst>
                </a:gridCol>
                <a:gridCol w="484093">
                  <a:extLst>
                    <a:ext uri="{9D8B030D-6E8A-4147-A177-3AD203B41FA5}">
                      <a16:colId xmlns:a16="http://schemas.microsoft.com/office/drawing/2014/main" val="2608522235"/>
                    </a:ext>
                  </a:extLst>
                </a:gridCol>
                <a:gridCol w="484093">
                  <a:extLst>
                    <a:ext uri="{9D8B030D-6E8A-4147-A177-3AD203B41FA5}">
                      <a16:colId xmlns:a16="http://schemas.microsoft.com/office/drawing/2014/main" val="1103137567"/>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bl>
          </a:graphicData>
        </a:graphic>
      </p:graphicFrame>
      <p:graphicFrame>
        <p:nvGraphicFramePr>
          <p:cNvPr id="16" name="表格 4">
            <a:extLst>
              <a:ext uri="{FF2B5EF4-FFF2-40B4-BE49-F238E27FC236}">
                <a16:creationId xmlns:a16="http://schemas.microsoft.com/office/drawing/2014/main" id="{C162E89E-3409-42BD-B1F2-3634B5E9E703}"/>
              </a:ext>
            </a:extLst>
          </p:cNvPr>
          <p:cNvGraphicFramePr>
            <a:graphicFrameLocks/>
          </p:cNvGraphicFramePr>
          <p:nvPr/>
        </p:nvGraphicFramePr>
        <p:xfrm>
          <a:off x="457200" y="4520565"/>
          <a:ext cx="3872752" cy="74168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tblGrid>
              <a:tr h="37084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7</a:t>
                      </a:r>
                      <a:endParaRPr lang="zh-CN" altLang="en-US" dirty="0"/>
                    </a:p>
                  </a:txBody>
                  <a:tcPr/>
                </a:tc>
                <a:extLst>
                  <a:ext uri="{0D108BD9-81ED-4DB2-BD59-A6C34878D82A}">
                    <a16:rowId xmlns:a16="http://schemas.microsoft.com/office/drawing/2014/main" val="3320877074"/>
                  </a:ext>
                </a:extLst>
              </a:tr>
              <a:tr h="370840">
                <a:tc>
                  <a:txBody>
                    <a:bodyPr/>
                    <a:lstStyle/>
                    <a:p>
                      <a:pPr algn="ctr"/>
                      <a:endParaRPr lang="zh-CN" altLang="en-US"/>
                    </a:p>
                  </a:txBody>
                  <a:tcPr/>
                </a:tc>
                <a:tc>
                  <a:txBody>
                    <a:bodyPr/>
                    <a:lstStyle/>
                    <a:p>
                      <a:pPr algn="ct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188686315"/>
                  </a:ext>
                </a:extLst>
              </a:tr>
            </a:tbl>
          </a:graphicData>
        </a:graphic>
      </p:graphicFrame>
      <p:sp>
        <p:nvSpPr>
          <p:cNvPr id="19" name="矩形 18">
            <a:extLst>
              <a:ext uri="{FF2B5EF4-FFF2-40B4-BE49-F238E27FC236}">
                <a16:creationId xmlns:a16="http://schemas.microsoft.com/office/drawing/2014/main" id="{70DA6A60-C435-4E66-8B31-85E8B7EDC9A7}"/>
              </a:ext>
            </a:extLst>
          </p:cNvPr>
          <p:cNvSpPr/>
          <p:nvPr/>
        </p:nvSpPr>
        <p:spPr bwMode="auto">
          <a:xfrm>
            <a:off x="94234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0" name="矩形 19">
            <a:extLst>
              <a:ext uri="{FF2B5EF4-FFF2-40B4-BE49-F238E27FC236}">
                <a16:creationId xmlns:a16="http://schemas.microsoft.com/office/drawing/2014/main" id="{91D91AE6-3AFE-4818-9749-EAD92B17ED7F}"/>
              </a:ext>
            </a:extLst>
          </p:cNvPr>
          <p:cNvSpPr/>
          <p:nvPr/>
        </p:nvSpPr>
        <p:spPr bwMode="auto">
          <a:xfrm>
            <a:off x="142748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1" name="矩形 20">
            <a:extLst>
              <a:ext uri="{FF2B5EF4-FFF2-40B4-BE49-F238E27FC236}">
                <a16:creationId xmlns:a16="http://schemas.microsoft.com/office/drawing/2014/main" id="{E3724889-19B2-44CC-A873-AACA64D9EB20}"/>
              </a:ext>
            </a:extLst>
          </p:cNvPr>
          <p:cNvSpPr/>
          <p:nvPr/>
        </p:nvSpPr>
        <p:spPr bwMode="auto">
          <a:xfrm>
            <a:off x="19126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2" name="矩形 21">
            <a:extLst>
              <a:ext uri="{FF2B5EF4-FFF2-40B4-BE49-F238E27FC236}">
                <a16:creationId xmlns:a16="http://schemas.microsoft.com/office/drawing/2014/main" id="{E4D5E598-D88D-4E93-BE87-816E2C6C794F}"/>
              </a:ext>
            </a:extLst>
          </p:cNvPr>
          <p:cNvSpPr/>
          <p:nvPr/>
        </p:nvSpPr>
        <p:spPr bwMode="auto">
          <a:xfrm>
            <a:off x="23977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3" name="矩形 22">
            <a:extLst>
              <a:ext uri="{FF2B5EF4-FFF2-40B4-BE49-F238E27FC236}">
                <a16:creationId xmlns:a16="http://schemas.microsoft.com/office/drawing/2014/main" id="{1AA1F75F-EE1D-49EE-BC7B-5F1C6276FC94}"/>
              </a:ext>
            </a:extLst>
          </p:cNvPr>
          <p:cNvSpPr/>
          <p:nvPr/>
        </p:nvSpPr>
        <p:spPr bwMode="auto">
          <a:xfrm>
            <a:off x="28829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4" name="矩形 23">
            <a:extLst>
              <a:ext uri="{FF2B5EF4-FFF2-40B4-BE49-F238E27FC236}">
                <a16:creationId xmlns:a16="http://schemas.microsoft.com/office/drawing/2014/main" id="{51379B0E-E4C2-47A6-882A-8BAE2ED32592}"/>
              </a:ext>
            </a:extLst>
          </p:cNvPr>
          <p:cNvSpPr/>
          <p:nvPr/>
        </p:nvSpPr>
        <p:spPr bwMode="auto">
          <a:xfrm>
            <a:off x="336804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6" name="矩形 25">
            <a:extLst>
              <a:ext uri="{FF2B5EF4-FFF2-40B4-BE49-F238E27FC236}">
                <a16:creationId xmlns:a16="http://schemas.microsoft.com/office/drawing/2014/main" id="{0EB294D5-B41C-4B91-B246-DF84A4711A2C}"/>
              </a:ext>
            </a:extLst>
          </p:cNvPr>
          <p:cNvSpPr/>
          <p:nvPr/>
        </p:nvSpPr>
        <p:spPr bwMode="auto">
          <a:xfrm>
            <a:off x="385318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7" name="矩形 26">
            <a:extLst>
              <a:ext uri="{FF2B5EF4-FFF2-40B4-BE49-F238E27FC236}">
                <a16:creationId xmlns:a16="http://schemas.microsoft.com/office/drawing/2014/main" id="{E405F3CF-9209-4EEA-B0F2-63B432154C0A}"/>
              </a:ext>
            </a:extLst>
          </p:cNvPr>
          <p:cNvSpPr/>
          <p:nvPr/>
        </p:nvSpPr>
        <p:spPr bwMode="auto">
          <a:xfrm>
            <a:off x="43383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8" name="矩形 27">
            <a:extLst>
              <a:ext uri="{FF2B5EF4-FFF2-40B4-BE49-F238E27FC236}">
                <a16:creationId xmlns:a16="http://schemas.microsoft.com/office/drawing/2014/main" id="{4D40EA8F-1691-4EDF-8EBF-3FF4A2A61DB7}"/>
              </a:ext>
            </a:extLst>
          </p:cNvPr>
          <p:cNvSpPr/>
          <p:nvPr/>
        </p:nvSpPr>
        <p:spPr bwMode="auto">
          <a:xfrm>
            <a:off x="48234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9" name="矩形 28">
            <a:extLst>
              <a:ext uri="{FF2B5EF4-FFF2-40B4-BE49-F238E27FC236}">
                <a16:creationId xmlns:a16="http://schemas.microsoft.com/office/drawing/2014/main" id="{9B85905E-70BF-450D-901C-A0A42FEC4666}"/>
              </a:ext>
            </a:extLst>
          </p:cNvPr>
          <p:cNvSpPr/>
          <p:nvPr/>
        </p:nvSpPr>
        <p:spPr bwMode="auto">
          <a:xfrm>
            <a:off x="53086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0" name="矩形 29">
            <a:extLst>
              <a:ext uri="{FF2B5EF4-FFF2-40B4-BE49-F238E27FC236}">
                <a16:creationId xmlns:a16="http://schemas.microsoft.com/office/drawing/2014/main" id="{21EE88D9-794D-4FD4-8DBD-A14486169653}"/>
              </a:ext>
            </a:extLst>
          </p:cNvPr>
          <p:cNvSpPr/>
          <p:nvPr/>
        </p:nvSpPr>
        <p:spPr bwMode="auto">
          <a:xfrm>
            <a:off x="579374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1" name="矩形 30">
            <a:extLst>
              <a:ext uri="{FF2B5EF4-FFF2-40B4-BE49-F238E27FC236}">
                <a16:creationId xmlns:a16="http://schemas.microsoft.com/office/drawing/2014/main" id="{698E68B3-51CA-48ED-AE46-99D289883A79}"/>
              </a:ext>
            </a:extLst>
          </p:cNvPr>
          <p:cNvSpPr/>
          <p:nvPr/>
        </p:nvSpPr>
        <p:spPr bwMode="auto">
          <a:xfrm>
            <a:off x="627888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2" name="矩形 31">
            <a:extLst>
              <a:ext uri="{FF2B5EF4-FFF2-40B4-BE49-F238E27FC236}">
                <a16:creationId xmlns:a16="http://schemas.microsoft.com/office/drawing/2014/main" id="{A0812095-31CD-4AD4-852E-70BF67528F7C}"/>
              </a:ext>
            </a:extLst>
          </p:cNvPr>
          <p:cNvSpPr/>
          <p:nvPr/>
        </p:nvSpPr>
        <p:spPr bwMode="auto">
          <a:xfrm>
            <a:off x="67640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3" name="矩形 32">
            <a:extLst>
              <a:ext uri="{FF2B5EF4-FFF2-40B4-BE49-F238E27FC236}">
                <a16:creationId xmlns:a16="http://schemas.microsoft.com/office/drawing/2014/main" id="{34322B11-BF88-4374-89CB-1836EA3D8C8E}"/>
              </a:ext>
            </a:extLst>
          </p:cNvPr>
          <p:cNvSpPr/>
          <p:nvPr/>
        </p:nvSpPr>
        <p:spPr bwMode="auto">
          <a:xfrm>
            <a:off x="72491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4" name="矩形 33">
            <a:extLst>
              <a:ext uri="{FF2B5EF4-FFF2-40B4-BE49-F238E27FC236}">
                <a16:creationId xmlns:a16="http://schemas.microsoft.com/office/drawing/2014/main" id="{93B3BEAB-0F30-4CE6-8C91-4176D193D357}"/>
              </a:ext>
            </a:extLst>
          </p:cNvPr>
          <p:cNvSpPr/>
          <p:nvPr/>
        </p:nvSpPr>
        <p:spPr bwMode="auto">
          <a:xfrm>
            <a:off x="77343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5" name="矩形 34">
            <a:extLst>
              <a:ext uri="{FF2B5EF4-FFF2-40B4-BE49-F238E27FC236}">
                <a16:creationId xmlns:a16="http://schemas.microsoft.com/office/drawing/2014/main" id="{CF6652DA-8A15-4573-BBA0-E45AA404C72B}"/>
              </a:ext>
            </a:extLst>
          </p:cNvPr>
          <p:cNvSpPr/>
          <p:nvPr/>
        </p:nvSpPr>
        <p:spPr bwMode="auto">
          <a:xfrm>
            <a:off x="8219438"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 name="矩形 1">
            <a:extLst>
              <a:ext uri="{FF2B5EF4-FFF2-40B4-BE49-F238E27FC236}">
                <a16:creationId xmlns:a16="http://schemas.microsoft.com/office/drawing/2014/main" id="{5D6360A9-35E8-4E30-8295-72F5152C333E}"/>
              </a:ext>
            </a:extLst>
          </p:cNvPr>
          <p:cNvSpPr/>
          <p:nvPr/>
        </p:nvSpPr>
        <p:spPr bwMode="auto">
          <a:xfrm>
            <a:off x="932180" y="2032000"/>
            <a:ext cx="7947660" cy="576262"/>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Tree>
    <p:extLst>
      <p:ext uri="{BB962C8B-B14F-4D97-AF65-F5344CB8AC3E}">
        <p14:creationId xmlns:p14="http://schemas.microsoft.com/office/powerpoint/2010/main" val="31365122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4">
            <a:extLst>
              <a:ext uri="{FF2B5EF4-FFF2-40B4-BE49-F238E27FC236}">
                <a16:creationId xmlns:a16="http://schemas.microsoft.com/office/drawing/2014/main" id="{E862E330-245C-4F23-A96A-628B0BB6B83B}"/>
              </a:ext>
            </a:extLst>
          </p:cNvPr>
          <p:cNvGraphicFramePr>
            <a:graphicFrameLocks/>
          </p:cNvGraphicFramePr>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endParaRPr lang="zh-CN" altLang="en-US"/>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tc>
                  <a:txBody>
                    <a:bodyPr/>
                    <a:lstStyle/>
                    <a:p>
                      <a:pPr algn="ctr"/>
                      <a:endParaRPr lang="zh-CN" altLang="en-US"/>
                    </a:p>
                  </a:txBody>
                  <a:tcPr/>
                </a:tc>
                <a:tc>
                  <a:txBody>
                    <a:bodyPr/>
                    <a:lstStyle/>
                    <a:p>
                      <a:pPr algn="ctr"/>
                      <a:r>
                        <a:rPr lang="en-US" altLang="zh-CN" dirty="0"/>
                        <a:t>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LRU Replacement</a:t>
            </a:r>
            <a:endParaRPr lang="zh-CN" altLang="en-US" sz="3800" dirty="0"/>
          </a:p>
        </p:txBody>
      </p:sp>
      <p:graphicFrame>
        <p:nvGraphicFramePr>
          <p:cNvPr id="25" name="表格 4">
            <a:extLst>
              <a:ext uri="{FF2B5EF4-FFF2-40B4-BE49-F238E27FC236}">
                <a16:creationId xmlns:a16="http://schemas.microsoft.com/office/drawing/2014/main" id="{E5F9B23B-7298-45E2-93FA-59C858192F2B}"/>
              </a:ext>
            </a:extLst>
          </p:cNvPr>
          <p:cNvGraphicFramePr>
            <a:graphicFrameLocks/>
          </p:cNvGraphicFramePr>
          <p:nvPr/>
        </p:nvGraphicFramePr>
        <p:xfrm>
          <a:off x="447040" y="2121218"/>
          <a:ext cx="968188"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bl>
          </a:graphicData>
        </a:graphic>
      </p:graphicFrame>
      <p:graphicFrame>
        <p:nvGraphicFramePr>
          <p:cNvPr id="16" name="表格 4">
            <a:extLst>
              <a:ext uri="{FF2B5EF4-FFF2-40B4-BE49-F238E27FC236}">
                <a16:creationId xmlns:a16="http://schemas.microsoft.com/office/drawing/2014/main" id="{C162E89E-3409-42BD-B1F2-3634B5E9E703}"/>
              </a:ext>
            </a:extLst>
          </p:cNvPr>
          <p:cNvGraphicFramePr>
            <a:graphicFrameLocks/>
          </p:cNvGraphicFramePr>
          <p:nvPr/>
        </p:nvGraphicFramePr>
        <p:xfrm>
          <a:off x="457200" y="4520565"/>
          <a:ext cx="3872752" cy="74168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tblGrid>
              <a:tr h="37084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7</a:t>
                      </a:r>
                      <a:endParaRPr lang="zh-CN" altLang="en-US" dirty="0"/>
                    </a:p>
                  </a:txBody>
                  <a:tcPr/>
                </a:tc>
                <a:extLst>
                  <a:ext uri="{0D108BD9-81ED-4DB2-BD59-A6C34878D82A}">
                    <a16:rowId xmlns:a16="http://schemas.microsoft.com/office/drawing/2014/main" val="3320877074"/>
                  </a:ext>
                </a:extLst>
              </a:tr>
              <a:tr h="370840">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188686315"/>
                  </a:ext>
                </a:extLst>
              </a:tr>
            </a:tbl>
          </a:graphicData>
        </a:graphic>
      </p:graphicFrame>
      <p:sp>
        <p:nvSpPr>
          <p:cNvPr id="20" name="矩形 19">
            <a:extLst>
              <a:ext uri="{FF2B5EF4-FFF2-40B4-BE49-F238E27FC236}">
                <a16:creationId xmlns:a16="http://schemas.microsoft.com/office/drawing/2014/main" id="{91D91AE6-3AFE-4818-9749-EAD92B17ED7F}"/>
              </a:ext>
            </a:extLst>
          </p:cNvPr>
          <p:cNvSpPr/>
          <p:nvPr/>
        </p:nvSpPr>
        <p:spPr bwMode="auto">
          <a:xfrm>
            <a:off x="142748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1" name="矩形 20">
            <a:extLst>
              <a:ext uri="{FF2B5EF4-FFF2-40B4-BE49-F238E27FC236}">
                <a16:creationId xmlns:a16="http://schemas.microsoft.com/office/drawing/2014/main" id="{E3724889-19B2-44CC-A873-AACA64D9EB20}"/>
              </a:ext>
            </a:extLst>
          </p:cNvPr>
          <p:cNvSpPr/>
          <p:nvPr/>
        </p:nvSpPr>
        <p:spPr bwMode="auto">
          <a:xfrm>
            <a:off x="19126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2" name="矩形 21">
            <a:extLst>
              <a:ext uri="{FF2B5EF4-FFF2-40B4-BE49-F238E27FC236}">
                <a16:creationId xmlns:a16="http://schemas.microsoft.com/office/drawing/2014/main" id="{E4D5E598-D88D-4E93-BE87-816E2C6C794F}"/>
              </a:ext>
            </a:extLst>
          </p:cNvPr>
          <p:cNvSpPr/>
          <p:nvPr/>
        </p:nvSpPr>
        <p:spPr bwMode="auto">
          <a:xfrm>
            <a:off x="23977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3" name="矩形 22">
            <a:extLst>
              <a:ext uri="{FF2B5EF4-FFF2-40B4-BE49-F238E27FC236}">
                <a16:creationId xmlns:a16="http://schemas.microsoft.com/office/drawing/2014/main" id="{1AA1F75F-EE1D-49EE-BC7B-5F1C6276FC94}"/>
              </a:ext>
            </a:extLst>
          </p:cNvPr>
          <p:cNvSpPr/>
          <p:nvPr/>
        </p:nvSpPr>
        <p:spPr bwMode="auto">
          <a:xfrm>
            <a:off x="28829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4" name="矩形 23">
            <a:extLst>
              <a:ext uri="{FF2B5EF4-FFF2-40B4-BE49-F238E27FC236}">
                <a16:creationId xmlns:a16="http://schemas.microsoft.com/office/drawing/2014/main" id="{51379B0E-E4C2-47A6-882A-8BAE2ED32592}"/>
              </a:ext>
            </a:extLst>
          </p:cNvPr>
          <p:cNvSpPr/>
          <p:nvPr/>
        </p:nvSpPr>
        <p:spPr bwMode="auto">
          <a:xfrm>
            <a:off x="336804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6" name="矩形 25">
            <a:extLst>
              <a:ext uri="{FF2B5EF4-FFF2-40B4-BE49-F238E27FC236}">
                <a16:creationId xmlns:a16="http://schemas.microsoft.com/office/drawing/2014/main" id="{0EB294D5-B41C-4B91-B246-DF84A4711A2C}"/>
              </a:ext>
            </a:extLst>
          </p:cNvPr>
          <p:cNvSpPr/>
          <p:nvPr/>
        </p:nvSpPr>
        <p:spPr bwMode="auto">
          <a:xfrm>
            <a:off x="385318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7" name="矩形 26">
            <a:extLst>
              <a:ext uri="{FF2B5EF4-FFF2-40B4-BE49-F238E27FC236}">
                <a16:creationId xmlns:a16="http://schemas.microsoft.com/office/drawing/2014/main" id="{E405F3CF-9209-4EEA-B0F2-63B432154C0A}"/>
              </a:ext>
            </a:extLst>
          </p:cNvPr>
          <p:cNvSpPr/>
          <p:nvPr/>
        </p:nvSpPr>
        <p:spPr bwMode="auto">
          <a:xfrm>
            <a:off x="43383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8" name="矩形 27">
            <a:extLst>
              <a:ext uri="{FF2B5EF4-FFF2-40B4-BE49-F238E27FC236}">
                <a16:creationId xmlns:a16="http://schemas.microsoft.com/office/drawing/2014/main" id="{4D40EA8F-1691-4EDF-8EBF-3FF4A2A61DB7}"/>
              </a:ext>
            </a:extLst>
          </p:cNvPr>
          <p:cNvSpPr/>
          <p:nvPr/>
        </p:nvSpPr>
        <p:spPr bwMode="auto">
          <a:xfrm>
            <a:off x="48234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9" name="矩形 28">
            <a:extLst>
              <a:ext uri="{FF2B5EF4-FFF2-40B4-BE49-F238E27FC236}">
                <a16:creationId xmlns:a16="http://schemas.microsoft.com/office/drawing/2014/main" id="{9B85905E-70BF-450D-901C-A0A42FEC4666}"/>
              </a:ext>
            </a:extLst>
          </p:cNvPr>
          <p:cNvSpPr/>
          <p:nvPr/>
        </p:nvSpPr>
        <p:spPr bwMode="auto">
          <a:xfrm>
            <a:off x="53086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0" name="矩形 29">
            <a:extLst>
              <a:ext uri="{FF2B5EF4-FFF2-40B4-BE49-F238E27FC236}">
                <a16:creationId xmlns:a16="http://schemas.microsoft.com/office/drawing/2014/main" id="{21EE88D9-794D-4FD4-8DBD-A14486169653}"/>
              </a:ext>
            </a:extLst>
          </p:cNvPr>
          <p:cNvSpPr/>
          <p:nvPr/>
        </p:nvSpPr>
        <p:spPr bwMode="auto">
          <a:xfrm>
            <a:off x="579374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1" name="矩形 30">
            <a:extLst>
              <a:ext uri="{FF2B5EF4-FFF2-40B4-BE49-F238E27FC236}">
                <a16:creationId xmlns:a16="http://schemas.microsoft.com/office/drawing/2014/main" id="{698E68B3-51CA-48ED-AE46-99D289883A79}"/>
              </a:ext>
            </a:extLst>
          </p:cNvPr>
          <p:cNvSpPr/>
          <p:nvPr/>
        </p:nvSpPr>
        <p:spPr bwMode="auto">
          <a:xfrm>
            <a:off x="627888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2" name="矩形 31">
            <a:extLst>
              <a:ext uri="{FF2B5EF4-FFF2-40B4-BE49-F238E27FC236}">
                <a16:creationId xmlns:a16="http://schemas.microsoft.com/office/drawing/2014/main" id="{A0812095-31CD-4AD4-852E-70BF67528F7C}"/>
              </a:ext>
            </a:extLst>
          </p:cNvPr>
          <p:cNvSpPr/>
          <p:nvPr/>
        </p:nvSpPr>
        <p:spPr bwMode="auto">
          <a:xfrm>
            <a:off x="67640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3" name="矩形 32">
            <a:extLst>
              <a:ext uri="{FF2B5EF4-FFF2-40B4-BE49-F238E27FC236}">
                <a16:creationId xmlns:a16="http://schemas.microsoft.com/office/drawing/2014/main" id="{34322B11-BF88-4374-89CB-1836EA3D8C8E}"/>
              </a:ext>
            </a:extLst>
          </p:cNvPr>
          <p:cNvSpPr/>
          <p:nvPr/>
        </p:nvSpPr>
        <p:spPr bwMode="auto">
          <a:xfrm>
            <a:off x="72491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4" name="矩形 33">
            <a:extLst>
              <a:ext uri="{FF2B5EF4-FFF2-40B4-BE49-F238E27FC236}">
                <a16:creationId xmlns:a16="http://schemas.microsoft.com/office/drawing/2014/main" id="{93B3BEAB-0F30-4CE6-8C91-4176D193D357}"/>
              </a:ext>
            </a:extLst>
          </p:cNvPr>
          <p:cNvSpPr/>
          <p:nvPr/>
        </p:nvSpPr>
        <p:spPr bwMode="auto">
          <a:xfrm>
            <a:off x="77343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5" name="矩形 34">
            <a:extLst>
              <a:ext uri="{FF2B5EF4-FFF2-40B4-BE49-F238E27FC236}">
                <a16:creationId xmlns:a16="http://schemas.microsoft.com/office/drawing/2014/main" id="{CF6652DA-8A15-4573-BBA0-E45AA404C72B}"/>
              </a:ext>
            </a:extLst>
          </p:cNvPr>
          <p:cNvSpPr/>
          <p:nvPr/>
        </p:nvSpPr>
        <p:spPr bwMode="auto">
          <a:xfrm>
            <a:off x="8219438"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graphicFrame>
        <p:nvGraphicFramePr>
          <p:cNvPr id="37" name="表格 4">
            <a:extLst>
              <a:ext uri="{FF2B5EF4-FFF2-40B4-BE49-F238E27FC236}">
                <a16:creationId xmlns:a16="http://schemas.microsoft.com/office/drawing/2014/main" id="{E3718A74-F7D9-4742-B69E-7F9FD2C6B1BC}"/>
              </a:ext>
            </a:extLst>
          </p:cNvPr>
          <p:cNvGraphicFramePr>
            <a:graphicFrameLocks/>
          </p:cNvGraphicFramePr>
          <p:nvPr/>
        </p:nvGraphicFramePr>
        <p:xfrm>
          <a:off x="447040" y="2121218"/>
          <a:ext cx="8229581" cy="370840"/>
        </p:xfrm>
        <a:graphic>
          <a:graphicData uri="http://schemas.openxmlformats.org/drawingml/2006/table">
            <a:tbl>
              <a:tblPr firstRow="1" bandRow="1">
                <a:tableStyleId>{5C22544A-7EE6-4342-B048-85BDC9FD1C3A}</a:tableStyleId>
              </a:tblPr>
              <a:tblGrid>
                <a:gridCol w="484093">
                  <a:extLst>
                    <a:ext uri="{9D8B030D-6E8A-4147-A177-3AD203B41FA5}">
                      <a16:colId xmlns:a16="http://schemas.microsoft.com/office/drawing/2014/main" val="1305243425"/>
                    </a:ext>
                  </a:extLst>
                </a:gridCol>
                <a:gridCol w="484093">
                  <a:extLst>
                    <a:ext uri="{9D8B030D-6E8A-4147-A177-3AD203B41FA5}">
                      <a16:colId xmlns:a16="http://schemas.microsoft.com/office/drawing/2014/main" val="738374034"/>
                    </a:ext>
                  </a:extLst>
                </a:gridCol>
                <a:gridCol w="484093">
                  <a:extLst>
                    <a:ext uri="{9D8B030D-6E8A-4147-A177-3AD203B41FA5}">
                      <a16:colId xmlns:a16="http://schemas.microsoft.com/office/drawing/2014/main" val="247646064"/>
                    </a:ext>
                  </a:extLst>
                </a:gridCol>
                <a:gridCol w="484093">
                  <a:extLst>
                    <a:ext uri="{9D8B030D-6E8A-4147-A177-3AD203B41FA5}">
                      <a16:colId xmlns:a16="http://schemas.microsoft.com/office/drawing/2014/main" val="674627977"/>
                    </a:ext>
                  </a:extLst>
                </a:gridCol>
                <a:gridCol w="484093">
                  <a:extLst>
                    <a:ext uri="{9D8B030D-6E8A-4147-A177-3AD203B41FA5}">
                      <a16:colId xmlns:a16="http://schemas.microsoft.com/office/drawing/2014/main" val="2856520919"/>
                    </a:ext>
                  </a:extLst>
                </a:gridCol>
                <a:gridCol w="484093">
                  <a:extLst>
                    <a:ext uri="{9D8B030D-6E8A-4147-A177-3AD203B41FA5}">
                      <a16:colId xmlns:a16="http://schemas.microsoft.com/office/drawing/2014/main" val="1251138669"/>
                    </a:ext>
                  </a:extLst>
                </a:gridCol>
                <a:gridCol w="484093">
                  <a:extLst>
                    <a:ext uri="{9D8B030D-6E8A-4147-A177-3AD203B41FA5}">
                      <a16:colId xmlns:a16="http://schemas.microsoft.com/office/drawing/2014/main" val="372477801"/>
                    </a:ext>
                  </a:extLst>
                </a:gridCol>
                <a:gridCol w="484093">
                  <a:extLst>
                    <a:ext uri="{9D8B030D-6E8A-4147-A177-3AD203B41FA5}">
                      <a16:colId xmlns:a16="http://schemas.microsoft.com/office/drawing/2014/main" val="3711924599"/>
                    </a:ext>
                  </a:extLst>
                </a:gridCol>
                <a:gridCol w="484093">
                  <a:extLst>
                    <a:ext uri="{9D8B030D-6E8A-4147-A177-3AD203B41FA5}">
                      <a16:colId xmlns:a16="http://schemas.microsoft.com/office/drawing/2014/main" val="3130978828"/>
                    </a:ext>
                  </a:extLst>
                </a:gridCol>
                <a:gridCol w="484093">
                  <a:extLst>
                    <a:ext uri="{9D8B030D-6E8A-4147-A177-3AD203B41FA5}">
                      <a16:colId xmlns:a16="http://schemas.microsoft.com/office/drawing/2014/main" val="1654493245"/>
                    </a:ext>
                  </a:extLst>
                </a:gridCol>
                <a:gridCol w="484093">
                  <a:extLst>
                    <a:ext uri="{9D8B030D-6E8A-4147-A177-3AD203B41FA5}">
                      <a16:colId xmlns:a16="http://schemas.microsoft.com/office/drawing/2014/main" val="466609823"/>
                    </a:ext>
                  </a:extLst>
                </a:gridCol>
                <a:gridCol w="484093">
                  <a:extLst>
                    <a:ext uri="{9D8B030D-6E8A-4147-A177-3AD203B41FA5}">
                      <a16:colId xmlns:a16="http://schemas.microsoft.com/office/drawing/2014/main" val="3172772903"/>
                    </a:ext>
                  </a:extLst>
                </a:gridCol>
                <a:gridCol w="484093">
                  <a:extLst>
                    <a:ext uri="{9D8B030D-6E8A-4147-A177-3AD203B41FA5}">
                      <a16:colId xmlns:a16="http://schemas.microsoft.com/office/drawing/2014/main" val="1477908917"/>
                    </a:ext>
                  </a:extLst>
                </a:gridCol>
                <a:gridCol w="484093">
                  <a:extLst>
                    <a:ext uri="{9D8B030D-6E8A-4147-A177-3AD203B41FA5}">
                      <a16:colId xmlns:a16="http://schemas.microsoft.com/office/drawing/2014/main" val="3181419268"/>
                    </a:ext>
                  </a:extLst>
                </a:gridCol>
                <a:gridCol w="484093">
                  <a:extLst>
                    <a:ext uri="{9D8B030D-6E8A-4147-A177-3AD203B41FA5}">
                      <a16:colId xmlns:a16="http://schemas.microsoft.com/office/drawing/2014/main" val="1553735171"/>
                    </a:ext>
                  </a:extLst>
                </a:gridCol>
                <a:gridCol w="484093">
                  <a:extLst>
                    <a:ext uri="{9D8B030D-6E8A-4147-A177-3AD203B41FA5}">
                      <a16:colId xmlns:a16="http://schemas.microsoft.com/office/drawing/2014/main" val="2608522235"/>
                    </a:ext>
                  </a:extLst>
                </a:gridCol>
                <a:gridCol w="484093">
                  <a:extLst>
                    <a:ext uri="{9D8B030D-6E8A-4147-A177-3AD203B41FA5}">
                      <a16:colId xmlns:a16="http://schemas.microsoft.com/office/drawing/2014/main" val="1103137567"/>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bl>
          </a:graphicData>
        </a:graphic>
      </p:graphicFrame>
      <p:sp>
        <p:nvSpPr>
          <p:cNvPr id="38" name="矩形 37">
            <a:extLst>
              <a:ext uri="{FF2B5EF4-FFF2-40B4-BE49-F238E27FC236}">
                <a16:creationId xmlns:a16="http://schemas.microsoft.com/office/drawing/2014/main" id="{783A5726-5955-4708-B37B-BE61A0B28F58}"/>
              </a:ext>
            </a:extLst>
          </p:cNvPr>
          <p:cNvSpPr/>
          <p:nvPr/>
        </p:nvSpPr>
        <p:spPr bwMode="auto">
          <a:xfrm>
            <a:off x="1417320" y="2042160"/>
            <a:ext cx="7452360" cy="576262"/>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Tree>
    <p:extLst>
      <p:ext uri="{BB962C8B-B14F-4D97-AF65-F5344CB8AC3E}">
        <p14:creationId xmlns:p14="http://schemas.microsoft.com/office/powerpoint/2010/main" val="1986847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AutoShape 2">
            <a:extLst>
              <a:ext uri="{FF2B5EF4-FFF2-40B4-BE49-F238E27FC236}">
                <a16:creationId xmlns:a16="http://schemas.microsoft.com/office/drawing/2014/main" id="{023CD58D-59A7-41A4-AC1D-BA4E92043AB7}"/>
              </a:ext>
            </a:extLst>
          </p:cNvPr>
          <p:cNvSpPr>
            <a:spLocks noChangeArrowheads="1"/>
          </p:cNvSpPr>
          <p:nvPr/>
        </p:nvSpPr>
        <p:spPr bwMode="auto">
          <a:xfrm>
            <a:off x="679450" y="3857625"/>
            <a:ext cx="3749675" cy="1600200"/>
          </a:xfrm>
          <a:prstGeom prst="roundRect">
            <a:avLst>
              <a:gd name="adj" fmla="val 16667"/>
            </a:avLst>
          </a:prstGeom>
          <a:solidFill>
            <a:schemeClr val="bg1"/>
          </a:solidFill>
          <a:ln w="38100">
            <a:solidFill>
              <a:srgbClr val="0000FF"/>
            </a:solidFill>
            <a:round/>
            <a:headEnd/>
            <a:tailEnd/>
          </a:ln>
        </p:spPr>
        <p:txBody>
          <a:bodyPr anchor="ctr">
            <a:spAutoFit/>
          </a:bodyPr>
          <a:lstStyle>
            <a:lvl1pPr>
              <a:spcBef>
                <a:spcPct val="20000"/>
              </a:spcBef>
              <a:buClr>
                <a:schemeClr val="folHlink"/>
              </a:buClr>
              <a:buSzPct val="90000"/>
              <a:buFont typeface="Wingdings" panose="05000000000000000000" pitchFamily="2" charset="2"/>
              <a:buChar char="n"/>
              <a:defRPr kumimoji="1" sz="24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buChar char="n"/>
              <a:defRPr kumimoji="1" sz="22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buChar char="n"/>
              <a:defRPr kumimoji="1" sz="2000">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rgbClr val="95A3D1"/>
              </a:buClr>
              <a:buSzPct val="75000"/>
              <a:buFont typeface="Wingdings" panose="05000000000000000000" pitchFamily="2" charset="2"/>
              <a:buNone/>
              <a:tabLst/>
              <a:defRPr/>
            </a:pPr>
            <a:r>
              <a:rPr kumimoji="1" lang="en-US" altLang="zh-CN" sz="2200" b="0" i="0" u="none" strike="noStrike" kern="1200" cap="none" spc="0" normalizeH="0" baseline="0" noProof="0">
                <a:ln>
                  <a:noFill/>
                </a:ln>
                <a:solidFill>
                  <a:srgbClr val="000000"/>
                </a:solidFill>
                <a:effectLst/>
                <a:uLnTx/>
                <a:uFillTx/>
                <a:latin typeface="Arial" panose="020B0604020202020204" pitchFamily="34" charset="0"/>
                <a:ea typeface="PMingLiU" panose="02020500000000000000" pitchFamily="18" charset="-120"/>
                <a:cs typeface="+mn-cs"/>
              </a:rPr>
              <a:t>Since these errors seldom, if ever, occur in practice, this code is almost never executed.</a:t>
            </a:r>
          </a:p>
        </p:txBody>
      </p:sp>
      <p:sp>
        <p:nvSpPr>
          <p:cNvPr id="240643" name="AutoShape 3">
            <a:extLst>
              <a:ext uri="{FF2B5EF4-FFF2-40B4-BE49-F238E27FC236}">
                <a16:creationId xmlns:a16="http://schemas.microsoft.com/office/drawing/2014/main" id="{C48E85EB-D9F6-4B72-B218-40D90DDD94C5}"/>
              </a:ext>
            </a:extLst>
          </p:cNvPr>
          <p:cNvSpPr>
            <a:spLocks noChangeArrowheads="1"/>
          </p:cNvSpPr>
          <p:nvPr/>
        </p:nvSpPr>
        <p:spPr bwMode="auto">
          <a:xfrm>
            <a:off x="711200" y="1454071"/>
            <a:ext cx="3717925" cy="1975009"/>
          </a:xfrm>
          <a:prstGeom prst="roundRect">
            <a:avLst>
              <a:gd name="adj" fmla="val 16667"/>
            </a:avLst>
          </a:prstGeom>
          <a:solidFill>
            <a:schemeClr val="bg1"/>
          </a:solidFill>
          <a:ln w="38100">
            <a:solidFill>
              <a:srgbClr val="0000FF"/>
            </a:solidFill>
            <a:round/>
            <a:headEnd/>
            <a:tailEnd/>
          </a:ln>
        </p:spPr>
        <p:txBody>
          <a:bodyPr anchor="ctr">
            <a:spAutoFit/>
          </a:bodyPr>
          <a:lstStyle>
            <a:lvl1pPr>
              <a:spcBef>
                <a:spcPct val="20000"/>
              </a:spcBef>
              <a:buClr>
                <a:schemeClr val="folHlink"/>
              </a:buClr>
              <a:buSzPct val="90000"/>
              <a:buFont typeface="Wingdings" panose="05000000000000000000" pitchFamily="2" charset="2"/>
              <a:buChar char="n"/>
              <a:defRPr kumimoji="1" sz="24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buChar char="n"/>
              <a:defRPr kumimoji="1" sz="22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buChar char="n"/>
              <a:defRPr kumimoji="1" sz="2000">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rgbClr val="95A3D1"/>
              </a:buClr>
              <a:buSzPct val="75000"/>
              <a:buFont typeface="Wingdings" panose="05000000000000000000" pitchFamily="2" charset="2"/>
              <a:buNone/>
              <a:tabLst/>
              <a:defRPr/>
            </a:pPr>
            <a:r>
              <a:rPr kumimoji="1" lang="en-US" altLang="zh-CN" sz="2200" b="0" i="0" u="none" strike="noStrike" kern="1200" cap="none" spc="0" normalizeH="0" baseline="0" noProof="0" dirty="0">
                <a:ln>
                  <a:noFill/>
                </a:ln>
                <a:solidFill>
                  <a:srgbClr val="000000"/>
                </a:solidFill>
                <a:effectLst/>
                <a:uLnTx/>
                <a:uFillTx/>
                <a:latin typeface="Arial" panose="020B0604020202020204" pitchFamily="34" charset="0"/>
                <a:ea typeface="PMingLiU" panose="02020500000000000000" pitchFamily="18" charset="-120"/>
                <a:cs typeface="+mn-cs"/>
              </a:rPr>
              <a:t>Arrays, lists, and tables are often allocated more memory than actual need, e.g., maybe only </a:t>
            </a:r>
            <a:r>
              <a:rPr kumimoji="1" lang="en-US" altLang="zh-CN" sz="2200" b="0" i="0" u="none" strike="noStrike" kern="1200" cap="none" spc="0" normalizeH="0" baseline="0" noProof="0" dirty="0">
                <a:ln>
                  <a:noFill/>
                </a:ln>
                <a:solidFill>
                  <a:srgbClr val="C00000"/>
                </a:solidFill>
                <a:effectLst/>
                <a:uLnTx/>
                <a:uFillTx/>
                <a:latin typeface="Arial" panose="020B0604020202020204" pitchFamily="34" charset="0"/>
                <a:ea typeface="PMingLiU" panose="02020500000000000000" pitchFamily="18" charset="-120"/>
                <a:cs typeface="+mn-cs"/>
              </a:rPr>
              <a:t>10×10</a:t>
            </a:r>
            <a:r>
              <a:rPr kumimoji="1" lang="en-US" altLang="zh-CN" sz="2200" b="0" i="0" u="none" strike="noStrike" kern="1200" cap="none" spc="0" normalizeH="0" baseline="0" noProof="0" dirty="0">
                <a:ln>
                  <a:noFill/>
                </a:ln>
                <a:solidFill>
                  <a:srgbClr val="000000"/>
                </a:solidFill>
                <a:effectLst/>
                <a:uLnTx/>
                <a:uFillTx/>
                <a:latin typeface="Arial" panose="020B0604020202020204" pitchFamily="34" charset="0"/>
                <a:ea typeface="PMingLiU" panose="02020500000000000000" pitchFamily="18" charset="-120"/>
                <a:cs typeface="+mn-cs"/>
              </a:rPr>
              <a:t> elements are used.</a:t>
            </a:r>
          </a:p>
        </p:txBody>
      </p:sp>
      <p:sp>
        <p:nvSpPr>
          <p:cNvPr id="6148" name="AutoShape 4">
            <a:extLst>
              <a:ext uri="{FF2B5EF4-FFF2-40B4-BE49-F238E27FC236}">
                <a16:creationId xmlns:a16="http://schemas.microsoft.com/office/drawing/2014/main" id="{8B95E50A-9DBF-4D3E-B2F6-43273A2F6D3A}"/>
              </a:ext>
            </a:extLst>
          </p:cNvPr>
          <p:cNvSpPr>
            <a:spLocks noChangeArrowheads="1"/>
          </p:cNvSpPr>
          <p:nvPr/>
        </p:nvSpPr>
        <p:spPr bwMode="auto">
          <a:xfrm>
            <a:off x="5419256" y="1104617"/>
            <a:ext cx="3495329" cy="5262561"/>
          </a:xfrm>
          <a:prstGeom prst="verticalScroll">
            <a:avLst>
              <a:gd name="adj" fmla="val 14125"/>
            </a:avLst>
          </a:prstGeom>
          <a:solidFill>
            <a:schemeClr val="accent1">
              <a:lumMod val="20000"/>
              <a:lumOff val="80000"/>
            </a:schemeClr>
          </a:solidFill>
          <a:ln w="38100">
            <a:solidFill>
              <a:schemeClr val="tx1"/>
            </a:solidFill>
            <a:round/>
            <a:headEnd/>
            <a:tailEnd/>
          </a:ln>
        </p:spPr>
        <p:txBody>
          <a:bodyPr wrap="square" anchor="ctr">
            <a:spAutoFit/>
          </a:bodyPr>
          <a:lstStyle>
            <a:lvl1pPr>
              <a:spcBef>
                <a:spcPct val="20000"/>
              </a:spcBef>
              <a:buClr>
                <a:schemeClr val="folHlink"/>
              </a:buClr>
              <a:buSzPct val="90000"/>
              <a:buFont typeface="Wingdings" panose="05000000000000000000" pitchFamily="2" charset="2"/>
              <a:buChar char="n"/>
              <a:defRPr kumimoji="1" sz="24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buChar char="n"/>
              <a:defRPr kumimoji="1" sz="22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buChar char="n"/>
              <a:defRPr kumimoji="1" sz="2000">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1800" b="0" i="0" u="none" strike="noStrike" kern="1200" cap="none" spc="0" normalizeH="0" baseline="0" noProof="0">
              <a:ln>
                <a:noFill/>
              </a:ln>
              <a:solidFill>
                <a:srgbClr val="000000"/>
              </a:solidFill>
              <a:effectLst/>
              <a:uLnTx/>
              <a:uFillTx/>
              <a:latin typeface="Arial" panose="020B0604020202020204" pitchFamily="34" charset="0"/>
              <a:ea typeface="PMingLiU" panose="02020500000000000000" pitchFamily="18" charset="-120"/>
              <a:cs typeface="+mn-cs"/>
            </a:endParaRPr>
          </a:p>
        </p:txBody>
      </p:sp>
      <p:sp>
        <p:nvSpPr>
          <p:cNvPr id="23557" name="Text Box 5">
            <a:extLst>
              <a:ext uri="{FF2B5EF4-FFF2-40B4-BE49-F238E27FC236}">
                <a16:creationId xmlns:a16="http://schemas.microsoft.com/office/drawing/2014/main" id="{70AED951-A6E9-4DC7-B028-F610D0FD061F}"/>
              </a:ext>
            </a:extLst>
          </p:cNvPr>
          <p:cNvSpPr txBox="1">
            <a:spLocks noChangeArrowheads="1"/>
          </p:cNvSpPr>
          <p:nvPr/>
        </p:nvSpPr>
        <p:spPr bwMode="auto">
          <a:xfrm>
            <a:off x="6256022" y="1104617"/>
            <a:ext cx="25253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90000"/>
              <a:buFont typeface="Wingdings" panose="05000000000000000000" pitchFamily="2" charset="2"/>
              <a:buChar char="n"/>
              <a:defRPr kumimoji="1" sz="24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buChar char="n"/>
              <a:defRPr kumimoji="1" sz="22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buChar char="n"/>
              <a:defRPr kumimoji="1" sz="2000">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dirty="0">
                <a:ln>
                  <a:noFill/>
                </a:ln>
                <a:solidFill>
                  <a:srgbClr val="000000"/>
                </a:solidFill>
                <a:effectLst/>
                <a:uLnTx/>
                <a:uFillTx/>
                <a:latin typeface="Arial" panose="020B0604020202020204" pitchFamily="34" charset="0"/>
                <a:ea typeface="PMingLiU" panose="02020500000000000000" pitchFamily="18" charset="-120"/>
                <a:cs typeface="+mn-cs"/>
              </a:rPr>
              <a:t>A Program</a:t>
            </a:r>
          </a:p>
        </p:txBody>
      </p:sp>
      <p:sp>
        <p:nvSpPr>
          <p:cNvPr id="23558" name="Text Box 6">
            <a:extLst>
              <a:ext uri="{FF2B5EF4-FFF2-40B4-BE49-F238E27FC236}">
                <a16:creationId xmlns:a16="http://schemas.microsoft.com/office/drawing/2014/main" id="{983DC050-87AD-4F33-9CA6-09759B013A52}"/>
              </a:ext>
            </a:extLst>
          </p:cNvPr>
          <p:cNvSpPr txBox="1">
            <a:spLocks noChangeArrowheads="1"/>
          </p:cNvSpPr>
          <p:nvPr/>
        </p:nvSpPr>
        <p:spPr bwMode="auto">
          <a:xfrm>
            <a:off x="5897357" y="2152688"/>
            <a:ext cx="2420622"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90000"/>
              <a:buFont typeface="Wingdings" panose="05000000000000000000" pitchFamily="2" charset="2"/>
              <a:buChar char="n"/>
              <a:defRPr kumimoji="1" sz="2400">
                <a:solidFill>
                  <a:schemeClr val="tx1"/>
                </a:solidFill>
                <a:latin typeface="Arial" panose="020B0604020202020204" pitchFamily="34" charset="0"/>
                <a:ea typeface="PMingLiU" panose="02020500000000000000" pitchFamily="18" charset="-120"/>
              </a:defRPr>
            </a:lvl1pPr>
            <a:lvl2pPr marL="742950" indent="-285750">
              <a:spcBef>
                <a:spcPct val="20000"/>
              </a:spcBef>
              <a:buClr>
                <a:schemeClr val="accent1"/>
              </a:buClr>
              <a:buSzPct val="75000"/>
              <a:buFont typeface="Wingdings" panose="05000000000000000000" pitchFamily="2" charset="2"/>
              <a:buChar char="n"/>
              <a:defRPr kumimoji="1" sz="2200">
                <a:solidFill>
                  <a:schemeClr val="tx1"/>
                </a:solidFill>
                <a:latin typeface="Arial" panose="020B0604020202020204" pitchFamily="34" charset="0"/>
                <a:ea typeface="PMingLiU" panose="02020500000000000000" pitchFamily="18" charset="-120"/>
              </a:defRPr>
            </a:lvl2pPr>
            <a:lvl3pPr marL="1143000" indent="-228600">
              <a:spcBef>
                <a:spcPct val="20000"/>
              </a:spcBef>
              <a:buClr>
                <a:schemeClr val="folHlink"/>
              </a:buClr>
              <a:buSzPct val="55000"/>
              <a:buFont typeface="Wingdings" panose="05000000000000000000" pitchFamily="2" charset="2"/>
              <a:buChar char="n"/>
              <a:defRPr kumimoji="1" sz="2000">
                <a:solidFill>
                  <a:schemeClr val="tx1"/>
                </a:solidFill>
                <a:latin typeface="Arial" panose="020B0604020202020204" pitchFamily="34" charset="0"/>
                <a:ea typeface="PMingLiU" panose="02020500000000000000" pitchFamily="18" charset="-120"/>
              </a:defRPr>
            </a:lvl3pPr>
            <a:lvl4pPr marL="16002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dirty="0">
                <a:ln>
                  <a:noFill/>
                </a:ln>
                <a:solidFill>
                  <a:srgbClr val="0000FF"/>
                </a:solidFill>
                <a:effectLst/>
                <a:uLnTx/>
                <a:uFillTx/>
                <a:latin typeface="Arial" panose="020B0604020202020204" pitchFamily="34" charset="0"/>
                <a:ea typeface="PMingLiU" panose="02020500000000000000" pitchFamily="18" charset="-120"/>
                <a:cs typeface="+mn-cs"/>
              </a:rPr>
              <a:t>Initialization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1" i="1" u="none" strike="noStrike" kern="1200" cap="none" spc="0" normalizeH="0" baseline="0" noProof="0" dirty="0">
                <a:ln>
                  <a:noFill/>
                </a:ln>
                <a:solidFill>
                  <a:srgbClr val="0000FF"/>
                </a:solidFill>
                <a:effectLst/>
                <a:uLnTx/>
                <a:uFillTx/>
                <a:latin typeface="Arial" panose="020B0604020202020204" pitchFamily="34" charset="0"/>
                <a:ea typeface="PMingLiU" panose="02020500000000000000" pitchFamily="18" charset="-120"/>
                <a:cs typeface="+mn-cs"/>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dirty="0">
                <a:ln>
                  <a:noFill/>
                </a:ln>
                <a:solidFill>
                  <a:srgbClr val="0000FF"/>
                </a:solidFill>
                <a:effectLst/>
                <a:uLnTx/>
                <a:uFillTx/>
                <a:latin typeface="Arial" panose="020B0604020202020204" pitchFamily="34" charset="0"/>
                <a:ea typeface="PMingLiU" panose="02020500000000000000" pitchFamily="18" charset="-120"/>
                <a:cs typeface="+mn-cs"/>
              </a:rPr>
              <a:t>      Array M[</a:t>
            </a:r>
            <a:r>
              <a:rPr kumimoji="1" lang="en-US" altLang="zh-CN" sz="2400" b="1" i="1" u="none" strike="noStrike" kern="1200" cap="none" spc="0" normalizeH="0" baseline="0" noProof="0" dirty="0">
                <a:ln>
                  <a:noFill/>
                </a:ln>
                <a:solidFill>
                  <a:srgbClr val="C00000"/>
                </a:solidFill>
                <a:effectLst/>
                <a:uLnTx/>
                <a:uFillTx/>
                <a:latin typeface="Arial" panose="020B0604020202020204" pitchFamily="34" charset="0"/>
                <a:ea typeface="PMingLiU" panose="02020500000000000000" pitchFamily="18" charset="-120"/>
                <a:cs typeface="+mn-cs"/>
              </a:rPr>
              <a:t>100</a:t>
            </a:r>
            <a:r>
              <a:rPr kumimoji="1" lang="en-US" altLang="zh-CN" sz="2400" b="1" i="1" u="none" strike="noStrike" kern="1200" cap="none" spc="0" normalizeH="0" baseline="0" noProof="0" dirty="0">
                <a:ln>
                  <a:noFill/>
                </a:ln>
                <a:solidFill>
                  <a:srgbClr val="0000FF"/>
                </a:solidFill>
                <a:effectLst/>
                <a:uLnTx/>
                <a:uFillTx/>
                <a:latin typeface="Arial" panose="020B0604020202020204" pitchFamily="34" charset="0"/>
                <a:ea typeface="PMingLiU" panose="02020500000000000000" pitchFamily="18" charset="-120"/>
                <a:cs typeface="+mn-cs"/>
              </a:rPr>
              <a:t>][</a:t>
            </a:r>
            <a:r>
              <a:rPr kumimoji="1" lang="en-US" altLang="zh-CN" sz="2400" b="1" i="1" u="none" strike="noStrike" kern="1200" cap="none" spc="0" normalizeH="0" baseline="0" noProof="0" dirty="0">
                <a:ln>
                  <a:noFill/>
                </a:ln>
                <a:solidFill>
                  <a:srgbClr val="C00000"/>
                </a:solidFill>
                <a:effectLst/>
                <a:uLnTx/>
                <a:uFillTx/>
                <a:latin typeface="Arial" panose="020B0604020202020204" pitchFamily="34" charset="0"/>
                <a:ea typeface="PMingLiU" panose="02020500000000000000" pitchFamily="18" charset="-120"/>
                <a:cs typeface="+mn-cs"/>
              </a:rPr>
              <a:t>100</a:t>
            </a:r>
            <a:r>
              <a:rPr kumimoji="1" lang="en-US" altLang="zh-CN" sz="2400" b="1" i="1" u="none" strike="noStrike" kern="1200" cap="none" spc="0" normalizeH="0" baseline="0" noProof="0" dirty="0">
                <a:ln>
                  <a:noFill/>
                </a:ln>
                <a:solidFill>
                  <a:srgbClr val="0000FF"/>
                </a:solidFill>
                <a:effectLst/>
                <a:uLnTx/>
                <a:uFillTx/>
                <a:latin typeface="Arial" panose="020B0604020202020204" pitchFamily="34" charset="0"/>
                <a:ea typeface="PMingLiU" panose="02020500000000000000" pitchFamily="18" charset="-120"/>
                <a:cs typeface="+mn-cs"/>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1" i="1" u="none" strike="noStrike" kern="1200" cap="none" spc="0" normalizeH="0" baseline="0" noProof="0" dirty="0">
                <a:ln>
                  <a:noFill/>
                </a:ln>
                <a:solidFill>
                  <a:srgbClr val="0000FF"/>
                </a:solidFill>
                <a:effectLst/>
                <a:uLnTx/>
                <a:uFillTx/>
                <a:latin typeface="Arial" panose="020B0604020202020204" pitchFamily="34" charset="0"/>
                <a:ea typeface="PMingLiU" panose="02020500000000000000" pitchFamily="18" charset="-120"/>
                <a:cs typeface="+mn-cs"/>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1" i="1" u="none" strike="noStrike" kern="1200" cap="none" spc="0" normalizeH="0" baseline="0" noProof="0" dirty="0">
                <a:ln>
                  <a:noFill/>
                </a:ln>
                <a:solidFill>
                  <a:srgbClr val="0000FF"/>
                </a:solidFill>
                <a:effectLst/>
                <a:uLnTx/>
                <a:uFillTx/>
                <a:latin typeface="Arial" panose="020B0604020202020204" pitchFamily="34" charset="0"/>
                <a:ea typeface="PMingLiU" panose="02020500000000000000" pitchFamily="18" charset="-120"/>
                <a:cs typeface="+mn-cs"/>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dirty="0">
                <a:ln>
                  <a:noFill/>
                </a:ln>
                <a:solidFill>
                  <a:srgbClr val="0000FF"/>
                </a:solidFill>
                <a:effectLst/>
                <a:uLnTx/>
                <a:uFillTx/>
                <a:latin typeface="Arial" panose="020B0604020202020204" pitchFamily="34" charset="0"/>
                <a:ea typeface="PMingLiU" panose="02020500000000000000" pitchFamily="18" charset="-120"/>
                <a:cs typeface="+mn-cs"/>
              </a:rPr>
              <a:t>Code to handle unusual error conditions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1" i="1" u="none" strike="noStrike" kern="1200" cap="none" spc="0" normalizeH="0" baseline="0" noProof="0" dirty="0">
                <a:ln>
                  <a:noFill/>
                </a:ln>
                <a:solidFill>
                  <a:srgbClr val="0000FF"/>
                </a:solidFill>
                <a:effectLst/>
                <a:uLnTx/>
                <a:uFillTx/>
                <a:latin typeface="Arial" panose="020B0604020202020204" pitchFamily="34" charset="0"/>
                <a:ea typeface="PMingLiU" panose="02020500000000000000" pitchFamily="18" charset="-120"/>
                <a:cs typeface="+mn-cs"/>
              </a:rPr>
              <a:t>…</a:t>
            </a:r>
          </a:p>
        </p:txBody>
      </p:sp>
      <p:sp>
        <p:nvSpPr>
          <p:cNvPr id="240647" name="AutoShape 7">
            <a:extLst>
              <a:ext uri="{FF2B5EF4-FFF2-40B4-BE49-F238E27FC236}">
                <a16:creationId xmlns:a16="http://schemas.microsoft.com/office/drawing/2014/main" id="{B36BE076-0030-4ABF-9FCA-991D5A88BA06}"/>
              </a:ext>
            </a:extLst>
          </p:cNvPr>
          <p:cNvSpPr>
            <a:spLocks noChangeArrowheads="1"/>
          </p:cNvSpPr>
          <p:nvPr/>
        </p:nvSpPr>
        <p:spPr bwMode="auto">
          <a:xfrm rot="10800000">
            <a:off x="4649581" y="4472233"/>
            <a:ext cx="1001918" cy="685554"/>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1">
            <a:gsLst>
              <a:gs pos="0">
                <a:srgbClr val="0000FF"/>
              </a:gs>
              <a:gs pos="100000">
                <a:srgbClr val="00007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HK" sz="1800" b="0" i="0" u="none" strike="noStrike" kern="1200" cap="none" spc="0" normalizeH="0" baseline="0" noProof="0">
              <a:ln>
                <a:noFill/>
              </a:ln>
              <a:solidFill>
                <a:srgbClr val="000000"/>
              </a:solidFill>
              <a:effectLst/>
              <a:uLnTx/>
              <a:uFillTx/>
              <a:latin typeface="Verdana" panose="020B0604030504040204" pitchFamily="34" charset="0"/>
              <a:ea typeface="MS PGothic" panose="020B0600070205080204" pitchFamily="34" charset="-128"/>
              <a:cs typeface="+mn-cs"/>
            </a:endParaRPr>
          </a:p>
        </p:txBody>
      </p:sp>
      <p:sp>
        <p:nvSpPr>
          <p:cNvPr id="240648" name="AutoShape 8">
            <a:extLst>
              <a:ext uri="{FF2B5EF4-FFF2-40B4-BE49-F238E27FC236}">
                <a16:creationId xmlns:a16="http://schemas.microsoft.com/office/drawing/2014/main" id="{1DB3D443-89E4-4805-A471-19EED416412C}"/>
              </a:ext>
            </a:extLst>
          </p:cNvPr>
          <p:cNvSpPr>
            <a:spLocks noChangeArrowheads="1"/>
          </p:cNvSpPr>
          <p:nvPr/>
        </p:nvSpPr>
        <p:spPr bwMode="auto">
          <a:xfrm rot="10800000">
            <a:off x="4649580" y="2057060"/>
            <a:ext cx="938908" cy="657984"/>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1">
            <a:gsLst>
              <a:gs pos="0">
                <a:srgbClr val="0000FF"/>
              </a:gs>
              <a:gs pos="100000">
                <a:srgbClr val="00007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HK" sz="1800" b="0" i="0" u="none" strike="noStrike" kern="1200" cap="none" spc="0" normalizeH="0" baseline="0" noProof="0">
              <a:ln>
                <a:noFill/>
              </a:ln>
              <a:solidFill>
                <a:srgbClr val="000000"/>
              </a:solidFill>
              <a:effectLst/>
              <a:uLnTx/>
              <a:uFillTx/>
              <a:latin typeface="Verdana" panose="020B0604030504040204" pitchFamily="34" charset="0"/>
              <a:ea typeface="MS PGothic" panose="020B0600070205080204" pitchFamily="34" charset="-128"/>
              <a:cs typeface="+mn-cs"/>
            </a:endParaRPr>
          </a:p>
        </p:txBody>
      </p:sp>
      <p:sp>
        <p:nvSpPr>
          <p:cNvPr id="2" name="Title 1">
            <a:extLst>
              <a:ext uri="{FF2B5EF4-FFF2-40B4-BE49-F238E27FC236}">
                <a16:creationId xmlns:a16="http://schemas.microsoft.com/office/drawing/2014/main" id="{006D04C5-3F9E-C914-CE67-B25EBA79AE6D}"/>
              </a:ext>
            </a:extLst>
          </p:cNvPr>
          <p:cNvSpPr>
            <a:spLocks noGrp="1"/>
          </p:cNvSpPr>
          <p:nvPr>
            <p:ph type="title"/>
          </p:nvPr>
        </p:nvSpPr>
        <p:spPr/>
        <p:txBody>
          <a:bodyPr/>
          <a:lstStyle/>
          <a:p>
            <a:r>
              <a:rPr lang="en-GB" dirty="0"/>
              <a:t>Motivation of Virtual Memory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0648"/>
                                        </p:tgtEl>
                                        <p:attrNameLst>
                                          <p:attrName>style.visibility</p:attrName>
                                        </p:attrNameLst>
                                      </p:cBhvr>
                                      <p:to>
                                        <p:strVal val="visible"/>
                                      </p:to>
                                    </p:set>
                                    <p:anim calcmode="lin" valueType="num">
                                      <p:cBhvr additive="base">
                                        <p:cTn id="7" dur="500" fill="hold"/>
                                        <p:tgtEl>
                                          <p:spTgt spid="240648"/>
                                        </p:tgtEl>
                                        <p:attrNameLst>
                                          <p:attrName>ppt_x</p:attrName>
                                        </p:attrNameLst>
                                      </p:cBhvr>
                                      <p:tavLst>
                                        <p:tav tm="0">
                                          <p:val>
                                            <p:strVal val="#ppt_x"/>
                                          </p:val>
                                        </p:tav>
                                        <p:tav tm="100000">
                                          <p:val>
                                            <p:strVal val="#ppt_x"/>
                                          </p:val>
                                        </p:tav>
                                      </p:tavLst>
                                    </p:anim>
                                    <p:anim calcmode="lin" valueType="num">
                                      <p:cBhvr additive="base">
                                        <p:cTn id="8" dur="500" fill="hold"/>
                                        <p:tgtEl>
                                          <p:spTgt spid="24064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40643"/>
                                        </p:tgtEl>
                                        <p:attrNameLst>
                                          <p:attrName>style.visibility</p:attrName>
                                        </p:attrNameLst>
                                      </p:cBhvr>
                                      <p:to>
                                        <p:strVal val="visible"/>
                                      </p:to>
                                    </p:set>
                                    <p:anim calcmode="lin" valueType="num">
                                      <p:cBhvr additive="base">
                                        <p:cTn id="11" dur="500" fill="hold"/>
                                        <p:tgtEl>
                                          <p:spTgt spid="240643"/>
                                        </p:tgtEl>
                                        <p:attrNameLst>
                                          <p:attrName>ppt_x</p:attrName>
                                        </p:attrNameLst>
                                      </p:cBhvr>
                                      <p:tavLst>
                                        <p:tav tm="0">
                                          <p:val>
                                            <p:strVal val="#ppt_x"/>
                                          </p:val>
                                        </p:tav>
                                        <p:tav tm="100000">
                                          <p:val>
                                            <p:strVal val="#ppt_x"/>
                                          </p:val>
                                        </p:tav>
                                      </p:tavLst>
                                    </p:anim>
                                    <p:anim calcmode="lin" valueType="num">
                                      <p:cBhvr additive="base">
                                        <p:cTn id="12" dur="500" fill="hold"/>
                                        <p:tgtEl>
                                          <p:spTgt spid="240643"/>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40647"/>
                                        </p:tgtEl>
                                        <p:attrNameLst>
                                          <p:attrName>style.visibility</p:attrName>
                                        </p:attrNameLst>
                                      </p:cBhvr>
                                      <p:to>
                                        <p:strVal val="visible"/>
                                      </p:to>
                                    </p:set>
                                    <p:anim calcmode="lin" valueType="num">
                                      <p:cBhvr additive="base">
                                        <p:cTn id="17" dur="500" fill="hold"/>
                                        <p:tgtEl>
                                          <p:spTgt spid="240647"/>
                                        </p:tgtEl>
                                        <p:attrNameLst>
                                          <p:attrName>ppt_x</p:attrName>
                                        </p:attrNameLst>
                                      </p:cBhvr>
                                      <p:tavLst>
                                        <p:tav tm="0">
                                          <p:val>
                                            <p:strVal val="#ppt_x"/>
                                          </p:val>
                                        </p:tav>
                                        <p:tav tm="100000">
                                          <p:val>
                                            <p:strVal val="#ppt_x"/>
                                          </p:val>
                                        </p:tav>
                                      </p:tavLst>
                                    </p:anim>
                                    <p:anim calcmode="lin" valueType="num">
                                      <p:cBhvr additive="base">
                                        <p:cTn id="18" dur="500" fill="hold"/>
                                        <p:tgtEl>
                                          <p:spTgt spid="24064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40642"/>
                                        </p:tgtEl>
                                        <p:attrNameLst>
                                          <p:attrName>style.visibility</p:attrName>
                                        </p:attrNameLst>
                                      </p:cBhvr>
                                      <p:to>
                                        <p:strVal val="visible"/>
                                      </p:to>
                                    </p:set>
                                    <p:anim calcmode="lin" valueType="num">
                                      <p:cBhvr additive="base">
                                        <p:cTn id="21" dur="500" fill="hold"/>
                                        <p:tgtEl>
                                          <p:spTgt spid="240642"/>
                                        </p:tgtEl>
                                        <p:attrNameLst>
                                          <p:attrName>ppt_x</p:attrName>
                                        </p:attrNameLst>
                                      </p:cBhvr>
                                      <p:tavLst>
                                        <p:tav tm="0">
                                          <p:val>
                                            <p:strVal val="#ppt_x"/>
                                          </p:val>
                                        </p:tav>
                                        <p:tav tm="100000">
                                          <p:val>
                                            <p:strVal val="#ppt_x"/>
                                          </p:val>
                                        </p:tav>
                                      </p:tavLst>
                                    </p:anim>
                                    <p:anim calcmode="lin" valueType="num">
                                      <p:cBhvr additive="base">
                                        <p:cTn id="22" dur="500" fill="hold"/>
                                        <p:tgtEl>
                                          <p:spTgt spid="2406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2" grpId="0" animBg="1"/>
      <p:bldP spid="24064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4">
            <a:extLst>
              <a:ext uri="{FF2B5EF4-FFF2-40B4-BE49-F238E27FC236}">
                <a16:creationId xmlns:a16="http://schemas.microsoft.com/office/drawing/2014/main" id="{E862E330-245C-4F23-A96A-628B0BB6B83B}"/>
              </a:ext>
            </a:extLst>
          </p:cNvPr>
          <p:cNvGraphicFramePr>
            <a:graphicFrameLocks/>
          </p:cNvGraphicFramePr>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endParaRPr lang="zh-CN" altLang="en-US"/>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tc>
                  <a:txBody>
                    <a:bodyPr/>
                    <a:lstStyle/>
                    <a:p>
                      <a:pPr algn="ctr"/>
                      <a:endParaRPr lang="zh-CN" altLang="en-US"/>
                    </a:p>
                  </a:txBody>
                  <a:tcPr/>
                </a:tc>
                <a:tc>
                  <a:txBody>
                    <a:bodyPr/>
                    <a:lstStyle/>
                    <a:p>
                      <a:pPr algn="ctr"/>
                      <a:r>
                        <a:rPr lang="en-US" altLang="zh-CN" dirty="0"/>
                        <a:t>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LRU Replacement</a:t>
            </a:r>
            <a:endParaRPr lang="zh-CN" altLang="en-US" sz="3800" dirty="0"/>
          </a:p>
        </p:txBody>
      </p:sp>
      <p:graphicFrame>
        <p:nvGraphicFramePr>
          <p:cNvPr id="25" name="表格 4">
            <a:extLst>
              <a:ext uri="{FF2B5EF4-FFF2-40B4-BE49-F238E27FC236}">
                <a16:creationId xmlns:a16="http://schemas.microsoft.com/office/drawing/2014/main" id="{E5F9B23B-7298-45E2-93FA-59C858192F2B}"/>
              </a:ext>
            </a:extLst>
          </p:cNvPr>
          <p:cNvGraphicFramePr>
            <a:graphicFrameLocks/>
          </p:cNvGraphicFramePr>
          <p:nvPr/>
        </p:nvGraphicFramePr>
        <p:xfrm>
          <a:off x="447040" y="2121218"/>
          <a:ext cx="1452282"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extLst>
                  <a:ext uri="{0D108BD9-81ED-4DB2-BD59-A6C34878D82A}">
                    <a16:rowId xmlns:a16="http://schemas.microsoft.com/office/drawing/2014/main" val="3320877074"/>
                  </a:ext>
                </a:extLst>
              </a:tr>
            </a:tbl>
          </a:graphicData>
        </a:graphic>
      </p:graphicFrame>
      <p:graphicFrame>
        <p:nvGraphicFramePr>
          <p:cNvPr id="16" name="表格 4">
            <a:extLst>
              <a:ext uri="{FF2B5EF4-FFF2-40B4-BE49-F238E27FC236}">
                <a16:creationId xmlns:a16="http://schemas.microsoft.com/office/drawing/2014/main" id="{C162E89E-3409-42BD-B1F2-3634B5E9E703}"/>
              </a:ext>
            </a:extLst>
          </p:cNvPr>
          <p:cNvGraphicFramePr>
            <a:graphicFrameLocks/>
          </p:cNvGraphicFramePr>
          <p:nvPr>
            <p:extLst>
              <p:ext uri="{D42A27DB-BD31-4B8C-83A1-F6EECF244321}">
                <p14:modId xmlns:p14="http://schemas.microsoft.com/office/powerpoint/2010/main" val="1588538060"/>
              </p:ext>
            </p:extLst>
          </p:nvPr>
        </p:nvGraphicFramePr>
        <p:xfrm>
          <a:off x="457200" y="4520565"/>
          <a:ext cx="3872752" cy="74168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tblGrid>
              <a:tr h="37084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7</a:t>
                      </a:r>
                      <a:endParaRPr lang="zh-CN" altLang="en-US" dirty="0"/>
                    </a:p>
                  </a:txBody>
                  <a:tcPr/>
                </a:tc>
                <a:extLst>
                  <a:ext uri="{0D108BD9-81ED-4DB2-BD59-A6C34878D82A}">
                    <a16:rowId xmlns:a16="http://schemas.microsoft.com/office/drawing/2014/main" val="3320877074"/>
                  </a:ext>
                </a:extLst>
              </a:tr>
              <a:tr h="370840">
                <a:tc>
                  <a:txBody>
                    <a:bodyPr/>
                    <a:lstStyle/>
                    <a:p>
                      <a:pPr algn="ctr"/>
                      <a:endParaRPr lang="zh-CN" altLang="en-US"/>
                    </a:p>
                  </a:txBody>
                  <a:tcPr/>
                </a:tc>
                <a:tc>
                  <a:txBody>
                    <a:bodyPr/>
                    <a:lstStyle/>
                    <a:p>
                      <a:pPr algn="ctr"/>
                      <a:r>
                        <a:rPr lang="en-US" altLang="zh-CN" dirty="0">
                          <a:solidFill>
                            <a:schemeClr val="tx1"/>
                          </a:solidFill>
                        </a:rPr>
                        <a:t>2</a:t>
                      </a:r>
                      <a:endParaRPr lang="zh-CN" altLang="en-US" dirty="0">
                        <a:solidFill>
                          <a:schemeClr val="tx1"/>
                        </a:solidFill>
                      </a:endParaRPr>
                    </a:p>
                  </a:txBody>
                  <a:tcPr/>
                </a:tc>
                <a:tc>
                  <a:txBody>
                    <a:bodyPr/>
                    <a:lstStyle/>
                    <a:p>
                      <a:pPr algn="ctr"/>
                      <a:r>
                        <a:rPr lang="en-US" altLang="zh-CN" dirty="0">
                          <a:solidFill>
                            <a:schemeClr val="tx1"/>
                          </a:solidFill>
                        </a:rPr>
                        <a:t>1</a:t>
                      </a:r>
                      <a:endParaRPr lang="zh-CN" altLang="en-US" dirty="0">
                        <a:solidFill>
                          <a:schemeClr val="tx1"/>
                        </a:solidFill>
                      </a:endParaRPr>
                    </a:p>
                  </a:txBody>
                  <a:tcPr/>
                </a:tc>
                <a:tc>
                  <a:txBody>
                    <a:bodyPr/>
                    <a:lstStyle/>
                    <a:p>
                      <a:pPr algn="ctr"/>
                      <a:r>
                        <a:rPr lang="en-US" altLang="zh-CN" dirty="0">
                          <a:solidFill>
                            <a:schemeClr val="tx1"/>
                          </a:solidFill>
                        </a:rPr>
                        <a:t>3</a:t>
                      </a:r>
                      <a:endParaRPr lang="zh-CN" altLang="en-US" dirty="0">
                        <a:solidFill>
                          <a:schemeClr val="tx1"/>
                        </a:solidFill>
                      </a:endParaRPr>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188686315"/>
                  </a:ext>
                </a:extLst>
              </a:tr>
            </a:tbl>
          </a:graphicData>
        </a:graphic>
      </p:graphicFrame>
      <p:sp>
        <p:nvSpPr>
          <p:cNvPr id="21" name="矩形 20">
            <a:extLst>
              <a:ext uri="{FF2B5EF4-FFF2-40B4-BE49-F238E27FC236}">
                <a16:creationId xmlns:a16="http://schemas.microsoft.com/office/drawing/2014/main" id="{E3724889-19B2-44CC-A873-AACA64D9EB20}"/>
              </a:ext>
            </a:extLst>
          </p:cNvPr>
          <p:cNvSpPr/>
          <p:nvPr/>
        </p:nvSpPr>
        <p:spPr bwMode="auto">
          <a:xfrm>
            <a:off x="19126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2" name="矩形 21">
            <a:extLst>
              <a:ext uri="{FF2B5EF4-FFF2-40B4-BE49-F238E27FC236}">
                <a16:creationId xmlns:a16="http://schemas.microsoft.com/office/drawing/2014/main" id="{E4D5E598-D88D-4E93-BE87-816E2C6C794F}"/>
              </a:ext>
            </a:extLst>
          </p:cNvPr>
          <p:cNvSpPr/>
          <p:nvPr/>
        </p:nvSpPr>
        <p:spPr bwMode="auto">
          <a:xfrm>
            <a:off x="23977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3" name="矩形 22">
            <a:extLst>
              <a:ext uri="{FF2B5EF4-FFF2-40B4-BE49-F238E27FC236}">
                <a16:creationId xmlns:a16="http://schemas.microsoft.com/office/drawing/2014/main" id="{1AA1F75F-EE1D-49EE-BC7B-5F1C6276FC94}"/>
              </a:ext>
            </a:extLst>
          </p:cNvPr>
          <p:cNvSpPr/>
          <p:nvPr/>
        </p:nvSpPr>
        <p:spPr bwMode="auto">
          <a:xfrm>
            <a:off x="28829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4" name="矩形 23">
            <a:extLst>
              <a:ext uri="{FF2B5EF4-FFF2-40B4-BE49-F238E27FC236}">
                <a16:creationId xmlns:a16="http://schemas.microsoft.com/office/drawing/2014/main" id="{51379B0E-E4C2-47A6-882A-8BAE2ED32592}"/>
              </a:ext>
            </a:extLst>
          </p:cNvPr>
          <p:cNvSpPr/>
          <p:nvPr/>
        </p:nvSpPr>
        <p:spPr bwMode="auto">
          <a:xfrm>
            <a:off x="336804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6" name="矩形 25">
            <a:extLst>
              <a:ext uri="{FF2B5EF4-FFF2-40B4-BE49-F238E27FC236}">
                <a16:creationId xmlns:a16="http://schemas.microsoft.com/office/drawing/2014/main" id="{0EB294D5-B41C-4B91-B246-DF84A4711A2C}"/>
              </a:ext>
            </a:extLst>
          </p:cNvPr>
          <p:cNvSpPr/>
          <p:nvPr/>
        </p:nvSpPr>
        <p:spPr bwMode="auto">
          <a:xfrm>
            <a:off x="385318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7" name="矩形 26">
            <a:extLst>
              <a:ext uri="{FF2B5EF4-FFF2-40B4-BE49-F238E27FC236}">
                <a16:creationId xmlns:a16="http://schemas.microsoft.com/office/drawing/2014/main" id="{E405F3CF-9209-4EEA-B0F2-63B432154C0A}"/>
              </a:ext>
            </a:extLst>
          </p:cNvPr>
          <p:cNvSpPr/>
          <p:nvPr/>
        </p:nvSpPr>
        <p:spPr bwMode="auto">
          <a:xfrm>
            <a:off x="43383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8" name="矩形 27">
            <a:extLst>
              <a:ext uri="{FF2B5EF4-FFF2-40B4-BE49-F238E27FC236}">
                <a16:creationId xmlns:a16="http://schemas.microsoft.com/office/drawing/2014/main" id="{4D40EA8F-1691-4EDF-8EBF-3FF4A2A61DB7}"/>
              </a:ext>
            </a:extLst>
          </p:cNvPr>
          <p:cNvSpPr/>
          <p:nvPr/>
        </p:nvSpPr>
        <p:spPr bwMode="auto">
          <a:xfrm>
            <a:off x="48234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9" name="矩形 28">
            <a:extLst>
              <a:ext uri="{FF2B5EF4-FFF2-40B4-BE49-F238E27FC236}">
                <a16:creationId xmlns:a16="http://schemas.microsoft.com/office/drawing/2014/main" id="{9B85905E-70BF-450D-901C-A0A42FEC4666}"/>
              </a:ext>
            </a:extLst>
          </p:cNvPr>
          <p:cNvSpPr/>
          <p:nvPr/>
        </p:nvSpPr>
        <p:spPr bwMode="auto">
          <a:xfrm>
            <a:off x="53086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0" name="矩形 29">
            <a:extLst>
              <a:ext uri="{FF2B5EF4-FFF2-40B4-BE49-F238E27FC236}">
                <a16:creationId xmlns:a16="http://schemas.microsoft.com/office/drawing/2014/main" id="{21EE88D9-794D-4FD4-8DBD-A14486169653}"/>
              </a:ext>
            </a:extLst>
          </p:cNvPr>
          <p:cNvSpPr/>
          <p:nvPr/>
        </p:nvSpPr>
        <p:spPr bwMode="auto">
          <a:xfrm>
            <a:off x="579374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1" name="矩形 30">
            <a:extLst>
              <a:ext uri="{FF2B5EF4-FFF2-40B4-BE49-F238E27FC236}">
                <a16:creationId xmlns:a16="http://schemas.microsoft.com/office/drawing/2014/main" id="{698E68B3-51CA-48ED-AE46-99D289883A79}"/>
              </a:ext>
            </a:extLst>
          </p:cNvPr>
          <p:cNvSpPr/>
          <p:nvPr/>
        </p:nvSpPr>
        <p:spPr bwMode="auto">
          <a:xfrm>
            <a:off x="627888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2" name="矩形 31">
            <a:extLst>
              <a:ext uri="{FF2B5EF4-FFF2-40B4-BE49-F238E27FC236}">
                <a16:creationId xmlns:a16="http://schemas.microsoft.com/office/drawing/2014/main" id="{A0812095-31CD-4AD4-852E-70BF67528F7C}"/>
              </a:ext>
            </a:extLst>
          </p:cNvPr>
          <p:cNvSpPr/>
          <p:nvPr/>
        </p:nvSpPr>
        <p:spPr bwMode="auto">
          <a:xfrm>
            <a:off x="67640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3" name="矩形 32">
            <a:extLst>
              <a:ext uri="{FF2B5EF4-FFF2-40B4-BE49-F238E27FC236}">
                <a16:creationId xmlns:a16="http://schemas.microsoft.com/office/drawing/2014/main" id="{34322B11-BF88-4374-89CB-1836EA3D8C8E}"/>
              </a:ext>
            </a:extLst>
          </p:cNvPr>
          <p:cNvSpPr/>
          <p:nvPr/>
        </p:nvSpPr>
        <p:spPr bwMode="auto">
          <a:xfrm>
            <a:off x="72491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4" name="矩形 33">
            <a:extLst>
              <a:ext uri="{FF2B5EF4-FFF2-40B4-BE49-F238E27FC236}">
                <a16:creationId xmlns:a16="http://schemas.microsoft.com/office/drawing/2014/main" id="{93B3BEAB-0F30-4CE6-8C91-4176D193D357}"/>
              </a:ext>
            </a:extLst>
          </p:cNvPr>
          <p:cNvSpPr/>
          <p:nvPr/>
        </p:nvSpPr>
        <p:spPr bwMode="auto">
          <a:xfrm>
            <a:off x="77343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5" name="矩形 34">
            <a:extLst>
              <a:ext uri="{FF2B5EF4-FFF2-40B4-BE49-F238E27FC236}">
                <a16:creationId xmlns:a16="http://schemas.microsoft.com/office/drawing/2014/main" id="{CF6652DA-8A15-4573-BBA0-E45AA404C72B}"/>
              </a:ext>
            </a:extLst>
          </p:cNvPr>
          <p:cNvSpPr/>
          <p:nvPr/>
        </p:nvSpPr>
        <p:spPr bwMode="auto">
          <a:xfrm>
            <a:off x="8219438"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graphicFrame>
        <p:nvGraphicFramePr>
          <p:cNvPr id="38" name="表格 4">
            <a:extLst>
              <a:ext uri="{FF2B5EF4-FFF2-40B4-BE49-F238E27FC236}">
                <a16:creationId xmlns:a16="http://schemas.microsoft.com/office/drawing/2014/main" id="{9C3F67D7-79E3-4556-A741-6E4C1D798210}"/>
              </a:ext>
            </a:extLst>
          </p:cNvPr>
          <p:cNvGraphicFramePr>
            <a:graphicFrameLocks/>
          </p:cNvGraphicFramePr>
          <p:nvPr/>
        </p:nvGraphicFramePr>
        <p:xfrm>
          <a:off x="447040" y="2121218"/>
          <a:ext cx="8229581" cy="370840"/>
        </p:xfrm>
        <a:graphic>
          <a:graphicData uri="http://schemas.openxmlformats.org/drawingml/2006/table">
            <a:tbl>
              <a:tblPr firstRow="1" bandRow="1">
                <a:tableStyleId>{5C22544A-7EE6-4342-B048-85BDC9FD1C3A}</a:tableStyleId>
              </a:tblPr>
              <a:tblGrid>
                <a:gridCol w="484093">
                  <a:extLst>
                    <a:ext uri="{9D8B030D-6E8A-4147-A177-3AD203B41FA5}">
                      <a16:colId xmlns:a16="http://schemas.microsoft.com/office/drawing/2014/main" val="1305243425"/>
                    </a:ext>
                  </a:extLst>
                </a:gridCol>
                <a:gridCol w="484093">
                  <a:extLst>
                    <a:ext uri="{9D8B030D-6E8A-4147-A177-3AD203B41FA5}">
                      <a16:colId xmlns:a16="http://schemas.microsoft.com/office/drawing/2014/main" val="738374034"/>
                    </a:ext>
                  </a:extLst>
                </a:gridCol>
                <a:gridCol w="484093">
                  <a:extLst>
                    <a:ext uri="{9D8B030D-6E8A-4147-A177-3AD203B41FA5}">
                      <a16:colId xmlns:a16="http://schemas.microsoft.com/office/drawing/2014/main" val="247646064"/>
                    </a:ext>
                  </a:extLst>
                </a:gridCol>
                <a:gridCol w="484093">
                  <a:extLst>
                    <a:ext uri="{9D8B030D-6E8A-4147-A177-3AD203B41FA5}">
                      <a16:colId xmlns:a16="http://schemas.microsoft.com/office/drawing/2014/main" val="674627977"/>
                    </a:ext>
                  </a:extLst>
                </a:gridCol>
                <a:gridCol w="484093">
                  <a:extLst>
                    <a:ext uri="{9D8B030D-6E8A-4147-A177-3AD203B41FA5}">
                      <a16:colId xmlns:a16="http://schemas.microsoft.com/office/drawing/2014/main" val="2856520919"/>
                    </a:ext>
                  </a:extLst>
                </a:gridCol>
                <a:gridCol w="484093">
                  <a:extLst>
                    <a:ext uri="{9D8B030D-6E8A-4147-A177-3AD203B41FA5}">
                      <a16:colId xmlns:a16="http://schemas.microsoft.com/office/drawing/2014/main" val="1251138669"/>
                    </a:ext>
                  </a:extLst>
                </a:gridCol>
                <a:gridCol w="484093">
                  <a:extLst>
                    <a:ext uri="{9D8B030D-6E8A-4147-A177-3AD203B41FA5}">
                      <a16:colId xmlns:a16="http://schemas.microsoft.com/office/drawing/2014/main" val="372477801"/>
                    </a:ext>
                  </a:extLst>
                </a:gridCol>
                <a:gridCol w="484093">
                  <a:extLst>
                    <a:ext uri="{9D8B030D-6E8A-4147-A177-3AD203B41FA5}">
                      <a16:colId xmlns:a16="http://schemas.microsoft.com/office/drawing/2014/main" val="3711924599"/>
                    </a:ext>
                  </a:extLst>
                </a:gridCol>
                <a:gridCol w="484093">
                  <a:extLst>
                    <a:ext uri="{9D8B030D-6E8A-4147-A177-3AD203B41FA5}">
                      <a16:colId xmlns:a16="http://schemas.microsoft.com/office/drawing/2014/main" val="3130978828"/>
                    </a:ext>
                  </a:extLst>
                </a:gridCol>
                <a:gridCol w="484093">
                  <a:extLst>
                    <a:ext uri="{9D8B030D-6E8A-4147-A177-3AD203B41FA5}">
                      <a16:colId xmlns:a16="http://schemas.microsoft.com/office/drawing/2014/main" val="1654493245"/>
                    </a:ext>
                  </a:extLst>
                </a:gridCol>
                <a:gridCol w="484093">
                  <a:extLst>
                    <a:ext uri="{9D8B030D-6E8A-4147-A177-3AD203B41FA5}">
                      <a16:colId xmlns:a16="http://schemas.microsoft.com/office/drawing/2014/main" val="466609823"/>
                    </a:ext>
                  </a:extLst>
                </a:gridCol>
                <a:gridCol w="484093">
                  <a:extLst>
                    <a:ext uri="{9D8B030D-6E8A-4147-A177-3AD203B41FA5}">
                      <a16:colId xmlns:a16="http://schemas.microsoft.com/office/drawing/2014/main" val="3172772903"/>
                    </a:ext>
                  </a:extLst>
                </a:gridCol>
                <a:gridCol w="484093">
                  <a:extLst>
                    <a:ext uri="{9D8B030D-6E8A-4147-A177-3AD203B41FA5}">
                      <a16:colId xmlns:a16="http://schemas.microsoft.com/office/drawing/2014/main" val="1477908917"/>
                    </a:ext>
                  </a:extLst>
                </a:gridCol>
                <a:gridCol w="484093">
                  <a:extLst>
                    <a:ext uri="{9D8B030D-6E8A-4147-A177-3AD203B41FA5}">
                      <a16:colId xmlns:a16="http://schemas.microsoft.com/office/drawing/2014/main" val="3181419268"/>
                    </a:ext>
                  </a:extLst>
                </a:gridCol>
                <a:gridCol w="484093">
                  <a:extLst>
                    <a:ext uri="{9D8B030D-6E8A-4147-A177-3AD203B41FA5}">
                      <a16:colId xmlns:a16="http://schemas.microsoft.com/office/drawing/2014/main" val="1553735171"/>
                    </a:ext>
                  </a:extLst>
                </a:gridCol>
                <a:gridCol w="484093">
                  <a:extLst>
                    <a:ext uri="{9D8B030D-6E8A-4147-A177-3AD203B41FA5}">
                      <a16:colId xmlns:a16="http://schemas.microsoft.com/office/drawing/2014/main" val="2608522235"/>
                    </a:ext>
                  </a:extLst>
                </a:gridCol>
                <a:gridCol w="484093">
                  <a:extLst>
                    <a:ext uri="{9D8B030D-6E8A-4147-A177-3AD203B41FA5}">
                      <a16:colId xmlns:a16="http://schemas.microsoft.com/office/drawing/2014/main" val="1103137567"/>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bl>
          </a:graphicData>
        </a:graphic>
      </p:graphicFrame>
      <p:sp>
        <p:nvSpPr>
          <p:cNvPr id="39" name="矩形 38">
            <a:extLst>
              <a:ext uri="{FF2B5EF4-FFF2-40B4-BE49-F238E27FC236}">
                <a16:creationId xmlns:a16="http://schemas.microsoft.com/office/drawing/2014/main" id="{2CD53290-052C-41E9-A09B-AC9853E85B97}"/>
              </a:ext>
            </a:extLst>
          </p:cNvPr>
          <p:cNvSpPr/>
          <p:nvPr/>
        </p:nvSpPr>
        <p:spPr bwMode="auto">
          <a:xfrm>
            <a:off x="1912620" y="2032000"/>
            <a:ext cx="6957060" cy="576262"/>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 name="TextBox 1">
            <a:extLst>
              <a:ext uri="{FF2B5EF4-FFF2-40B4-BE49-F238E27FC236}">
                <a16:creationId xmlns:a16="http://schemas.microsoft.com/office/drawing/2014/main" id="{B68285FF-21E4-2322-0361-DA3EAE5EE326}"/>
              </a:ext>
            </a:extLst>
          </p:cNvPr>
          <p:cNvSpPr txBox="1"/>
          <p:nvPr/>
        </p:nvSpPr>
        <p:spPr>
          <a:xfrm>
            <a:off x="546601" y="5262245"/>
            <a:ext cx="7378045" cy="369332"/>
          </a:xfrm>
          <a:prstGeom prst="rect">
            <a:avLst/>
          </a:prstGeom>
          <a:noFill/>
        </p:spPr>
        <p:txBody>
          <a:bodyPr wrap="none" rtlCol="0">
            <a:spAutoFit/>
          </a:bodyPr>
          <a:lstStyle/>
          <a:p>
            <a:r>
              <a:rPr lang="en-GB" dirty="0">
                <a:solidFill>
                  <a:srgbClr val="FF0000"/>
                </a:solidFill>
              </a:rPr>
              <a:t>Note: For frame 2, 1, 3, the frame 2 has the smallest number</a:t>
            </a:r>
          </a:p>
        </p:txBody>
      </p:sp>
    </p:spTree>
    <p:extLst>
      <p:ext uri="{BB962C8B-B14F-4D97-AF65-F5344CB8AC3E}">
        <p14:creationId xmlns:p14="http://schemas.microsoft.com/office/powerpoint/2010/main" val="15102854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4">
            <a:extLst>
              <a:ext uri="{FF2B5EF4-FFF2-40B4-BE49-F238E27FC236}">
                <a16:creationId xmlns:a16="http://schemas.microsoft.com/office/drawing/2014/main" id="{E862E330-245C-4F23-A96A-628B0BB6B83B}"/>
              </a:ext>
            </a:extLst>
          </p:cNvPr>
          <p:cNvGraphicFramePr>
            <a:graphicFrameLocks/>
          </p:cNvGraphicFramePr>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endParaRPr lang="zh-CN" altLang="en-US"/>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tc>
                  <a:txBody>
                    <a:bodyPr/>
                    <a:lstStyle/>
                    <a:p>
                      <a:pPr algn="ctr"/>
                      <a:endParaRPr lang="zh-CN" altLang="en-US"/>
                    </a:p>
                  </a:txBody>
                  <a:tcPr/>
                </a:tc>
                <a:tc>
                  <a:txBody>
                    <a:bodyPr/>
                    <a:lstStyle/>
                    <a:p>
                      <a:pPr algn="ctr"/>
                      <a:r>
                        <a:rPr lang="en-US" altLang="zh-CN" dirty="0"/>
                        <a:t>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LRU Replacement</a:t>
            </a:r>
            <a:endParaRPr lang="zh-CN" altLang="en-US" sz="3800" dirty="0"/>
          </a:p>
        </p:txBody>
      </p:sp>
      <p:graphicFrame>
        <p:nvGraphicFramePr>
          <p:cNvPr id="25" name="表格 4">
            <a:extLst>
              <a:ext uri="{FF2B5EF4-FFF2-40B4-BE49-F238E27FC236}">
                <a16:creationId xmlns:a16="http://schemas.microsoft.com/office/drawing/2014/main" id="{E5F9B23B-7298-45E2-93FA-59C858192F2B}"/>
              </a:ext>
            </a:extLst>
          </p:cNvPr>
          <p:cNvGraphicFramePr>
            <a:graphicFrameLocks/>
          </p:cNvGraphicFramePr>
          <p:nvPr/>
        </p:nvGraphicFramePr>
        <p:xfrm>
          <a:off x="447040" y="2121218"/>
          <a:ext cx="1452282"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tblGrid>
              <a:tr h="370840">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extLst>
                  <a:ext uri="{0D108BD9-81ED-4DB2-BD59-A6C34878D82A}">
                    <a16:rowId xmlns:a16="http://schemas.microsoft.com/office/drawing/2014/main" val="3320877074"/>
                  </a:ext>
                </a:extLst>
              </a:tr>
            </a:tbl>
          </a:graphicData>
        </a:graphic>
      </p:graphicFrame>
      <p:graphicFrame>
        <p:nvGraphicFramePr>
          <p:cNvPr id="16" name="表格 4">
            <a:extLst>
              <a:ext uri="{FF2B5EF4-FFF2-40B4-BE49-F238E27FC236}">
                <a16:creationId xmlns:a16="http://schemas.microsoft.com/office/drawing/2014/main" id="{C162E89E-3409-42BD-B1F2-3634B5E9E703}"/>
              </a:ext>
            </a:extLst>
          </p:cNvPr>
          <p:cNvGraphicFramePr>
            <a:graphicFrameLocks/>
          </p:cNvGraphicFramePr>
          <p:nvPr/>
        </p:nvGraphicFramePr>
        <p:xfrm>
          <a:off x="457200" y="4520565"/>
          <a:ext cx="3872752" cy="74168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tblGrid>
              <a:tr h="37084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7</a:t>
                      </a:r>
                      <a:endParaRPr lang="zh-CN" altLang="en-US" dirty="0"/>
                    </a:p>
                  </a:txBody>
                  <a:tcPr/>
                </a:tc>
                <a:extLst>
                  <a:ext uri="{0D108BD9-81ED-4DB2-BD59-A6C34878D82A}">
                    <a16:rowId xmlns:a16="http://schemas.microsoft.com/office/drawing/2014/main" val="3320877074"/>
                  </a:ext>
                </a:extLst>
              </a:tr>
              <a:tr h="370840">
                <a:tc>
                  <a:txBody>
                    <a:bodyPr/>
                    <a:lstStyle/>
                    <a:p>
                      <a:pPr algn="ctr"/>
                      <a:endParaRPr lang="zh-CN" altLang="en-US"/>
                    </a:p>
                  </a:txBody>
                  <a:tcPr/>
                </a:tc>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4</a:t>
                      </a:r>
                      <a:endParaRPr lang="zh-CN" altLang="en-US" dirty="0"/>
                    </a:p>
                  </a:txBody>
                  <a:tcPr/>
                </a:tc>
                <a:extLst>
                  <a:ext uri="{0D108BD9-81ED-4DB2-BD59-A6C34878D82A}">
                    <a16:rowId xmlns:a16="http://schemas.microsoft.com/office/drawing/2014/main" val="2188686315"/>
                  </a:ext>
                </a:extLst>
              </a:tr>
            </a:tbl>
          </a:graphicData>
        </a:graphic>
      </p:graphicFrame>
      <p:sp>
        <p:nvSpPr>
          <p:cNvPr id="22" name="矩形 21">
            <a:extLst>
              <a:ext uri="{FF2B5EF4-FFF2-40B4-BE49-F238E27FC236}">
                <a16:creationId xmlns:a16="http://schemas.microsoft.com/office/drawing/2014/main" id="{E4D5E598-D88D-4E93-BE87-816E2C6C794F}"/>
              </a:ext>
            </a:extLst>
          </p:cNvPr>
          <p:cNvSpPr/>
          <p:nvPr/>
        </p:nvSpPr>
        <p:spPr bwMode="auto">
          <a:xfrm>
            <a:off x="23977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3" name="矩形 22">
            <a:extLst>
              <a:ext uri="{FF2B5EF4-FFF2-40B4-BE49-F238E27FC236}">
                <a16:creationId xmlns:a16="http://schemas.microsoft.com/office/drawing/2014/main" id="{1AA1F75F-EE1D-49EE-BC7B-5F1C6276FC94}"/>
              </a:ext>
            </a:extLst>
          </p:cNvPr>
          <p:cNvSpPr/>
          <p:nvPr/>
        </p:nvSpPr>
        <p:spPr bwMode="auto">
          <a:xfrm>
            <a:off x="28829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4" name="矩形 23">
            <a:extLst>
              <a:ext uri="{FF2B5EF4-FFF2-40B4-BE49-F238E27FC236}">
                <a16:creationId xmlns:a16="http://schemas.microsoft.com/office/drawing/2014/main" id="{51379B0E-E4C2-47A6-882A-8BAE2ED32592}"/>
              </a:ext>
            </a:extLst>
          </p:cNvPr>
          <p:cNvSpPr/>
          <p:nvPr/>
        </p:nvSpPr>
        <p:spPr bwMode="auto">
          <a:xfrm>
            <a:off x="336804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6" name="矩形 25">
            <a:extLst>
              <a:ext uri="{FF2B5EF4-FFF2-40B4-BE49-F238E27FC236}">
                <a16:creationId xmlns:a16="http://schemas.microsoft.com/office/drawing/2014/main" id="{0EB294D5-B41C-4B91-B246-DF84A4711A2C}"/>
              </a:ext>
            </a:extLst>
          </p:cNvPr>
          <p:cNvSpPr/>
          <p:nvPr/>
        </p:nvSpPr>
        <p:spPr bwMode="auto">
          <a:xfrm>
            <a:off x="385318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7" name="矩形 26">
            <a:extLst>
              <a:ext uri="{FF2B5EF4-FFF2-40B4-BE49-F238E27FC236}">
                <a16:creationId xmlns:a16="http://schemas.microsoft.com/office/drawing/2014/main" id="{E405F3CF-9209-4EEA-B0F2-63B432154C0A}"/>
              </a:ext>
            </a:extLst>
          </p:cNvPr>
          <p:cNvSpPr/>
          <p:nvPr/>
        </p:nvSpPr>
        <p:spPr bwMode="auto">
          <a:xfrm>
            <a:off x="43383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8" name="矩形 27">
            <a:extLst>
              <a:ext uri="{FF2B5EF4-FFF2-40B4-BE49-F238E27FC236}">
                <a16:creationId xmlns:a16="http://schemas.microsoft.com/office/drawing/2014/main" id="{4D40EA8F-1691-4EDF-8EBF-3FF4A2A61DB7}"/>
              </a:ext>
            </a:extLst>
          </p:cNvPr>
          <p:cNvSpPr/>
          <p:nvPr/>
        </p:nvSpPr>
        <p:spPr bwMode="auto">
          <a:xfrm>
            <a:off x="48234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9" name="矩形 28">
            <a:extLst>
              <a:ext uri="{FF2B5EF4-FFF2-40B4-BE49-F238E27FC236}">
                <a16:creationId xmlns:a16="http://schemas.microsoft.com/office/drawing/2014/main" id="{9B85905E-70BF-450D-901C-A0A42FEC4666}"/>
              </a:ext>
            </a:extLst>
          </p:cNvPr>
          <p:cNvSpPr/>
          <p:nvPr/>
        </p:nvSpPr>
        <p:spPr bwMode="auto">
          <a:xfrm>
            <a:off x="53086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0" name="矩形 29">
            <a:extLst>
              <a:ext uri="{FF2B5EF4-FFF2-40B4-BE49-F238E27FC236}">
                <a16:creationId xmlns:a16="http://schemas.microsoft.com/office/drawing/2014/main" id="{21EE88D9-794D-4FD4-8DBD-A14486169653}"/>
              </a:ext>
            </a:extLst>
          </p:cNvPr>
          <p:cNvSpPr/>
          <p:nvPr/>
        </p:nvSpPr>
        <p:spPr bwMode="auto">
          <a:xfrm>
            <a:off x="579374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1" name="矩形 30">
            <a:extLst>
              <a:ext uri="{FF2B5EF4-FFF2-40B4-BE49-F238E27FC236}">
                <a16:creationId xmlns:a16="http://schemas.microsoft.com/office/drawing/2014/main" id="{698E68B3-51CA-48ED-AE46-99D289883A79}"/>
              </a:ext>
            </a:extLst>
          </p:cNvPr>
          <p:cNvSpPr/>
          <p:nvPr/>
        </p:nvSpPr>
        <p:spPr bwMode="auto">
          <a:xfrm>
            <a:off x="627888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2" name="矩形 31">
            <a:extLst>
              <a:ext uri="{FF2B5EF4-FFF2-40B4-BE49-F238E27FC236}">
                <a16:creationId xmlns:a16="http://schemas.microsoft.com/office/drawing/2014/main" id="{A0812095-31CD-4AD4-852E-70BF67528F7C}"/>
              </a:ext>
            </a:extLst>
          </p:cNvPr>
          <p:cNvSpPr/>
          <p:nvPr/>
        </p:nvSpPr>
        <p:spPr bwMode="auto">
          <a:xfrm>
            <a:off x="67640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3" name="矩形 32">
            <a:extLst>
              <a:ext uri="{FF2B5EF4-FFF2-40B4-BE49-F238E27FC236}">
                <a16:creationId xmlns:a16="http://schemas.microsoft.com/office/drawing/2014/main" id="{34322B11-BF88-4374-89CB-1836EA3D8C8E}"/>
              </a:ext>
            </a:extLst>
          </p:cNvPr>
          <p:cNvSpPr/>
          <p:nvPr/>
        </p:nvSpPr>
        <p:spPr bwMode="auto">
          <a:xfrm>
            <a:off x="72491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4" name="矩形 33">
            <a:extLst>
              <a:ext uri="{FF2B5EF4-FFF2-40B4-BE49-F238E27FC236}">
                <a16:creationId xmlns:a16="http://schemas.microsoft.com/office/drawing/2014/main" id="{93B3BEAB-0F30-4CE6-8C91-4176D193D357}"/>
              </a:ext>
            </a:extLst>
          </p:cNvPr>
          <p:cNvSpPr/>
          <p:nvPr/>
        </p:nvSpPr>
        <p:spPr bwMode="auto">
          <a:xfrm>
            <a:off x="77343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5" name="矩形 34">
            <a:extLst>
              <a:ext uri="{FF2B5EF4-FFF2-40B4-BE49-F238E27FC236}">
                <a16:creationId xmlns:a16="http://schemas.microsoft.com/office/drawing/2014/main" id="{CF6652DA-8A15-4573-BBA0-E45AA404C72B}"/>
              </a:ext>
            </a:extLst>
          </p:cNvPr>
          <p:cNvSpPr/>
          <p:nvPr/>
        </p:nvSpPr>
        <p:spPr bwMode="auto">
          <a:xfrm>
            <a:off x="8219438"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graphicFrame>
        <p:nvGraphicFramePr>
          <p:cNvPr id="36" name="表格 4">
            <a:extLst>
              <a:ext uri="{FF2B5EF4-FFF2-40B4-BE49-F238E27FC236}">
                <a16:creationId xmlns:a16="http://schemas.microsoft.com/office/drawing/2014/main" id="{0EFFD7AD-3792-4D49-865C-F542E357A4EB}"/>
              </a:ext>
            </a:extLst>
          </p:cNvPr>
          <p:cNvGraphicFramePr>
            <a:graphicFrameLocks/>
          </p:cNvGraphicFramePr>
          <p:nvPr/>
        </p:nvGraphicFramePr>
        <p:xfrm>
          <a:off x="457200" y="2119472"/>
          <a:ext cx="1452285" cy="370840"/>
        </p:xfrm>
        <a:graphic>
          <a:graphicData uri="http://schemas.openxmlformats.org/drawingml/2006/table">
            <a:tbl>
              <a:tblPr firstRow="1" bandRow="1">
                <a:tableStyleId>{5C22544A-7EE6-4342-B048-85BDC9FD1C3A}</a:tableStyleId>
              </a:tblPr>
              <a:tblGrid>
                <a:gridCol w="484095">
                  <a:extLst>
                    <a:ext uri="{9D8B030D-6E8A-4147-A177-3AD203B41FA5}">
                      <a16:colId xmlns:a16="http://schemas.microsoft.com/office/drawing/2014/main" val="1305243425"/>
                    </a:ext>
                  </a:extLst>
                </a:gridCol>
                <a:gridCol w="484095">
                  <a:extLst>
                    <a:ext uri="{9D8B030D-6E8A-4147-A177-3AD203B41FA5}">
                      <a16:colId xmlns:a16="http://schemas.microsoft.com/office/drawing/2014/main" val="893890232"/>
                    </a:ext>
                  </a:extLst>
                </a:gridCol>
                <a:gridCol w="484095">
                  <a:extLst>
                    <a:ext uri="{9D8B030D-6E8A-4147-A177-3AD203B41FA5}">
                      <a16:colId xmlns:a16="http://schemas.microsoft.com/office/drawing/2014/main" val="4216939477"/>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extLst>
                  <a:ext uri="{0D108BD9-81ED-4DB2-BD59-A6C34878D82A}">
                    <a16:rowId xmlns:a16="http://schemas.microsoft.com/office/drawing/2014/main" val="3320877074"/>
                  </a:ext>
                </a:extLst>
              </a:tr>
            </a:tbl>
          </a:graphicData>
        </a:graphic>
      </p:graphicFrame>
      <p:graphicFrame>
        <p:nvGraphicFramePr>
          <p:cNvPr id="39" name="表格 4">
            <a:extLst>
              <a:ext uri="{FF2B5EF4-FFF2-40B4-BE49-F238E27FC236}">
                <a16:creationId xmlns:a16="http://schemas.microsoft.com/office/drawing/2014/main" id="{5C929EB4-790B-4F01-9F63-92A3FA1EE944}"/>
              </a:ext>
            </a:extLst>
          </p:cNvPr>
          <p:cNvGraphicFramePr>
            <a:graphicFrameLocks/>
          </p:cNvGraphicFramePr>
          <p:nvPr/>
        </p:nvGraphicFramePr>
        <p:xfrm>
          <a:off x="447040" y="2121218"/>
          <a:ext cx="8229581" cy="370840"/>
        </p:xfrm>
        <a:graphic>
          <a:graphicData uri="http://schemas.openxmlformats.org/drawingml/2006/table">
            <a:tbl>
              <a:tblPr firstRow="1" bandRow="1">
                <a:tableStyleId>{5C22544A-7EE6-4342-B048-85BDC9FD1C3A}</a:tableStyleId>
              </a:tblPr>
              <a:tblGrid>
                <a:gridCol w="484093">
                  <a:extLst>
                    <a:ext uri="{9D8B030D-6E8A-4147-A177-3AD203B41FA5}">
                      <a16:colId xmlns:a16="http://schemas.microsoft.com/office/drawing/2014/main" val="1305243425"/>
                    </a:ext>
                  </a:extLst>
                </a:gridCol>
                <a:gridCol w="484093">
                  <a:extLst>
                    <a:ext uri="{9D8B030D-6E8A-4147-A177-3AD203B41FA5}">
                      <a16:colId xmlns:a16="http://schemas.microsoft.com/office/drawing/2014/main" val="738374034"/>
                    </a:ext>
                  </a:extLst>
                </a:gridCol>
                <a:gridCol w="484093">
                  <a:extLst>
                    <a:ext uri="{9D8B030D-6E8A-4147-A177-3AD203B41FA5}">
                      <a16:colId xmlns:a16="http://schemas.microsoft.com/office/drawing/2014/main" val="247646064"/>
                    </a:ext>
                  </a:extLst>
                </a:gridCol>
                <a:gridCol w="484093">
                  <a:extLst>
                    <a:ext uri="{9D8B030D-6E8A-4147-A177-3AD203B41FA5}">
                      <a16:colId xmlns:a16="http://schemas.microsoft.com/office/drawing/2014/main" val="674627977"/>
                    </a:ext>
                  </a:extLst>
                </a:gridCol>
                <a:gridCol w="484093">
                  <a:extLst>
                    <a:ext uri="{9D8B030D-6E8A-4147-A177-3AD203B41FA5}">
                      <a16:colId xmlns:a16="http://schemas.microsoft.com/office/drawing/2014/main" val="2856520919"/>
                    </a:ext>
                  </a:extLst>
                </a:gridCol>
                <a:gridCol w="484093">
                  <a:extLst>
                    <a:ext uri="{9D8B030D-6E8A-4147-A177-3AD203B41FA5}">
                      <a16:colId xmlns:a16="http://schemas.microsoft.com/office/drawing/2014/main" val="1251138669"/>
                    </a:ext>
                  </a:extLst>
                </a:gridCol>
                <a:gridCol w="484093">
                  <a:extLst>
                    <a:ext uri="{9D8B030D-6E8A-4147-A177-3AD203B41FA5}">
                      <a16:colId xmlns:a16="http://schemas.microsoft.com/office/drawing/2014/main" val="372477801"/>
                    </a:ext>
                  </a:extLst>
                </a:gridCol>
                <a:gridCol w="484093">
                  <a:extLst>
                    <a:ext uri="{9D8B030D-6E8A-4147-A177-3AD203B41FA5}">
                      <a16:colId xmlns:a16="http://schemas.microsoft.com/office/drawing/2014/main" val="3711924599"/>
                    </a:ext>
                  </a:extLst>
                </a:gridCol>
                <a:gridCol w="484093">
                  <a:extLst>
                    <a:ext uri="{9D8B030D-6E8A-4147-A177-3AD203B41FA5}">
                      <a16:colId xmlns:a16="http://schemas.microsoft.com/office/drawing/2014/main" val="3130978828"/>
                    </a:ext>
                  </a:extLst>
                </a:gridCol>
                <a:gridCol w="484093">
                  <a:extLst>
                    <a:ext uri="{9D8B030D-6E8A-4147-A177-3AD203B41FA5}">
                      <a16:colId xmlns:a16="http://schemas.microsoft.com/office/drawing/2014/main" val="1654493245"/>
                    </a:ext>
                  </a:extLst>
                </a:gridCol>
                <a:gridCol w="484093">
                  <a:extLst>
                    <a:ext uri="{9D8B030D-6E8A-4147-A177-3AD203B41FA5}">
                      <a16:colId xmlns:a16="http://schemas.microsoft.com/office/drawing/2014/main" val="466609823"/>
                    </a:ext>
                  </a:extLst>
                </a:gridCol>
                <a:gridCol w="484093">
                  <a:extLst>
                    <a:ext uri="{9D8B030D-6E8A-4147-A177-3AD203B41FA5}">
                      <a16:colId xmlns:a16="http://schemas.microsoft.com/office/drawing/2014/main" val="3172772903"/>
                    </a:ext>
                  </a:extLst>
                </a:gridCol>
                <a:gridCol w="484093">
                  <a:extLst>
                    <a:ext uri="{9D8B030D-6E8A-4147-A177-3AD203B41FA5}">
                      <a16:colId xmlns:a16="http://schemas.microsoft.com/office/drawing/2014/main" val="1477908917"/>
                    </a:ext>
                  </a:extLst>
                </a:gridCol>
                <a:gridCol w="484093">
                  <a:extLst>
                    <a:ext uri="{9D8B030D-6E8A-4147-A177-3AD203B41FA5}">
                      <a16:colId xmlns:a16="http://schemas.microsoft.com/office/drawing/2014/main" val="3181419268"/>
                    </a:ext>
                  </a:extLst>
                </a:gridCol>
                <a:gridCol w="484093">
                  <a:extLst>
                    <a:ext uri="{9D8B030D-6E8A-4147-A177-3AD203B41FA5}">
                      <a16:colId xmlns:a16="http://schemas.microsoft.com/office/drawing/2014/main" val="1553735171"/>
                    </a:ext>
                  </a:extLst>
                </a:gridCol>
                <a:gridCol w="484093">
                  <a:extLst>
                    <a:ext uri="{9D8B030D-6E8A-4147-A177-3AD203B41FA5}">
                      <a16:colId xmlns:a16="http://schemas.microsoft.com/office/drawing/2014/main" val="2608522235"/>
                    </a:ext>
                  </a:extLst>
                </a:gridCol>
                <a:gridCol w="484093">
                  <a:extLst>
                    <a:ext uri="{9D8B030D-6E8A-4147-A177-3AD203B41FA5}">
                      <a16:colId xmlns:a16="http://schemas.microsoft.com/office/drawing/2014/main" val="1103137567"/>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bl>
          </a:graphicData>
        </a:graphic>
      </p:graphicFrame>
      <p:sp>
        <p:nvSpPr>
          <p:cNvPr id="40" name="矩形 39">
            <a:extLst>
              <a:ext uri="{FF2B5EF4-FFF2-40B4-BE49-F238E27FC236}">
                <a16:creationId xmlns:a16="http://schemas.microsoft.com/office/drawing/2014/main" id="{FF85AF88-88B0-44B6-9BC9-94D14DF1BA6D}"/>
              </a:ext>
            </a:extLst>
          </p:cNvPr>
          <p:cNvSpPr/>
          <p:nvPr/>
        </p:nvSpPr>
        <p:spPr bwMode="auto">
          <a:xfrm>
            <a:off x="2387600" y="2032000"/>
            <a:ext cx="6482080" cy="576262"/>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Tree>
    <p:extLst>
      <p:ext uri="{BB962C8B-B14F-4D97-AF65-F5344CB8AC3E}">
        <p14:creationId xmlns:p14="http://schemas.microsoft.com/office/powerpoint/2010/main" val="19441676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4">
            <a:extLst>
              <a:ext uri="{FF2B5EF4-FFF2-40B4-BE49-F238E27FC236}">
                <a16:creationId xmlns:a16="http://schemas.microsoft.com/office/drawing/2014/main" id="{E862E330-245C-4F23-A96A-628B0BB6B83B}"/>
              </a:ext>
            </a:extLst>
          </p:cNvPr>
          <p:cNvGraphicFramePr>
            <a:graphicFrameLocks/>
          </p:cNvGraphicFramePr>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endParaRPr lang="zh-CN" altLang="en-US"/>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tc>
                  <a:txBody>
                    <a:bodyPr/>
                    <a:lstStyle/>
                    <a:p>
                      <a:pPr algn="ctr"/>
                      <a:endParaRPr lang="zh-CN" altLang="en-US"/>
                    </a:p>
                  </a:txBody>
                  <a:tcPr/>
                </a:tc>
                <a:tc>
                  <a:txBody>
                    <a:bodyPr/>
                    <a:lstStyle/>
                    <a:p>
                      <a:pPr algn="ctr"/>
                      <a:r>
                        <a:rPr lang="en-US" altLang="zh-CN" dirty="0"/>
                        <a:t>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LRU Replacement</a:t>
            </a:r>
            <a:endParaRPr lang="zh-CN" altLang="en-US" sz="3800" dirty="0"/>
          </a:p>
        </p:txBody>
      </p:sp>
      <p:graphicFrame>
        <p:nvGraphicFramePr>
          <p:cNvPr id="25" name="表格 4">
            <a:extLst>
              <a:ext uri="{FF2B5EF4-FFF2-40B4-BE49-F238E27FC236}">
                <a16:creationId xmlns:a16="http://schemas.microsoft.com/office/drawing/2014/main" id="{E5F9B23B-7298-45E2-93FA-59C858192F2B}"/>
              </a:ext>
            </a:extLst>
          </p:cNvPr>
          <p:cNvGraphicFramePr>
            <a:graphicFrameLocks/>
          </p:cNvGraphicFramePr>
          <p:nvPr/>
        </p:nvGraphicFramePr>
        <p:xfrm>
          <a:off x="447040" y="2121218"/>
          <a:ext cx="1452282"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extLst>
                  <a:ext uri="{0D108BD9-81ED-4DB2-BD59-A6C34878D82A}">
                    <a16:rowId xmlns:a16="http://schemas.microsoft.com/office/drawing/2014/main" val="3320877074"/>
                  </a:ext>
                </a:extLst>
              </a:tr>
            </a:tbl>
          </a:graphicData>
        </a:graphic>
      </p:graphicFrame>
      <p:graphicFrame>
        <p:nvGraphicFramePr>
          <p:cNvPr id="16" name="表格 4">
            <a:extLst>
              <a:ext uri="{FF2B5EF4-FFF2-40B4-BE49-F238E27FC236}">
                <a16:creationId xmlns:a16="http://schemas.microsoft.com/office/drawing/2014/main" id="{C162E89E-3409-42BD-B1F2-3634B5E9E703}"/>
              </a:ext>
            </a:extLst>
          </p:cNvPr>
          <p:cNvGraphicFramePr>
            <a:graphicFrameLocks/>
          </p:cNvGraphicFramePr>
          <p:nvPr>
            <p:extLst>
              <p:ext uri="{D42A27DB-BD31-4B8C-83A1-F6EECF244321}">
                <p14:modId xmlns:p14="http://schemas.microsoft.com/office/powerpoint/2010/main" val="3675066328"/>
              </p:ext>
            </p:extLst>
          </p:nvPr>
        </p:nvGraphicFramePr>
        <p:xfrm>
          <a:off x="457200" y="4520565"/>
          <a:ext cx="3872752" cy="74168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tblGrid>
              <a:tr h="37084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7</a:t>
                      </a:r>
                      <a:endParaRPr lang="zh-CN" altLang="en-US" dirty="0"/>
                    </a:p>
                  </a:txBody>
                  <a:tcPr/>
                </a:tc>
                <a:extLst>
                  <a:ext uri="{0D108BD9-81ED-4DB2-BD59-A6C34878D82A}">
                    <a16:rowId xmlns:a16="http://schemas.microsoft.com/office/drawing/2014/main" val="3320877074"/>
                  </a:ext>
                </a:extLst>
              </a:tr>
              <a:tr h="370840">
                <a:tc>
                  <a:txBody>
                    <a:bodyPr/>
                    <a:lstStyle/>
                    <a:p>
                      <a:pPr algn="ctr"/>
                      <a:endParaRPr lang="zh-CN" altLang="en-US"/>
                    </a:p>
                  </a:txBody>
                  <a:tcPr/>
                </a:tc>
                <a:tc>
                  <a:txBody>
                    <a:bodyPr/>
                    <a:lstStyle/>
                    <a:p>
                      <a:pPr algn="ctr"/>
                      <a:r>
                        <a:rPr lang="en-US" altLang="zh-CN" dirty="0">
                          <a:solidFill>
                            <a:srgbClr val="FF0000"/>
                          </a:solidFill>
                        </a:rPr>
                        <a:t>5</a:t>
                      </a:r>
                      <a:endParaRPr lang="zh-CN" altLang="en-US" dirty="0">
                        <a:solidFill>
                          <a:srgbClr val="FF0000"/>
                        </a:solidFill>
                      </a:endParaRPr>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4</a:t>
                      </a:r>
                      <a:endParaRPr lang="zh-CN" altLang="en-US" dirty="0"/>
                    </a:p>
                  </a:txBody>
                  <a:tcPr/>
                </a:tc>
                <a:extLst>
                  <a:ext uri="{0D108BD9-81ED-4DB2-BD59-A6C34878D82A}">
                    <a16:rowId xmlns:a16="http://schemas.microsoft.com/office/drawing/2014/main" val="2188686315"/>
                  </a:ext>
                </a:extLst>
              </a:tr>
            </a:tbl>
          </a:graphicData>
        </a:graphic>
      </p:graphicFrame>
      <p:sp>
        <p:nvSpPr>
          <p:cNvPr id="23" name="矩形 22">
            <a:extLst>
              <a:ext uri="{FF2B5EF4-FFF2-40B4-BE49-F238E27FC236}">
                <a16:creationId xmlns:a16="http://schemas.microsoft.com/office/drawing/2014/main" id="{1AA1F75F-EE1D-49EE-BC7B-5F1C6276FC94}"/>
              </a:ext>
            </a:extLst>
          </p:cNvPr>
          <p:cNvSpPr/>
          <p:nvPr/>
        </p:nvSpPr>
        <p:spPr bwMode="auto">
          <a:xfrm>
            <a:off x="28829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4" name="矩形 23">
            <a:extLst>
              <a:ext uri="{FF2B5EF4-FFF2-40B4-BE49-F238E27FC236}">
                <a16:creationId xmlns:a16="http://schemas.microsoft.com/office/drawing/2014/main" id="{51379B0E-E4C2-47A6-882A-8BAE2ED32592}"/>
              </a:ext>
            </a:extLst>
          </p:cNvPr>
          <p:cNvSpPr/>
          <p:nvPr/>
        </p:nvSpPr>
        <p:spPr bwMode="auto">
          <a:xfrm>
            <a:off x="336804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6" name="矩形 25">
            <a:extLst>
              <a:ext uri="{FF2B5EF4-FFF2-40B4-BE49-F238E27FC236}">
                <a16:creationId xmlns:a16="http://schemas.microsoft.com/office/drawing/2014/main" id="{0EB294D5-B41C-4B91-B246-DF84A4711A2C}"/>
              </a:ext>
            </a:extLst>
          </p:cNvPr>
          <p:cNvSpPr/>
          <p:nvPr/>
        </p:nvSpPr>
        <p:spPr bwMode="auto">
          <a:xfrm>
            <a:off x="385318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7" name="矩形 26">
            <a:extLst>
              <a:ext uri="{FF2B5EF4-FFF2-40B4-BE49-F238E27FC236}">
                <a16:creationId xmlns:a16="http://schemas.microsoft.com/office/drawing/2014/main" id="{E405F3CF-9209-4EEA-B0F2-63B432154C0A}"/>
              </a:ext>
            </a:extLst>
          </p:cNvPr>
          <p:cNvSpPr/>
          <p:nvPr/>
        </p:nvSpPr>
        <p:spPr bwMode="auto">
          <a:xfrm>
            <a:off x="43383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8" name="矩形 27">
            <a:extLst>
              <a:ext uri="{FF2B5EF4-FFF2-40B4-BE49-F238E27FC236}">
                <a16:creationId xmlns:a16="http://schemas.microsoft.com/office/drawing/2014/main" id="{4D40EA8F-1691-4EDF-8EBF-3FF4A2A61DB7}"/>
              </a:ext>
            </a:extLst>
          </p:cNvPr>
          <p:cNvSpPr/>
          <p:nvPr/>
        </p:nvSpPr>
        <p:spPr bwMode="auto">
          <a:xfrm>
            <a:off x="48234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9" name="矩形 28">
            <a:extLst>
              <a:ext uri="{FF2B5EF4-FFF2-40B4-BE49-F238E27FC236}">
                <a16:creationId xmlns:a16="http://schemas.microsoft.com/office/drawing/2014/main" id="{9B85905E-70BF-450D-901C-A0A42FEC4666}"/>
              </a:ext>
            </a:extLst>
          </p:cNvPr>
          <p:cNvSpPr/>
          <p:nvPr/>
        </p:nvSpPr>
        <p:spPr bwMode="auto">
          <a:xfrm>
            <a:off x="53086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0" name="矩形 29">
            <a:extLst>
              <a:ext uri="{FF2B5EF4-FFF2-40B4-BE49-F238E27FC236}">
                <a16:creationId xmlns:a16="http://schemas.microsoft.com/office/drawing/2014/main" id="{21EE88D9-794D-4FD4-8DBD-A14486169653}"/>
              </a:ext>
            </a:extLst>
          </p:cNvPr>
          <p:cNvSpPr/>
          <p:nvPr/>
        </p:nvSpPr>
        <p:spPr bwMode="auto">
          <a:xfrm>
            <a:off x="579374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1" name="矩形 30">
            <a:extLst>
              <a:ext uri="{FF2B5EF4-FFF2-40B4-BE49-F238E27FC236}">
                <a16:creationId xmlns:a16="http://schemas.microsoft.com/office/drawing/2014/main" id="{698E68B3-51CA-48ED-AE46-99D289883A79}"/>
              </a:ext>
            </a:extLst>
          </p:cNvPr>
          <p:cNvSpPr/>
          <p:nvPr/>
        </p:nvSpPr>
        <p:spPr bwMode="auto">
          <a:xfrm>
            <a:off x="627888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2" name="矩形 31">
            <a:extLst>
              <a:ext uri="{FF2B5EF4-FFF2-40B4-BE49-F238E27FC236}">
                <a16:creationId xmlns:a16="http://schemas.microsoft.com/office/drawing/2014/main" id="{A0812095-31CD-4AD4-852E-70BF67528F7C}"/>
              </a:ext>
            </a:extLst>
          </p:cNvPr>
          <p:cNvSpPr/>
          <p:nvPr/>
        </p:nvSpPr>
        <p:spPr bwMode="auto">
          <a:xfrm>
            <a:off x="67640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3" name="矩形 32">
            <a:extLst>
              <a:ext uri="{FF2B5EF4-FFF2-40B4-BE49-F238E27FC236}">
                <a16:creationId xmlns:a16="http://schemas.microsoft.com/office/drawing/2014/main" id="{34322B11-BF88-4374-89CB-1836EA3D8C8E}"/>
              </a:ext>
            </a:extLst>
          </p:cNvPr>
          <p:cNvSpPr/>
          <p:nvPr/>
        </p:nvSpPr>
        <p:spPr bwMode="auto">
          <a:xfrm>
            <a:off x="72491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4" name="矩形 33">
            <a:extLst>
              <a:ext uri="{FF2B5EF4-FFF2-40B4-BE49-F238E27FC236}">
                <a16:creationId xmlns:a16="http://schemas.microsoft.com/office/drawing/2014/main" id="{93B3BEAB-0F30-4CE6-8C91-4176D193D357}"/>
              </a:ext>
            </a:extLst>
          </p:cNvPr>
          <p:cNvSpPr/>
          <p:nvPr/>
        </p:nvSpPr>
        <p:spPr bwMode="auto">
          <a:xfrm>
            <a:off x="77343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5" name="矩形 34">
            <a:extLst>
              <a:ext uri="{FF2B5EF4-FFF2-40B4-BE49-F238E27FC236}">
                <a16:creationId xmlns:a16="http://schemas.microsoft.com/office/drawing/2014/main" id="{CF6652DA-8A15-4573-BBA0-E45AA404C72B}"/>
              </a:ext>
            </a:extLst>
          </p:cNvPr>
          <p:cNvSpPr/>
          <p:nvPr/>
        </p:nvSpPr>
        <p:spPr bwMode="auto">
          <a:xfrm>
            <a:off x="8219438"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graphicFrame>
        <p:nvGraphicFramePr>
          <p:cNvPr id="36" name="表格 4">
            <a:extLst>
              <a:ext uri="{FF2B5EF4-FFF2-40B4-BE49-F238E27FC236}">
                <a16:creationId xmlns:a16="http://schemas.microsoft.com/office/drawing/2014/main" id="{3781A1FF-831C-4A55-9268-AD543003A6CC}"/>
              </a:ext>
            </a:extLst>
          </p:cNvPr>
          <p:cNvGraphicFramePr>
            <a:graphicFrameLocks/>
          </p:cNvGraphicFramePr>
          <p:nvPr/>
        </p:nvGraphicFramePr>
        <p:xfrm>
          <a:off x="447040" y="2121218"/>
          <a:ext cx="8229581" cy="370840"/>
        </p:xfrm>
        <a:graphic>
          <a:graphicData uri="http://schemas.openxmlformats.org/drawingml/2006/table">
            <a:tbl>
              <a:tblPr firstRow="1" bandRow="1">
                <a:tableStyleId>{5C22544A-7EE6-4342-B048-85BDC9FD1C3A}</a:tableStyleId>
              </a:tblPr>
              <a:tblGrid>
                <a:gridCol w="484093">
                  <a:extLst>
                    <a:ext uri="{9D8B030D-6E8A-4147-A177-3AD203B41FA5}">
                      <a16:colId xmlns:a16="http://schemas.microsoft.com/office/drawing/2014/main" val="1305243425"/>
                    </a:ext>
                  </a:extLst>
                </a:gridCol>
                <a:gridCol w="484093">
                  <a:extLst>
                    <a:ext uri="{9D8B030D-6E8A-4147-A177-3AD203B41FA5}">
                      <a16:colId xmlns:a16="http://schemas.microsoft.com/office/drawing/2014/main" val="738374034"/>
                    </a:ext>
                  </a:extLst>
                </a:gridCol>
                <a:gridCol w="484093">
                  <a:extLst>
                    <a:ext uri="{9D8B030D-6E8A-4147-A177-3AD203B41FA5}">
                      <a16:colId xmlns:a16="http://schemas.microsoft.com/office/drawing/2014/main" val="247646064"/>
                    </a:ext>
                  </a:extLst>
                </a:gridCol>
                <a:gridCol w="484093">
                  <a:extLst>
                    <a:ext uri="{9D8B030D-6E8A-4147-A177-3AD203B41FA5}">
                      <a16:colId xmlns:a16="http://schemas.microsoft.com/office/drawing/2014/main" val="674627977"/>
                    </a:ext>
                  </a:extLst>
                </a:gridCol>
                <a:gridCol w="484093">
                  <a:extLst>
                    <a:ext uri="{9D8B030D-6E8A-4147-A177-3AD203B41FA5}">
                      <a16:colId xmlns:a16="http://schemas.microsoft.com/office/drawing/2014/main" val="2856520919"/>
                    </a:ext>
                  </a:extLst>
                </a:gridCol>
                <a:gridCol w="484093">
                  <a:extLst>
                    <a:ext uri="{9D8B030D-6E8A-4147-A177-3AD203B41FA5}">
                      <a16:colId xmlns:a16="http://schemas.microsoft.com/office/drawing/2014/main" val="1251138669"/>
                    </a:ext>
                  </a:extLst>
                </a:gridCol>
                <a:gridCol w="484093">
                  <a:extLst>
                    <a:ext uri="{9D8B030D-6E8A-4147-A177-3AD203B41FA5}">
                      <a16:colId xmlns:a16="http://schemas.microsoft.com/office/drawing/2014/main" val="372477801"/>
                    </a:ext>
                  </a:extLst>
                </a:gridCol>
                <a:gridCol w="484093">
                  <a:extLst>
                    <a:ext uri="{9D8B030D-6E8A-4147-A177-3AD203B41FA5}">
                      <a16:colId xmlns:a16="http://schemas.microsoft.com/office/drawing/2014/main" val="3711924599"/>
                    </a:ext>
                  </a:extLst>
                </a:gridCol>
                <a:gridCol w="484093">
                  <a:extLst>
                    <a:ext uri="{9D8B030D-6E8A-4147-A177-3AD203B41FA5}">
                      <a16:colId xmlns:a16="http://schemas.microsoft.com/office/drawing/2014/main" val="3130978828"/>
                    </a:ext>
                  </a:extLst>
                </a:gridCol>
                <a:gridCol w="484093">
                  <a:extLst>
                    <a:ext uri="{9D8B030D-6E8A-4147-A177-3AD203B41FA5}">
                      <a16:colId xmlns:a16="http://schemas.microsoft.com/office/drawing/2014/main" val="1654493245"/>
                    </a:ext>
                  </a:extLst>
                </a:gridCol>
                <a:gridCol w="484093">
                  <a:extLst>
                    <a:ext uri="{9D8B030D-6E8A-4147-A177-3AD203B41FA5}">
                      <a16:colId xmlns:a16="http://schemas.microsoft.com/office/drawing/2014/main" val="466609823"/>
                    </a:ext>
                  </a:extLst>
                </a:gridCol>
                <a:gridCol w="484093">
                  <a:extLst>
                    <a:ext uri="{9D8B030D-6E8A-4147-A177-3AD203B41FA5}">
                      <a16:colId xmlns:a16="http://schemas.microsoft.com/office/drawing/2014/main" val="3172772903"/>
                    </a:ext>
                  </a:extLst>
                </a:gridCol>
                <a:gridCol w="484093">
                  <a:extLst>
                    <a:ext uri="{9D8B030D-6E8A-4147-A177-3AD203B41FA5}">
                      <a16:colId xmlns:a16="http://schemas.microsoft.com/office/drawing/2014/main" val="1477908917"/>
                    </a:ext>
                  </a:extLst>
                </a:gridCol>
                <a:gridCol w="484093">
                  <a:extLst>
                    <a:ext uri="{9D8B030D-6E8A-4147-A177-3AD203B41FA5}">
                      <a16:colId xmlns:a16="http://schemas.microsoft.com/office/drawing/2014/main" val="3181419268"/>
                    </a:ext>
                  </a:extLst>
                </a:gridCol>
                <a:gridCol w="484093">
                  <a:extLst>
                    <a:ext uri="{9D8B030D-6E8A-4147-A177-3AD203B41FA5}">
                      <a16:colId xmlns:a16="http://schemas.microsoft.com/office/drawing/2014/main" val="1553735171"/>
                    </a:ext>
                  </a:extLst>
                </a:gridCol>
                <a:gridCol w="484093">
                  <a:extLst>
                    <a:ext uri="{9D8B030D-6E8A-4147-A177-3AD203B41FA5}">
                      <a16:colId xmlns:a16="http://schemas.microsoft.com/office/drawing/2014/main" val="2608522235"/>
                    </a:ext>
                  </a:extLst>
                </a:gridCol>
                <a:gridCol w="484093">
                  <a:extLst>
                    <a:ext uri="{9D8B030D-6E8A-4147-A177-3AD203B41FA5}">
                      <a16:colId xmlns:a16="http://schemas.microsoft.com/office/drawing/2014/main" val="1103137567"/>
                    </a:ext>
                  </a:extLst>
                </a:gridCol>
              </a:tblGrid>
              <a:tr h="370840">
                <a:tc>
                  <a:txBody>
                    <a:bodyPr/>
                    <a:lstStyle/>
                    <a:p>
                      <a:pPr algn="ctr"/>
                      <a:r>
                        <a:rPr lang="en-US" altLang="zh-CN" dirty="0"/>
                        <a:t>2</a:t>
                      </a:r>
                      <a:endParaRPr lang="zh-CN" altLang="en-US" dirty="0"/>
                    </a:p>
                  </a:txBody>
                  <a:tcPr/>
                </a:tc>
                <a:tc>
                  <a:txBody>
                    <a:bodyPr/>
                    <a:lstStyle/>
                    <a:p>
                      <a:pPr algn="ct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bl>
          </a:graphicData>
        </a:graphic>
      </p:graphicFrame>
      <p:sp>
        <p:nvSpPr>
          <p:cNvPr id="37" name="矩形 36">
            <a:extLst>
              <a:ext uri="{FF2B5EF4-FFF2-40B4-BE49-F238E27FC236}">
                <a16:creationId xmlns:a16="http://schemas.microsoft.com/office/drawing/2014/main" id="{DEE319C6-5B0B-413E-AD4D-43F8BDF6AD31}"/>
              </a:ext>
            </a:extLst>
          </p:cNvPr>
          <p:cNvSpPr/>
          <p:nvPr/>
        </p:nvSpPr>
        <p:spPr bwMode="auto">
          <a:xfrm>
            <a:off x="2872740" y="2032000"/>
            <a:ext cx="5996940" cy="576262"/>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Tree>
    <p:extLst>
      <p:ext uri="{BB962C8B-B14F-4D97-AF65-F5344CB8AC3E}">
        <p14:creationId xmlns:p14="http://schemas.microsoft.com/office/powerpoint/2010/main" val="9669676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4">
            <a:extLst>
              <a:ext uri="{FF2B5EF4-FFF2-40B4-BE49-F238E27FC236}">
                <a16:creationId xmlns:a16="http://schemas.microsoft.com/office/drawing/2014/main" id="{E862E330-245C-4F23-A96A-628B0BB6B83B}"/>
              </a:ext>
            </a:extLst>
          </p:cNvPr>
          <p:cNvGraphicFramePr>
            <a:graphicFrameLocks/>
          </p:cNvGraphicFramePr>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endParaRPr lang="zh-CN" altLang="en-US"/>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tc>
                  <a:txBody>
                    <a:bodyPr/>
                    <a:lstStyle/>
                    <a:p>
                      <a:pPr algn="ctr"/>
                      <a:endParaRPr lang="zh-CN" altLang="en-US"/>
                    </a:p>
                  </a:txBody>
                  <a:tcPr/>
                </a:tc>
                <a:tc>
                  <a:txBody>
                    <a:bodyPr/>
                    <a:lstStyle/>
                    <a:p>
                      <a:pPr algn="ctr"/>
                      <a:r>
                        <a:rPr lang="en-US" altLang="zh-CN" dirty="0"/>
                        <a:t>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LRU Replacement</a:t>
            </a:r>
            <a:endParaRPr lang="zh-CN" altLang="en-US" sz="3800" dirty="0"/>
          </a:p>
        </p:txBody>
      </p:sp>
      <p:graphicFrame>
        <p:nvGraphicFramePr>
          <p:cNvPr id="25" name="表格 4">
            <a:extLst>
              <a:ext uri="{FF2B5EF4-FFF2-40B4-BE49-F238E27FC236}">
                <a16:creationId xmlns:a16="http://schemas.microsoft.com/office/drawing/2014/main" id="{E5F9B23B-7298-45E2-93FA-59C858192F2B}"/>
              </a:ext>
            </a:extLst>
          </p:cNvPr>
          <p:cNvGraphicFramePr>
            <a:graphicFrameLocks/>
          </p:cNvGraphicFramePr>
          <p:nvPr/>
        </p:nvGraphicFramePr>
        <p:xfrm>
          <a:off x="447040" y="2121218"/>
          <a:ext cx="1452282"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extLst>
                  <a:ext uri="{0D108BD9-81ED-4DB2-BD59-A6C34878D82A}">
                    <a16:rowId xmlns:a16="http://schemas.microsoft.com/office/drawing/2014/main" val="3320877074"/>
                  </a:ext>
                </a:extLst>
              </a:tr>
            </a:tbl>
          </a:graphicData>
        </a:graphic>
      </p:graphicFrame>
      <p:graphicFrame>
        <p:nvGraphicFramePr>
          <p:cNvPr id="16" name="表格 4">
            <a:extLst>
              <a:ext uri="{FF2B5EF4-FFF2-40B4-BE49-F238E27FC236}">
                <a16:creationId xmlns:a16="http://schemas.microsoft.com/office/drawing/2014/main" id="{C162E89E-3409-42BD-B1F2-3634B5E9E703}"/>
              </a:ext>
            </a:extLst>
          </p:cNvPr>
          <p:cNvGraphicFramePr>
            <a:graphicFrameLocks/>
          </p:cNvGraphicFramePr>
          <p:nvPr>
            <p:extLst>
              <p:ext uri="{D42A27DB-BD31-4B8C-83A1-F6EECF244321}">
                <p14:modId xmlns:p14="http://schemas.microsoft.com/office/powerpoint/2010/main" val="634366053"/>
              </p:ext>
            </p:extLst>
          </p:nvPr>
        </p:nvGraphicFramePr>
        <p:xfrm>
          <a:off x="457200" y="4520565"/>
          <a:ext cx="3872752" cy="74168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tblGrid>
              <a:tr h="37084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7</a:t>
                      </a:r>
                      <a:endParaRPr lang="zh-CN" altLang="en-US" dirty="0"/>
                    </a:p>
                  </a:txBody>
                  <a:tcPr/>
                </a:tc>
                <a:extLst>
                  <a:ext uri="{0D108BD9-81ED-4DB2-BD59-A6C34878D82A}">
                    <a16:rowId xmlns:a16="http://schemas.microsoft.com/office/drawing/2014/main" val="3320877074"/>
                  </a:ext>
                </a:extLst>
              </a:tr>
              <a:tr h="370840">
                <a:tc>
                  <a:txBody>
                    <a:bodyPr/>
                    <a:lstStyle/>
                    <a:p>
                      <a:pPr algn="ctr"/>
                      <a:endParaRPr lang="zh-CN" altLang="en-US"/>
                    </a:p>
                  </a:txBody>
                  <a:tcPr/>
                </a:tc>
                <a:tc>
                  <a:txBody>
                    <a:bodyPr/>
                    <a:lstStyle/>
                    <a:p>
                      <a:pPr algn="ctr"/>
                      <a:r>
                        <a:rPr lang="en-US" altLang="zh-CN" dirty="0">
                          <a:solidFill>
                            <a:schemeClr val="tx1"/>
                          </a:solidFill>
                        </a:rPr>
                        <a:t>5</a:t>
                      </a:r>
                      <a:endParaRPr lang="zh-CN" altLang="en-US" dirty="0">
                        <a:solidFill>
                          <a:schemeClr val="tx1"/>
                        </a:solidFill>
                      </a:endParaRPr>
                    </a:p>
                  </a:txBody>
                  <a:tcPr/>
                </a:tc>
                <a:tc>
                  <a:txBody>
                    <a:bodyPr/>
                    <a:lstStyle/>
                    <a:p>
                      <a:pPr algn="ctr"/>
                      <a:r>
                        <a:rPr lang="en-US" altLang="zh-CN" dirty="0">
                          <a:solidFill>
                            <a:schemeClr val="tx1"/>
                          </a:solidFill>
                        </a:rPr>
                        <a:t>1</a:t>
                      </a:r>
                      <a:endParaRPr lang="zh-CN" altLang="en-US" dirty="0">
                        <a:solidFill>
                          <a:schemeClr val="tx1"/>
                        </a:solidFill>
                      </a:endParaRPr>
                    </a:p>
                  </a:txBody>
                  <a:tcPr/>
                </a:tc>
                <a:tc>
                  <a:txBody>
                    <a:bodyPr/>
                    <a:lstStyle/>
                    <a:p>
                      <a:pPr algn="ctr"/>
                      <a:r>
                        <a:rPr lang="en-US" altLang="zh-CN" dirty="0">
                          <a:solidFill>
                            <a:schemeClr val="tx1"/>
                          </a:solidFill>
                        </a:rPr>
                        <a:t>3</a:t>
                      </a:r>
                      <a:endParaRPr lang="zh-CN" altLang="en-US" dirty="0">
                        <a:solidFill>
                          <a:schemeClr val="tx1"/>
                        </a:solidFill>
                      </a:endParaRPr>
                    </a:p>
                  </a:txBody>
                  <a:tcPr/>
                </a:tc>
                <a:tc>
                  <a:txBody>
                    <a:bodyPr/>
                    <a:lstStyle/>
                    <a:p>
                      <a:pPr algn="ctr"/>
                      <a:r>
                        <a:rPr lang="en-US" altLang="zh-CN" dirty="0">
                          <a:solidFill>
                            <a:schemeClr val="tx1"/>
                          </a:solidFill>
                        </a:rPr>
                        <a:t>6</a:t>
                      </a:r>
                      <a:endParaRPr lang="zh-CN" altLang="en-US" dirty="0">
                        <a:solidFill>
                          <a:schemeClr val="tx1"/>
                        </a:solidFill>
                      </a:endParaRPr>
                    </a:p>
                  </a:txBody>
                  <a:tcPr/>
                </a:tc>
                <a:tc>
                  <a:txBody>
                    <a:bodyPr/>
                    <a:lstStyle/>
                    <a:p>
                      <a:pPr algn="ctr"/>
                      <a:endParaRPr lang="zh-CN" altLang="en-US" dirty="0">
                        <a:solidFill>
                          <a:schemeClr val="tx1"/>
                        </a:solidFill>
                      </a:endParaRPr>
                    </a:p>
                  </a:txBody>
                  <a:tcPr/>
                </a:tc>
                <a:tc>
                  <a:txBody>
                    <a:bodyPr/>
                    <a:lstStyle/>
                    <a:p>
                      <a:pPr algn="ctr"/>
                      <a:endParaRPr lang="zh-CN" altLang="en-US" dirty="0">
                        <a:solidFill>
                          <a:schemeClr val="tx1"/>
                        </a:solidFill>
                      </a:endParaRPr>
                    </a:p>
                  </a:txBody>
                  <a:tcPr/>
                </a:tc>
                <a:tc>
                  <a:txBody>
                    <a:bodyPr/>
                    <a:lstStyle/>
                    <a:p>
                      <a:pPr algn="ctr"/>
                      <a:r>
                        <a:rPr lang="en-US" altLang="zh-CN" dirty="0">
                          <a:solidFill>
                            <a:schemeClr val="tx1"/>
                          </a:solidFill>
                        </a:rPr>
                        <a:t>4</a:t>
                      </a:r>
                      <a:endParaRPr lang="zh-CN" altLang="en-US" dirty="0">
                        <a:solidFill>
                          <a:schemeClr val="tx1"/>
                        </a:solidFill>
                      </a:endParaRPr>
                    </a:p>
                  </a:txBody>
                  <a:tcPr/>
                </a:tc>
                <a:extLst>
                  <a:ext uri="{0D108BD9-81ED-4DB2-BD59-A6C34878D82A}">
                    <a16:rowId xmlns:a16="http://schemas.microsoft.com/office/drawing/2014/main" val="2188686315"/>
                  </a:ext>
                </a:extLst>
              </a:tr>
            </a:tbl>
          </a:graphicData>
        </a:graphic>
      </p:graphicFrame>
      <p:sp>
        <p:nvSpPr>
          <p:cNvPr id="24" name="矩形 23">
            <a:extLst>
              <a:ext uri="{FF2B5EF4-FFF2-40B4-BE49-F238E27FC236}">
                <a16:creationId xmlns:a16="http://schemas.microsoft.com/office/drawing/2014/main" id="{51379B0E-E4C2-47A6-882A-8BAE2ED32592}"/>
              </a:ext>
            </a:extLst>
          </p:cNvPr>
          <p:cNvSpPr/>
          <p:nvPr/>
        </p:nvSpPr>
        <p:spPr bwMode="auto">
          <a:xfrm>
            <a:off x="336804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6" name="矩形 25">
            <a:extLst>
              <a:ext uri="{FF2B5EF4-FFF2-40B4-BE49-F238E27FC236}">
                <a16:creationId xmlns:a16="http://schemas.microsoft.com/office/drawing/2014/main" id="{0EB294D5-B41C-4B91-B246-DF84A4711A2C}"/>
              </a:ext>
            </a:extLst>
          </p:cNvPr>
          <p:cNvSpPr/>
          <p:nvPr/>
        </p:nvSpPr>
        <p:spPr bwMode="auto">
          <a:xfrm>
            <a:off x="385318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7" name="矩形 26">
            <a:extLst>
              <a:ext uri="{FF2B5EF4-FFF2-40B4-BE49-F238E27FC236}">
                <a16:creationId xmlns:a16="http://schemas.microsoft.com/office/drawing/2014/main" id="{E405F3CF-9209-4EEA-B0F2-63B432154C0A}"/>
              </a:ext>
            </a:extLst>
          </p:cNvPr>
          <p:cNvSpPr/>
          <p:nvPr/>
        </p:nvSpPr>
        <p:spPr bwMode="auto">
          <a:xfrm>
            <a:off x="43383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8" name="矩形 27">
            <a:extLst>
              <a:ext uri="{FF2B5EF4-FFF2-40B4-BE49-F238E27FC236}">
                <a16:creationId xmlns:a16="http://schemas.microsoft.com/office/drawing/2014/main" id="{4D40EA8F-1691-4EDF-8EBF-3FF4A2A61DB7}"/>
              </a:ext>
            </a:extLst>
          </p:cNvPr>
          <p:cNvSpPr/>
          <p:nvPr/>
        </p:nvSpPr>
        <p:spPr bwMode="auto">
          <a:xfrm>
            <a:off x="48234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9" name="矩形 28">
            <a:extLst>
              <a:ext uri="{FF2B5EF4-FFF2-40B4-BE49-F238E27FC236}">
                <a16:creationId xmlns:a16="http://schemas.microsoft.com/office/drawing/2014/main" id="{9B85905E-70BF-450D-901C-A0A42FEC4666}"/>
              </a:ext>
            </a:extLst>
          </p:cNvPr>
          <p:cNvSpPr/>
          <p:nvPr/>
        </p:nvSpPr>
        <p:spPr bwMode="auto">
          <a:xfrm>
            <a:off x="53086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0" name="矩形 29">
            <a:extLst>
              <a:ext uri="{FF2B5EF4-FFF2-40B4-BE49-F238E27FC236}">
                <a16:creationId xmlns:a16="http://schemas.microsoft.com/office/drawing/2014/main" id="{21EE88D9-794D-4FD4-8DBD-A14486169653}"/>
              </a:ext>
            </a:extLst>
          </p:cNvPr>
          <p:cNvSpPr/>
          <p:nvPr/>
        </p:nvSpPr>
        <p:spPr bwMode="auto">
          <a:xfrm>
            <a:off x="579374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1" name="矩形 30">
            <a:extLst>
              <a:ext uri="{FF2B5EF4-FFF2-40B4-BE49-F238E27FC236}">
                <a16:creationId xmlns:a16="http://schemas.microsoft.com/office/drawing/2014/main" id="{698E68B3-51CA-48ED-AE46-99D289883A79}"/>
              </a:ext>
            </a:extLst>
          </p:cNvPr>
          <p:cNvSpPr/>
          <p:nvPr/>
        </p:nvSpPr>
        <p:spPr bwMode="auto">
          <a:xfrm>
            <a:off x="627888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2" name="矩形 31">
            <a:extLst>
              <a:ext uri="{FF2B5EF4-FFF2-40B4-BE49-F238E27FC236}">
                <a16:creationId xmlns:a16="http://schemas.microsoft.com/office/drawing/2014/main" id="{A0812095-31CD-4AD4-852E-70BF67528F7C}"/>
              </a:ext>
            </a:extLst>
          </p:cNvPr>
          <p:cNvSpPr/>
          <p:nvPr/>
        </p:nvSpPr>
        <p:spPr bwMode="auto">
          <a:xfrm>
            <a:off x="67640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3" name="矩形 32">
            <a:extLst>
              <a:ext uri="{FF2B5EF4-FFF2-40B4-BE49-F238E27FC236}">
                <a16:creationId xmlns:a16="http://schemas.microsoft.com/office/drawing/2014/main" id="{34322B11-BF88-4374-89CB-1836EA3D8C8E}"/>
              </a:ext>
            </a:extLst>
          </p:cNvPr>
          <p:cNvSpPr/>
          <p:nvPr/>
        </p:nvSpPr>
        <p:spPr bwMode="auto">
          <a:xfrm>
            <a:off x="72491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4" name="矩形 33">
            <a:extLst>
              <a:ext uri="{FF2B5EF4-FFF2-40B4-BE49-F238E27FC236}">
                <a16:creationId xmlns:a16="http://schemas.microsoft.com/office/drawing/2014/main" id="{93B3BEAB-0F30-4CE6-8C91-4176D193D357}"/>
              </a:ext>
            </a:extLst>
          </p:cNvPr>
          <p:cNvSpPr/>
          <p:nvPr/>
        </p:nvSpPr>
        <p:spPr bwMode="auto">
          <a:xfrm>
            <a:off x="77343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5" name="矩形 34">
            <a:extLst>
              <a:ext uri="{FF2B5EF4-FFF2-40B4-BE49-F238E27FC236}">
                <a16:creationId xmlns:a16="http://schemas.microsoft.com/office/drawing/2014/main" id="{CF6652DA-8A15-4573-BBA0-E45AA404C72B}"/>
              </a:ext>
            </a:extLst>
          </p:cNvPr>
          <p:cNvSpPr/>
          <p:nvPr/>
        </p:nvSpPr>
        <p:spPr bwMode="auto">
          <a:xfrm>
            <a:off x="8219438"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graphicFrame>
        <p:nvGraphicFramePr>
          <p:cNvPr id="21" name="表格 4">
            <a:extLst>
              <a:ext uri="{FF2B5EF4-FFF2-40B4-BE49-F238E27FC236}">
                <a16:creationId xmlns:a16="http://schemas.microsoft.com/office/drawing/2014/main" id="{E29D4239-DB54-4DCA-B62B-A0CAC83A1D86}"/>
              </a:ext>
            </a:extLst>
          </p:cNvPr>
          <p:cNvGraphicFramePr>
            <a:graphicFrameLocks/>
          </p:cNvGraphicFramePr>
          <p:nvPr/>
        </p:nvGraphicFramePr>
        <p:xfrm>
          <a:off x="447040" y="2121218"/>
          <a:ext cx="8229581" cy="370840"/>
        </p:xfrm>
        <a:graphic>
          <a:graphicData uri="http://schemas.openxmlformats.org/drawingml/2006/table">
            <a:tbl>
              <a:tblPr firstRow="1" bandRow="1">
                <a:tableStyleId>{5C22544A-7EE6-4342-B048-85BDC9FD1C3A}</a:tableStyleId>
              </a:tblPr>
              <a:tblGrid>
                <a:gridCol w="484093">
                  <a:extLst>
                    <a:ext uri="{9D8B030D-6E8A-4147-A177-3AD203B41FA5}">
                      <a16:colId xmlns:a16="http://schemas.microsoft.com/office/drawing/2014/main" val="1305243425"/>
                    </a:ext>
                  </a:extLst>
                </a:gridCol>
                <a:gridCol w="484093">
                  <a:extLst>
                    <a:ext uri="{9D8B030D-6E8A-4147-A177-3AD203B41FA5}">
                      <a16:colId xmlns:a16="http://schemas.microsoft.com/office/drawing/2014/main" val="738374034"/>
                    </a:ext>
                  </a:extLst>
                </a:gridCol>
                <a:gridCol w="484093">
                  <a:extLst>
                    <a:ext uri="{9D8B030D-6E8A-4147-A177-3AD203B41FA5}">
                      <a16:colId xmlns:a16="http://schemas.microsoft.com/office/drawing/2014/main" val="247646064"/>
                    </a:ext>
                  </a:extLst>
                </a:gridCol>
                <a:gridCol w="484093">
                  <a:extLst>
                    <a:ext uri="{9D8B030D-6E8A-4147-A177-3AD203B41FA5}">
                      <a16:colId xmlns:a16="http://schemas.microsoft.com/office/drawing/2014/main" val="674627977"/>
                    </a:ext>
                  </a:extLst>
                </a:gridCol>
                <a:gridCol w="484093">
                  <a:extLst>
                    <a:ext uri="{9D8B030D-6E8A-4147-A177-3AD203B41FA5}">
                      <a16:colId xmlns:a16="http://schemas.microsoft.com/office/drawing/2014/main" val="2856520919"/>
                    </a:ext>
                  </a:extLst>
                </a:gridCol>
                <a:gridCol w="484093">
                  <a:extLst>
                    <a:ext uri="{9D8B030D-6E8A-4147-A177-3AD203B41FA5}">
                      <a16:colId xmlns:a16="http://schemas.microsoft.com/office/drawing/2014/main" val="1251138669"/>
                    </a:ext>
                  </a:extLst>
                </a:gridCol>
                <a:gridCol w="484093">
                  <a:extLst>
                    <a:ext uri="{9D8B030D-6E8A-4147-A177-3AD203B41FA5}">
                      <a16:colId xmlns:a16="http://schemas.microsoft.com/office/drawing/2014/main" val="372477801"/>
                    </a:ext>
                  </a:extLst>
                </a:gridCol>
                <a:gridCol w="484093">
                  <a:extLst>
                    <a:ext uri="{9D8B030D-6E8A-4147-A177-3AD203B41FA5}">
                      <a16:colId xmlns:a16="http://schemas.microsoft.com/office/drawing/2014/main" val="3711924599"/>
                    </a:ext>
                  </a:extLst>
                </a:gridCol>
                <a:gridCol w="484093">
                  <a:extLst>
                    <a:ext uri="{9D8B030D-6E8A-4147-A177-3AD203B41FA5}">
                      <a16:colId xmlns:a16="http://schemas.microsoft.com/office/drawing/2014/main" val="3130978828"/>
                    </a:ext>
                  </a:extLst>
                </a:gridCol>
                <a:gridCol w="484093">
                  <a:extLst>
                    <a:ext uri="{9D8B030D-6E8A-4147-A177-3AD203B41FA5}">
                      <a16:colId xmlns:a16="http://schemas.microsoft.com/office/drawing/2014/main" val="1654493245"/>
                    </a:ext>
                  </a:extLst>
                </a:gridCol>
                <a:gridCol w="484093">
                  <a:extLst>
                    <a:ext uri="{9D8B030D-6E8A-4147-A177-3AD203B41FA5}">
                      <a16:colId xmlns:a16="http://schemas.microsoft.com/office/drawing/2014/main" val="466609823"/>
                    </a:ext>
                  </a:extLst>
                </a:gridCol>
                <a:gridCol w="484093">
                  <a:extLst>
                    <a:ext uri="{9D8B030D-6E8A-4147-A177-3AD203B41FA5}">
                      <a16:colId xmlns:a16="http://schemas.microsoft.com/office/drawing/2014/main" val="3172772903"/>
                    </a:ext>
                  </a:extLst>
                </a:gridCol>
                <a:gridCol w="484093">
                  <a:extLst>
                    <a:ext uri="{9D8B030D-6E8A-4147-A177-3AD203B41FA5}">
                      <a16:colId xmlns:a16="http://schemas.microsoft.com/office/drawing/2014/main" val="1477908917"/>
                    </a:ext>
                  </a:extLst>
                </a:gridCol>
                <a:gridCol w="484093">
                  <a:extLst>
                    <a:ext uri="{9D8B030D-6E8A-4147-A177-3AD203B41FA5}">
                      <a16:colId xmlns:a16="http://schemas.microsoft.com/office/drawing/2014/main" val="3181419268"/>
                    </a:ext>
                  </a:extLst>
                </a:gridCol>
                <a:gridCol w="484093">
                  <a:extLst>
                    <a:ext uri="{9D8B030D-6E8A-4147-A177-3AD203B41FA5}">
                      <a16:colId xmlns:a16="http://schemas.microsoft.com/office/drawing/2014/main" val="1553735171"/>
                    </a:ext>
                  </a:extLst>
                </a:gridCol>
                <a:gridCol w="484093">
                  <a:extLst>
                    <a:ext uri="{9D8B030D-6E8A-4147-A177-3AD203B41FA5}">
                      <a16:colId xmlns:a16="http://schemas.microsoft.com/office/drawing/2014/main" val="2608522235"/>
                    </a:ext>
                  </a:extLst>
                </a:gridCol>
                <a:gridCol w="484093">
                  <a:extLst>
                    <a:ext uri="{9D8B030D-6E8A-4147-A177-3AD203B41FA5}">
                      <a16:colId xmlns:a16="http://schemas.microsoft.com/office/drawing/2014/main" val="1103137567"/>
                    </a:ext>
                  </a:extLst>
                </a:gridCol>
              </a:tblGrid>
              <a:tr h="370840">
                <a:tc>
                  <a:txBody>
                    <a:bodyPr/>
                    <a:lstStyle/>
                    <a:p>
                      <a:pPr algn="ctr"/>
                      <a:r>
                        <a:rPr lang="en-US" altLang="zh-CN" dirty="0"/>
                        <a:t>2</a:t>
                      </a:r>
                      <a:endParaRPr lang="zh-CN" altLang="en-US" dirty="0"/>
                    </a:p>
                  </a:txBody>
                  <a:tcPr/>
                </a:tc>
                <a:tc>
                  <a:txBody>
                    <a:bodyPr/>
                    <a:lstStyle/>
                    <a:p>
                      <a:pPr algn="ct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bl>
          </a:graphicData>
        </a:graphic>
      </p:graphicFrame>
      <p:sp>
        <p:nvSpPr>
          <p:cNvPr id="22" name="矩形 21">
            <a:extLst>
              <a:ext uri="{FF2B5EF4-FFF2-40B4-BE49-F238E27FC236}">
                <a16:creationId xmlns:a16="http://schemas.microsoft.com/office/drawing/2014/main" id="{525FFFCB-5DD3-4322-8BC9-58944F63F2A4}"/>
              </a:ext>
            </a:extLst>
          </p:cNvPr>
          <p:cNvSpPr/>
          <p:nvPr/>
        </p:nvSpPr>
        <p:spPr bwMode="auto">
          <a:xfrm>
            <a:off x="3347720" y="2032000"/>
            <a:ext cx="5501640" cy="576262"/>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 name="TextBox 1">
            <a:extLst>
              <a:ext uri="{FF2B5EF4-FFF2-40B4-BE49-F238E27FC236}">
                <a16:creationId xmlns:a16="http://schemas.microsoft.com/office/drawing/2014/main" id="{B63F6955-DF1D-2658-38C2-FBB2BDC1AF1D}"/>
              </a:ext>
            </a:extLst>
          </p:cNvPr>
          <p:cNvSpPr txBox="1"/>
          <p:nvPr/>
        </p:nvSpPr>
        <p:spPr>
          <a:xfrm>
            <a:off x="546601" y="5262245"/>
            <a:ext cx="7378045" cy="369332"/>
          </a:xfrm>
          <a:prstGeom prst="rect">
            <a:avLst/>
          </a:prstGeom>
          <a:noFill/>
        </p:spPr>
        <p:txBody>
          <a:bodyPr wrap="none" rtlCol="0">
            <a:spAutoFit/>
          </a:bodyPr>
          <a:lstStyle/>
          <a:p>
            <a:r>
              <a:rPr lang="en-GB" dirty="0">
                <a:solidFill>
                  <a:srgbClr val="FF0000"/>
                </a:solidFill>
              </a:rPr>
              <a:t>Note: For frame 7, 1, 3, the frame 3 has the smallest number</a:t>
            </a:r>
          </a:p>
        </p:txBody>
      </p:sp>
    </p:spTree>
    <p:extLst>
      <p:ext uri="{BB962C8B-B14F-4D97-AF65-F5344CB8AC3E}">
        <p14:creationId xmlns:p14="http://schemas.microsoft.com/office/powerpoint/2010/main" val="3751511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4">
            <a:extLst>
              <a:ext uri="{FF2B5EF4-FFF2-40B4-BE49-F238E27FC236}">
                <a16:creationId xmlns:a16="http://schemas.microsoft.com/office/drawing/2014/main" id="{E862E330-245C-4F23-A96A-628B0BB6B83B}"/>
              </a:ext>
            </a:extLst>
          </p:cNvPr>
          <p:cNvGraphicFramePr>
            <a:graphicFrameLocks/>
          </p:cNvGraphicFramePr>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endParaRPr lang="zh-CN" altLang="en-US"/>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tc>
                  <a:txBody>
                    <a:bodyPr/>
                    <a:lstStyle/>
                    <a:p>
                      <a:pPr algn="ctr"/>
                      <a:endParaRPr lang="zh-CN" altLang="en-US"/>
                    </a:p>
                  </a:txBody>
                  <a:tcPr/>
                </a:tc>
                <a:tc>
                  <a:txBody>
                    <a:bodyPr/>
                    <a:lstStyle/>
                    <a:p>
                      <a:pPr algn="ctr"/>
                      <a:r>
                        <a:rPr lang="en-US" altLang="zh-CN" dirty="0"/>
                        <a:t>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LRU Replacement</a:t>
            </a:r>
            <a:endParaRPr lang="zh-CN" altLang="en-US" sz="3800" dirty="0"/>
          </a:p>
        </p:txBody>
      </p:sp>
      <p:graphicFrame>
        <p:nvGraphicFramePr>
          <p:cNvPr id="25" name="表格 4">
            <a:extLst>
              <a:ext uri="{FF2B5EF4-FFF2-40B4-BE49-F238E27FC236}">
                <a16:creationId xmlns:a16="http://schemas.microsoft.com/office/drawing/2014/main" id="{E5F9B23B-7298-45E2-93FA-59C858192F2B}"/>
              </a:ext>
            </a:extLst>
          </p:cNvPr>
          <p:cNvGraphicFramePr>
            <a:graphicFrameLocks/>
          </p:cNvGraphicFramePr>
          <p:nvPr/>
        </p:nvGraphicFramePr>
        <p:xfrm>
          <a:off x="447040" y="2121218"/>
          <a:ext cx="1452282"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extLst>
                  <a:ext uri="{0D108BD9-81ED-4DB2-BD59-A6C34878D82A}">
                    <a16:rowId xmlns:a16="http://schemas.microsoft.com/office/drawing/2014/main" val="3320877074"/>
                  </a:ext>
                </a:extLst>
              </a:tr>
            </a:tbl>
          </a:graphicData>
        </a:graphic>
      </p:graphicFrame>
      <p:graphicFrame>
        <p:nvGraphicFramePr>
          <p:cNvPr id="16" name="表格 4">
            <a:extLst>
              <a:ext uri="{FF2B5EF4-FFF2-40B4-BE49-F238E27FC236}">
                <a16:creationId xmlns:a16="http://schemas.microsoft.com/office/drawing/2014/main" id="{C162E89E-3409-42BD-B1F2-3634B5E9E703}"/>
              </a:ext>
            </a:extLst>
          </p:cNvPr>
          <p:cNvGraphicFramePr>
            <a:graphicFrameLocks/>
          </p:cNvGraphicFramePr>
          <p:nvPr/>
        </p:nvGraphicFramePr>
        <p:xfrm>
          <a:off x="457200" y="4520565"/>
          <a:ext cx="3872752" cy="74168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tblGrid>
              <a:tr h="37084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7</a:t>
                      </a:r>
                      <a:endParaRPr lang="zh-CN" altLang="en-US" dirty="0"/>
                    </a:p>
                  </a:txBody>
                  <a:tcPr/>
                </a:tc>
                <a:extLst>
                  <a:ext uri="{0D108BD9-81ED-4DB2-BD59-A6C34878D82A}">
                    <a16:rowId xmlns:a16="http://schemas.microsoft.com/office/drawing/2014/main" val="3320877074"/>
                  </a:ext>
                </a:extLst>
              </a:tr>
              <a:tr h="370840">
                <a:tc>
                  <a:txBody>
                    <a:bodyPr/>
                    <a:lstStyle/>
                    <a:p>
                      <a:pPr algn="ctr"/>
                      <a:endParaRPr lang="zh-CN" altLang="en-US"/>
                    </a:p>
                  </a:txBody>
                  <a:tcPr/>
                </a:tc>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6</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4</a:t>
                      </a:r>
                      <a:endParaRPr lang="zh-CN" altLang="en-US" dirty="0"/>
                    </a:p>
                  </a:txBody>
                  <a:tcPr/>
                </a:tc>
                <a:extLst>
                  <a:ext uri="{0D108BD9-81ED-4DB2-BD59-A6C34878D82A}">
                    <a16:rowId xmlns:a16="http://schemas.microsoft.com/office/drawing/2014/main" val="2188686315"/>
                  </a:ext>
                </a:extLst>
              </a:tr>
            </a:tbl>
          </a:graphicData>
        </a:graphic>
      </p:graphicFrame>
      <p:sp>
        <p:nvSpPr>
          <p:cNvPr id="26" name="矩形 25">
            <a:extLst>
              <a:ext uri="{FF2B5EF4-FFF2-40B4-BE49-F238E27FC236}">
                <a16:creationId xmlns:a16="http://schemas.microsoft.com/office/drawing/2014/main" id="{0EB294D5-B41C-4B91-B246-DF84A4711A2C}"/>
              </a:ext>
            </a:extLst>
          </p:cNvPr>
          <p:cNvSpPr/>
          <p:nvPr/>
        </p:nvSpPr>
        <p:spPr bwMode="auto">
          <a:xfrm>
            <a:off x="385318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7" name="矩形 26">
            <a:extLst>
              <a:ext uri="{FF2B5EF4-FFF2-40B4-BE49-F238E27FC236}">
                <a16:creationId xmlns:a16="http://schemas.microsoft.com/office/drawing/2014/main" id="{E405F3CF-9209-4EEA-B0F2-63B432154C0A}"/>
              </a:ext>
            </a:extLst>
          </p:cNvPr>
          <p:cNvSpPr/>
          <p:nvPr/>
        </p:nvSpPr>
        <p:spPr bwMode="auto">
          <a:xfrm>
            <a:off x="43383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8" name="矩形 27">
            <a:extLst>
              <a:ext uri="{FF2B5EF4-FFF2-40B4-BE49-F238E27FC236}">
                <a16:creationId xmlns:a16="http://schemas.microsoft.com/office/drawing/2014/main" id="{4D40EA8F-1691-4EDF-8EBF-3FF4A2A61DB7}"/>
              </a:ext>
            </a:extLst>
          </p:cNvPr>
          <p:cNvSpPr/>
          <p:nvPr/>
        </p:nvSpPr>
        <p:spPr bwMode="auto">
          <a:xfrm>
            <a:off x="48234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9" name="矩形 28">
            <a:extLst>
              <a:ext uri="{FF2B5EF4-FFF2-40B4-BE49-F238E27FC236}">
                <a16:creationId xmlns:a16="http://schemas.microsoft.com/office/drawing/2014/main" id="{9B85905E-70BF-450D-901C-A0A42FEC4666}"/>
              </a:ext>
            </a:extLst>
          </p:cNvPr>
          <p:cNvSpPr/>
          <p:nvPr/>
        </p:nvSpPr>
        <p:spPr bwMode="auto">
          <a:xfrm>
            <a:off x="53086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0" name="矩形 29">
            <a:extLst>
              <a:ext uri="{FF2B5EF4-FFF2-40B4-BE49-F238E27FC236}">
                <a16:creationId xmlns:a16="http://schemas.microsoft.com/office/drawing/2014/main" id="{21EE88D9-794D-4FD4-8DBD-A14486169653}"/>
              </a:ext>
            </a:extLst>
          </p:cNvPr>
          <p:cNvSpPr/>
          <p:nvPr/>
        </p:nvSpPr>
        <p:spPr bwMode="auto">
          <a:xfrm>
            <a:off x="579374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1" name="矩形 30">
            <a:extLst>
              <a:ext uri="{FF2B5EF4-FFF2-40B4-BE49-F238E27FC236}">
                <a16:creationId xmlns:a16="http://schemas.microsoft.com/office/drawing/2014/main" id="{698E68B3-51CA-48ED-AE46-99D289883A79}"/>
              </a:ext>
            </a:extLst>
          </p:cNvPr>
          <p:cNvSpPr/>
          <p:nvPr/>
        </p:nvSpPr>
        <p:spPr bwMode="auto">
          <a:xfrm>
            <a:off x="627888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2" name="矩形 31">
            <a:extLst>
              <a:ext uri="{FF2B5EF4-FFF2-40B4-BE49-F238E27FC236}">
                <a16:creationId xmlns:a16="http://schemas.microsoft.com/office/drawing/2014/main" id="{A0812095-31CD-4AD4-852E-70BF67528F7C}"/>
              </a:ext>
            </a:extLst>
          </p:cNvPr>
          <p:cNvSpPr/>
          <p:nvPr/>
        </p:nvSpPr>
        <p:spPr bwMode="auto">
          <a:xfrm>
            <a:off x="67640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3" name="矩形 32">
            <a:extLst>
              <a:ext uri="{FF2B5EF4-FFF2-40B4-BE49-F238E27FC236}">
                <a16:creationId xmlns:a16="http://schemas.microsoft.com/office/drawing/2014/main" id="{34322B11-BF88-4374-89CB-1836EA3D8C8E}"/>
              </a:ext>
            </a:extLst>
          </p:cNvPr>
          <p:cNvSpPr/>
          <p:nvPr/>
        </p:nvSpPr>
        <p:spPr bwMode="auto">
          <a:xfrm>
            <a:off x="72491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4" name="矩形 33">
            <a:extLst>
              <a:ext uri="{FF2B5EF4-FFF2-40B4-BE49-F238E27FC236}">
                <a16:creationId xmlns:a16="http://schemas.microsoft.com/office/drawing/2014/main" id="{93B3BEAB-0F30-4CE6-8C91-4176D193D357}"/>
              </a:ext>
            </a:extLst>
          </p:cNvPr>
          <p:cNvSpPr/>
          <p:nvPr/>
        </p:nvSpPr>
        <p:spPr bwMode="auto">
          <a:xfrm>
            <a:off x="77343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5" name="矩形 34">
            <a:extLst>
              <a:ext uri="{FF2B5EF4-FFF2-40B4-BE49-F238E27FC236}">
                <a16:creationId xmlns:a16="http://schemas.microsoft.com/office/drawing/2014/main" id="{CF6652DA-8A15-4573-BBA0-E45AA404C72B}"/>
              </a:ext>
            </a:extLst>
          </p:cNvPr>
          <p:cNvSpPr/>
          <p:nvPr/>
        </p:nvSpPr>
        <p:spPr bwMode="auto">
          <a:xfrm>
            <a:off x="8219438"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graphicFrame>
        <p:nvGraphicFramePr>
          <p:cNvPr id="20" name="表格 4">
            <a:extLst>
              <a:ext uri="{FF2B5EF4-FFF2-40B4-BE49-F238E27FC236}">
                <a16:creationId xmlns:a16="http://schemas.microsoft.com/office/drawing/2014/main" id="{10F96DFC-14B4-45CD-B0F0-330C60545679}"/>
              </a:ext>
            </a:extLst>
          </p:cNvPr>
          <p:cNvGraphicFramePr>
            <a:graphicFrameLocks/>
          </p:cNvGraphicFramePr>
          <p:nvPr/>
        </p:nvGraphicFramePr>
        <p:xfrm>
          <a:off x="447040" y="2121218"/>
          <a:ext cx="8229581" cy="370840"/>
        </p:xfrm>
        <a:graphic>
          <a:graphicData uri="http://schemas.openxmlformats.org/drawingml/2006/table">
            <a:tbl>
              <a:tblPr firstRow="1" bandRow="1">
                <a:tableStyleId>{5C22544A-7EE6-4342-B048-85BDC9FD1C3A}</a:tableStyleId>
              </a:tblPr>
              <a:tblGrid>
                <a:gridCol w="484093">
                  <a:extLst>
                    <a:ext uri="{9D8B030D-6E8A-4147-A177-3AD203B41FA5}">
                      <a16:colId xmlns:a16="http://schemas.microsoft.com/office/drawing/2014/main" val="1305243425"/>
                    </a:ext>
                  </a:extLst>
                </a:gridCol>
                <a:gridCol w="484093">
                  <a:extLst>
                    <a:ext uri="{9D8B030D-6E8A-4147-A177-3AD203B41FA5}">
                      <a16:colId xmlns:a16="http://schemas.microsoft.com/office/drawing/2014/main" val="738374034"/>
                    </a:ext>
                  </a:extLst>
                </a:gridCol>
                <a:gridCol w="484093">
                  <a:extLst>
                    <a:ext uri="{9D8B030D-6E8A-4147-A177-3AD203B41FA5}">
                      <a16:colId xmlns:a16="http://schemas.microsoft.com/office/drawing/2014/main" val="247646064"/>
                    </a:ext>
                  </a:extLst>
                </a:gridCol>
                <a:gridCol w="484093">
                  <a:extLst>
                    <a:ext uri="{9D8B030D-6E8A-4147-A177-3AD203B41FA5}">
                      <a16:colId xmlns:a16="http://schemas.microsoft.com/office/drawing/2014/main" val="674627977"/>
                    </a:ext>
                  </a:extLst>
                </a:gridCol>
                <a:gridCol w="484093">
                  <a:extLst>
                    <a:ext uri="{9D8B030D-6E8A-4147-A177-3AD203B41FA5}">
                      <a16:colId xmlns:a16="http://schemas.microsoft.com/office/drawing/2014/main" val="2856520919"/>
                    </a:ext>
                  </a:extLst>
                </a:gridCol>
                <a:gridCol w="484093">
                  <a:extLst>
                    <a:ext uri="{9D8B030D-6E8A-4147-A177-3AD203B41FA5}">
                      <a16:colId xmlns:a16="http://schemas.microsoft.com/office/drawing/2014/main" val="1251138669"/>
                    </a:ext>
                  </a:extLst>
                </a:gridCol>
                <a:gridCol w="484093">
                  <a:extLst>
                    <a:ext uri="{9D8B030D-6E8A-4147-A177-3AD203B41FA5}">
                      <a16:colId xmlns:a16="http://schemas.microsoft.com/office/drawing/2014/main" val="372477801"/>
                    </a:ext>
                  </a:extLst>
                </a:gridCol>
                <a:gridCol w="484093">
                  <a:extLst>
                    <a:ext uri="{9D8B030D-6E8A-4147-A177-3AD203B41FA5}">
                      <a16:colId xmlns:a16="http://schemas.microsoft.com/office/drawing/2014/main" val="3711924599"/>
                    </a:ext>
                  </a:extLst>
                </a:gridCol>
                <a:gridCol w="484093">
                  <a:extLst>
                    <a:ext uri="{9D8B030D-6E8A-4147-A177-3AD203B41FA5}">
                      <a16:colId xmlns:a16="http://schemas.microsoft.com/office/drawing/2014/main" val="3130978828"/>
                    </a:ext>
                  </a:extLst>
                </a:gridCol>
                <a:gridCol w="484093">
                  <a:extLst>
                    <a:ext uri="{9D8B030D-6E8A-4147-A177-3AD203B41FA5}">
                      <a16:colId xmlns:a16="http://schemas.microsoft.com/office/drawing/2014/main" val="1654493245"/>
                    </a:ext>
                  </a:extLst>
                </a:gridCol>
                <a:gridCol w="484093">
                  <a:extLst>
                    <a:ext uri="{9D8B030D-6E8A-4147-A177-3AD203B41FA5}">
                      <a16:colId xmlns:a16="http://schemas.microsoft.com/office/drawing/2014/main" val="466609823"/>
                    </a:ext>
                  </a:extLst>
                </a:gridCol>
                <a:gridCol w="484093">
                  <a:extLst>
                    <a:ext uri="{9D8B030D-6E8A-4147-A177-3AD203B41FA5}">
                      <a16:colId xmlns:a16="http://schemas.microsoft.com/office/drawing/2014/main" val="3172772903"/>
                    </a:ext>
                  </a:extLst>
                </a:gridCol>
                <a:gridCol w="484093">
                  <a:extLst>
                    <a:ext uri="{9D8B030D-6E8A-4147-A177-3AD203B41FA5}">
                      <a16:colId xmlns:a16="http://schemas.microsoft.com/office/drawing/2014/main" val="1477908917"/>
                    </a:ext>
                  </a:extLst>
                </a:gridCol>
                <a:gridCol w="484093">
                  <a:extLst>
                    <a:ext uri="{9D8B030D-6E8A-4147-A177-3AD203B41FA5}">
                      <a16:colId xmlns:a16="http://schemas.microsoft.com/office/drawing/2014/main" val="3181419268"/>
                    </a:ext>
                  </a:extLst>
                </a:gridCol>
                <a:gridCol w="484093">
                  <a:extLst>
                    <a:ext uri="{9D8B030D-6E8A-4147-A177-3AD203B41FA5}">
                      <a16:colId xmlns:a16="http://schemas.microsoft.com/office/drawing/2014/main" val="1553735171"/>
                    </a:ext>
                  </a:extLst>
                </a:gridCol>
                <a:gridCol w="484093">
                  <a:extLst>
                    <a:ext uri="{9D8B030D-6E8A-4147-A177-3AD203B41FA5}">
                      <a16:colId xmlns:a16="http://schemas.microsoft.com/office/drawing/2014/main" val="2608522235"/>
                    </a:ext>
                  </a:extLst>
                </a:gridCol>
                <a:gridCol w="484093">
                  <a:extLst>
                    <a:ext uri="{9D8B030D-6E8A-4147-A177-3AD203B41FA5}">
                      <a16:colId xmlns:a16="http://schemas.microsoft.com/office/drawing/2014/main" val="1103137567"/>
                    </a:ext>
                  </a:extLst>
                </a:gridCol>
              </a:tblGrid>
              <a:tr h="370840">
                <a:tc>
                  <a:txBody>
                    <a:bodyPr/>
                    <a:lstStyle/>
                    <a:p>
                      <a:pPr algn="ctr"/>
                      <a:r>
                        <a:rPr lang="en-US" altLang="zh-CN" dirty="0"/>
                        <a:t>2</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bl>
          </a:graphicData>
        </a:graphic>
      </p:graphicFrame>
      <p:sp>
        <p:nvSpPr>
          <p:cNvPr id="21" name="矩形 20">
            <a:extLst>
              <a:ext uri="{FF2B5EF4-FFF2-40B4-BE49-F238E27FC236}">
                <a16:creationId xmlns:a16="http://schemas.microsoft.com/office/drawing/2014/main" id="{1F1CDFB8-D359-467B-86B2-4978CE75D20C}"/>
              </a:ext>
            </a:extLst>
          </p:cNvPr>
          <p:cNvSpPr/>
          <p:nvPr/>
        </p:nvSpPr>
        <p:spPr bwMode="auto">
          <a:xfrm>
            <a:off x="3843020" y="2032000"/>
            <a:ext cx="5026660" cy="576262"/>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Tree>
    <p:extLst>
      <p:ext uri="{BB962C8B-B14F-4D97-AF65-F5344CB8AC3E}">
        <p14:creationId xmlns:p14="http://schemas.microsoft.com/office/powerpoint/2010/main" val="18400743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4">
            <a:extLst>
              <a:ext uri="{FF2B5EF4-FFF2-40B4-BE49-F238E27FC236}">
                <a16:creationId xmlns:a16="http://schemas.microsoft.com/office/drawing/2014/main" id="{E862E330-245C-4F23-A96A-628B0BB6B83B}"/>
              </a:ext>
            </a:extLst>
          </p:cNvPr>
          <p:cNvGraphicFramePr>
            <a:graphicFrameLocks/>
          </p:cNvGraphicFramePr>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endParaRPr lang="zh-CN" altLang="en-US"/>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tc>
                  <a:txBody>
                    <a:bodyPr/>
                    <a:lstStyle/>
                    <a:p>
                      <a:pPr algn="ctr"/>
                      <a:endParaRPr lang="zh-CN" altLang="en-US"/>
                    </a:p>
                  </a:txBody>
                  <a:tcPr/>
                </a:tc>
                <a:tc>
                  <a:txBody>
                    <a:bodyPr/>
                    <a:lstStyle/>
                    <a:p>
                      <a:pPr algn="ctr"/>
                      <a:r>
                        <a:rPr lang="en-US" altLang="zh-CN" dirty="0"/>
                        <a:t>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LRU Replacement</a:t>
            </a:r>
            <a:endParaRPr lang="zh-CN" altLang="en-US" sz="3800" dirty="0"/>
          </a:p>
        </p:txBody>
      </p:sp>
      <p:graphicFrame>
        <p:nvGraphicFramePr>
          <p:cNvPr id="25" name="表格 4">
            <a:extLst>
              <a:ext uri="{FF2B5EF4-FFF2-40B4-BE49-F238E27FC236}">
                <a16:creationId xmlns:a16="http://schemas.microsoft.com/office/drawing/2014/main" id="{E5F9B23B-7298-45E2-93FA-59C858192F2B}"/>
              </a:ext>
            </a:extLst>
          </p:cNvPr>
          <p:cNvGraphicFramePr>
            <a:graphicFrameLocks/>
          </p:cNvGraphicFramePr>
          <p:nvPr/>
        </p:nvGraphicFramePr>
        <p:xfrm>
          <a:off x="447040" y="2121218"/>
          <a:ext cx="1452282"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extLst>
                  <a:ext uri="{0D108BD9-81ED-4DB2-BD59-A6C34878D82A}">
                    <a16:rowId xmlns:a16="http://schemas.microsoft.com/office/drawing/2014/main" val="3320877074"/>
                  </a:ext>
                </a:extLst>
              </a:tr>
            </a:tbl>
          </a:graphicData>
        </a:graphic>
      </p:graphicFrame>
      <p:graphicFrame>
        <p:nvGraphicFramePr>
          <p:cNvPr id="16" name="表格 4">
            <a:extLst>
              <a:ext uri="{FF2B5EF4-FFF2-40B4-BE49-F238E27FC236}">
                <a16:creationId xmlns:a16="http://schemas.microsoft.com/office/drawing/2014/main" id="{C162E89E-3409-42BD-B1F2-3634B5E9E703}"/>
              </a:ext>
            </a:extLst>
          </p:cNvPr>
          <p:cNvGraphicFramePr>
            <a:graphicFrameLocks/>
          </p:cNvGraphicFramePr>
          <p:nvPr/>
        </p:nvGraphicFramePr>
        <p:xfrm>
          <a:off x="457200" y="4520565"/>
          <a:ext cx="3872752" cy="74168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tblGrid>
              <a:tr h="37084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7</a:t>
                      </a:r>
                      <a:endParaRPr lang="zh-CN" altLang="en-US" dirty="0"/>
                    </a:p>
                  </a:txBody>
                  <a:tcPr/>
                </a:tc>
                <a:extLst>
                  <a:ext uri="{0D108BD9-81ED-4DB2-BD59-A6C34878D82A}">
                    <a16:rowId xmlns:a16="http://schemas.microsoft.com/office/drawing/2014/main" val="3320877074"/>
                  </a:ext>
                </a:extLst>
              </a:tr>
              <a:tr h="370840">
                <a:tc>
                  <a:txBody>
                    <a:bodyPr/>
                    <a:lstStyle/>
                    <a:p>
                      <a:pPr algn="ctr"/>
                      <a:endParaRPr lang="zh-CN" altLang="en-US"/>
                    </a:p>
                  </a:txBody>
                  <a:tcPr/>
                </a:tc>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8</a:t>
                      </a:r>
                      <a:endParaRPr lang="zh-CN" altLang="en-US" dirty="0"/>
                    </a:p>
                  </a:txBody>
                  <a:tcPr/>
                </a:tc>
                <a:tc>
                  <a:txBody>
                    <a:bodyPr/>
                    <a:lstStyle/>
                    <a:p>
                      <a:pPr algn="ctr"/>
                      <a:endParaRPr lang="zh-CN" altLang="en-US" dirty="0"/>
                    </a:p>
                  </a:txBody>
                  <a:tcPr/>
                </a:tc>
                <a:tc>
                  <a:txBody>
                    <a:bodyPr/>
                    <a:lstStyle/>
                    <a:p>
                      <a:pPr algn="ctr"/>
                      <a:r>
                        <a:rPr lang="en-US" altLang="zh-CN" dirty="0"/>
                        <a:t>4</a:t>
                      </a:r>
                      <a:endParaRPr lang="zh-CN" altLang="en-US" dirty="0"/>
                    </a:p>
                  </a:txBody>
                  <a:tcPr/>
                </a:tc>
                <a:extLst>
                  <a:ext uri="{0D108BD9-81ED-4DB2-BD59-A6C34878D82A}">
                    <a16:rowId xmlns:a16="http://schemas.microsoft.com/office/drawing/2014/main" val="2188686315"/>
                  </a:ext>
                </a:extLst>
              </a:tr>
            </a:tbl>
          </a:graphicData>
        </a:graphic>
      </p:graphicFrame>
      <p:sp>
        <p:nvSpPr>
          <p:cNvPr id="27" name="矩形 26">
            <a:extLst>
              <a:ext uri="{FF2B5EF4-FFF2-40B4-BE49-F238E27FC236}">
                <a16:creationId xmlns:a16="http://schemas.microsoft.com/office/drawing/2014/main" id="{E405F3CF-9209-4EEA-B0F2-63B432154C0A}"/>
              </a:ext>
            </a:extLst>
          </p:cNvPr>
          <p:cNvSpPr/>
          <p:nvPr/>
        </p:nvSpPr>
        <p:spPr bwMode="auto">
          <a:xfrm>
            <a:off x="43383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8" name="矩形 27">
            <a:extLst>
              <a:ext uri="{FF2B5EF4-FFF2-40B4-BE49-F238E27FC236}">
                <a16:creationId xmlns:a16="http://schemas.microsoft.com/office/drawing/2014/main" id="{4D40EA8F-1691-4EDF-8EBF-3FF4A2A61DB7}"/>
              </a:ext>
            </a:extLst>
          </p:cNvPr>
          <p:cNvSpPr/>
          <p:nvPr/>
        </p:nvSpPr>
        <p:spPr bwMode="auto">
          <a:xfrm>
            <a:off x="48234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9" name="矩形 28">
            <a:extLst>
              <a:ext uri="{FF2B5EF4-FFF2-40B4-BE49-F238E27FC236}">
                <a16:creationId xmlns:a16="http://schemas.microsoft.com/office/drawing/2014/main" id="{9B85905E-70BF-450D-901C-A0A42FEC4666}"/>
              </a:ext>
            </a:extLst>
          </p:cNvPr>
          <p:cNvSpPr/>
          <p:nvPr/>
        </p:nvSpPr>
        <p:spPr bwMode="auto">
          <a:xfrm>
            <a:off x="53086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0" name="矩形 29">
            <a:extLst>
              <a:ext uri="{FF2B5EF4-FFF2-40B4-BE49-F238E27FC236}">
                <a16:creationId xmlns:a16="http://schemas.microsoft.com/office/drawing/2014/main" id="{21EE88D9-794D-4FD4-8DBD-A14486169653}"/>
              </a:ext>
            </a:extLst>
          </p:cNvPr>
          <p:cNvSpPr/>
          <p:nvPr/>
        </p:nvSpPr>
        <p:spPr bwMode="auto">
          <a:xfrm>
            <a:off x="579374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1" name="矩形 30">
            <a:extLst>
              <a:ext uri="{FF2B5EF4-FFF2-40B4-BE49-F238E27FC236}">
                <a16:creationId xmlns:a16="http://schemas.microsoft.com/office/drawing/2014/main" id="{698E68B3-51CA-48ED-AE46-99D289883A79}"/>
              </a:ext>
            </a:extLst>
          </p:cNvPr>
          <p:cNvSpPr/>
          <p:nvPr/>
        </p:nvSpPr>
        <p:spPr bwMode="auto">
          <a:xfrm>
            <a:off x="627888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2" name="矩形 31">
            <a:extLst>
              <a:ext uri="{FF2B5EF4-FFF2-40B4-BE49-F238E27FC236}">
                <a16:creationId xmlns:a16="http://schemas.microsoft.com/office/drawing/2014/main" id="{A0812095-31CD-4AD4-852E-70BF67528F7C}"/>
              </a:ext>
            </a:extLst>
          </p:cNvPr>
          <p:cNvSpPr/>
          <p:nvPr/>
        </p:nvSpPr>
        <p:spPr bwMode="auto">
          <a:xfrm>
            <a:off x="67640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3" name="矩形 32">
            <a:extLst>
              <a:ext uri="{FF2B5EF4-FFF2-40B4-BE49-F238E27FC236}">
                <a16:creationId xmlns:a16="http://schemas.microsoft.com/office/drawing/2014/main" id="{34322B11-BF88-4374-89CB-1836EA3D8C8E}"/>
              </a:ext>
            </a:extLst>
          </p:cNvPr>
          <p:cNvSpPr/>
          <p:nvPr/>
        </p:nvSpPr>
        <p:spPr bwMode="auto">
          <a:xfrm>
            <a:off x="72491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4" name="矩形 33">
            <a:extLst>
              <a:ext uri="{FF2B5EF4-FFF2-40B4-BE49-F238E27FC236}">
                <a16:creationId xmlns:a16="http://schemas.microsoft.com/office/drawing/2014/main" id="{93B3BEAB-0F30-4CE6-8C91-4176D193D357}"/>
              </a:ext>
            </a:extLst>
          </p:cNvPr>
          <p:cNvSpPr/>
          <p:nvPr/>
        </p:nvSpPr>
        <p:spPr bwMode="auto">
          <a:xfrm>
            <a:off x="77343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5" name="矩形 34">
            <a:extLst>
              <a:ext uri="{FF2B5EF4-FFF2-40B4-BE49-F238E27FC236}">
                <a16:creationId xmlns:a16="http://schemas.microsoft.com/office/drawing/2014/main" id="{CF6652DA-8A15-4573-BBA0-E45AA404C72B}"/>
              </a:ext>
            </a:extLst>
          </p:cNvPr>
          <p:cNvSpPr/>
          <p:nvPr/>
        </p:nvSpPr>
        <p:spPr bwMode="auto">
          <a:xfrm>
            <a:off x="8219438"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graphicFrame>
        <p:nvGraphicFramePr>
          <p:cNvPr id="19" name="表格 4">
            <a:extLst>
              <a:ext uri="{FF2B5EF4-FFF2-40B4-BE49-F238E27FC236}">
                <a16:creationId xmlns:a16="http://schemas.microsoft.com/office/drawing/2014/main" id="{073BEE42-27B9-4339-96E6-2B923F367D19}"/>
              </a:ext>
            </a:extLst>
          </p:cNvPr>
          <p:cNvGraphicFramePr>
            <a:graphicFrameLocks/>
          </p:cNvGraphicFramePr>
          <p:nvPr/>
        </p:nvGraphicFramePr>
        <p:xfrm>
          <a:off x="447040" y="2121218"/>
          <a:ext cx="8229581" cy="370840"/>
        </p:xfrm>
        <a:graphic>
          <a:graphicData uri="http://schemas.openxmlformats.org/drawingml/2006/table">
            <a:tbl>
              <a:tblPr firstRow="1" bandRow="1">
                <a:tableStyleId>{5C22544A-7EE6-4342-B048-85BDC9FD1C3A}</a:tableStyleId>
              </a:tblPr>
              <a:tblGrid>
                <a:gridCol w="484093">
                  <a:extLst>
                    <a:ext uri="{9D8B030D-6E8A-4147-A177-3AD203B41FA5}">
                      <a16:colId xmlns:a16="http://schemas.microsoft.com/office/drawing/2014/main" val="1305243425"/>
                    </a:ext>
                  </a:extLst>
                </a:gridCol>
                <a:gridCol w="484093">
                  <a:extLst>
                    <a:ext uri="{9D8B030D-6E8A-4147-A177-3AD203B41FA5}">
                      <a16:colId xmlns:a16="http://schemas.microsoft.com/office/drawing/2014/main" val="738374034"/>
                    </a:ext>
                  </a:extLst>
                </a:gridCol>
                <a:gridCol w="484093">
                  <a:extLst>
                    <a:ext uri="{9D8B030D-6E8A-4147-A177-3AD203B41FA5}">
                      <a16:colId xmlns:a16="http://schemas.microsoft.com/office/drawing/2014/main" val="247646064"/>
                    </a:ext>
                  </a:extLst>
                </a:gridCol>
                <a:gridCol w="484093">
                  <a:extLst>
                    <a:ext uri="{9D8B030D-6E8A-4147-A177-3AD203B41FA5}">
                      <a16:colId xmlns:a16="http://schemas.microsoft.com/office/drawing/2014/main" val="674627977"/>
                    </a:ext>
                  </a:extLst>
                </a:gridCol>
                <a:gridCol w="484093">
                  <a:extLst>
                    <a:ext uri="{9D8B030D-6E8A-4147-A177-3AD203B41FA5}">
                      <a16:colId xmlns:a16="http://schemas.microsoft.com/office/drawing/2014/main" val="2856520919"/>
                    </a:ext>
                  </a:extLst>
                </a:gridCol>
                <a:gridCol w="484093">
                  <a:extLst>
                    <a:ext uri="{9D8B030D-6E8A-4147-A177-3AD203B41FA5}">
                      <a16:colId xmlns:a16="http://schemas.microsoft.com/office/drawing/2014/main" val="1251138669"/>
                    </a:ext>
                  </a:extLst>
                </a:gridCol>
                <a:gridCol w="484093">
                  <a:extLst>
                    <a:ext uri="{9D8B030D-6E8A-4147-A177-3AD203B41FA5}">
                      <a16:colId xmlns:a16="http://schemas.microsoft.com/office/drawing/2014/main" val="372477801"/>
                    </a:ext>
                  </a:extLst>
                </a:gridCol>
                <a:gridCol w="484093">
                  <a:extLst>
                    <a:ext uri="{9D8B030D-6E8A-4147-A177-3AD203B41FA5}">
                      <a16:colId xmlns:a16="http://schemas.microsoft.com/office/drawing/2014/main" val="3711924599"/>
                    </a:ext>
                  </a:extLst>
                </a:gridCol>
                <a:gridCol w="484093">
                  <a:extLst>
                    <a:ext uri="{9D8B030D-6E8A-4147-A177-3AD203B41FA5}">
                      <a16:colId xmlns:a16="http://schemas.microsoft.com/office/drawing/2014/main" val="3130978828"/>
                    </a:ext>
                  </a:extLst>
                </a:gridCol>
                <a:gridCol w="484093">
                  <a:extLst>
                    <a:ext uri="{9D8B030D-6E8A-4147-A177-3AD203B41FA5}">
                      <a16:colId xmlns:a16="http://schemas.microsoft.com/office/drawing/2014/main" val="1654493245"/>
                    </a:ext>
                  </a:extLst>
                </a:gridCol>
                <a:gridCol w="484093">
                  <a:extLst>
                    <a:ext uri="{9D8B030D-6E8A-4147-A177-3AD203B41FA5}">
                      <a16:colId xmlns:a16="http://schemas.microsoft.com/office/drawing/2014/main" val="466609823"/>
                    </a:ext>
                  </a:extLst>
                </a:gridCol>
                <a:gridCol w="484093">
                  <a:extLst>
                    <a:ext uri="{9D8B030D-6E8A-4147-A177-3AD203B41FA5}">
                      <a16:colId xmlns:a16="http://schemas.microsoft.com/office/drawing/2014/main" val="3172772903"/>
                    </a:ext>
                  </a:extLst>
                </a:gridCol>
                <a:gridCol w="484093">
                  <a:extLst>
                    <a:ext uri="{9D8B030D-6E8A-4147-A177-3AD203B41FA5}">
                      <a16:colId xmlns:a16="http://schemas.microsoft.com/office/drawing/2014/main" val="1477908917"/>
                    </a:ext>
                  </a:extLst>
                </a:gridCol>
                <a:gridCol w="484093">
                  <a:extLst>
                    <a:ext uri="{9D8B030D-6E8A-4147-A177-3AD203B41FA5}">
                      <a16:colId xmlns:a16="http://schemas.microsoft.com/office/drawing/2014/main" val="3181419268"/>
                    </a:ext>
                  </a:extLst>
                </a:gridCol>
                <a:gridCol w="484093">
                  <a:extLst>
                    <a:ext uri="{9D8B030D-6E8A-4147-A177-3AD203B41FA5}">
                      <a16:colId xmlns:a16="http://schemas.microsoft.com/office/drawing/2014/main" val="1553735171"/>
                    </a:ext>
                  </a:extLst>
                </a:gridCol>
                <a:gridCol w="484093">
                  <a:extLst>
                    <a:ext uri="{9D8B030D-6E8A-4147-A177-3AD203B41FA5}">
                      <a16:colId xmlns:a16="http://schemas.microsoft.com/office/drawing/2014/main" val="2608522235"/>
                    </a:ext>
                  </a:extLst>
                </a:gridCol>
                <a:gridCol w="484093">
                  <a:extLst>
                    <a:ext uri="{9D8B030D-6E8A-4147-A177-3AD203B41FA5}">
                      <a16:colId xmlns:a16="http://schemas.microsoft.com/office/drawing/2014/main" val="1103137567"/>
                    </a:ext>
                  </a:extLst>
                </a:gridCol>
              </a:tblGrid>
              <a:tr h="370840">
                <a:tc>
                  <a:txBody>
                    <a:bodyPr/>
                    <a:lstStyle/>
                    <a:p>
                      <a:pPr algn="ctr"/>
                      <a:r>
                        <a:rPr lang="en-US" altLang="zh-CN" dirty="0"/>
                        <a:t>2</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bl>
          </a:graphicData>
        </a:graphic>
      </p:graphicFrame>
      <p:sp>
        <p:nvSpPr>
          <p:cNvPr id="20" name="矩形 19">
            <a:extLst>
              <a:ext uri="{FF2B5EF4-FFF2-40B4-BE49-F238E27FC236}">
                <a16:creationId xmlns:a16="http://schemas.microsoft.com/office/drawing/2014/main" id="{A607833D-9F1C-43DA-B400-D6B6A0FCD2DC}"/>
              </a:ext>
            </a:extLst>
          </p:cNvPr>
          <p:cNvSpPr/>
          <p:nvPr/>
        </p:nvSpPr>
        <p:spPr bwMode="auto">
          <a:xfrm>
            <a:off x="4329952" y="2032000"/>
            <a:ext cx="4549888" cy="576262"/>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Tree>
    <p:extLst>
      <p:ext uri="{BB962C8B-B14F-4D97-AF65-F5344CB8AC3E}">
        <p14:creationId xmlns:p14="http://schemas.microsoft.com/office/powerpoint/2010/main" val="19508466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4">
            <a:extLst>
              <a:ext uri="{FF2B5EF4-FFF2-40B4-BE49-F238E27FC236}">
                <a16:creationId xmlns:a16="http://schemas.microsoft.com/office/drawing/2014/main" id="{E862E330-245C-4F23-A96A-628B0BB6B83B}"/>
              </a:ext>
            </a:extLst>
          </p:cNvPr>
          <p:cNvGraphicFramePr>
            <a:graphicFrameLocks/>
          </p:cNvGraphicFramePr>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endParaRPr lang="zh-CN" altLang="en-US"/>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tc>
                  <a:txBody>
                    <a:bodyPr/>
                    <a:lstStyle/>
                    <a:p>
                      <a:pPr algn="ctr"/>
                      <a:endParaRPr lang="zh-CN" altLang="en-US"/>
                    </a:p>
                  </a:txBody>
                  <a:tcPr/>
                </a:tc>
                <a:tc>
                  <a:txBody>
                    <a:bodyPr/>
                    <a:lstStyle/>
                    <a:p>
                      <a:pPr algn="ctr"/>
                      <a:r>
                        <a:rPr lang="en-US" altLang="zh-CN" dirty="0"/>
                        <a:t>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LRU Replacement</a:t>
            </a:r>
            <a:endParaRPr lang="zh-CN" altLang="en-US" sz="3800" dirty="0"/>
          </a:p>
        </p:txBody>
      </p:sp>
      <p:graphicFrame>
        <p:nvGraphicFramePr>
          <p:cNvPr id="25" name="表格 4">
            <a:extLst>
              <a:ext uri="{FF2B5EF4-FFF2-40B4-BE49-F238E27FC236}">
                <a16:creationId xmlns:a16="http://schemas.microsoft.com/office/drawing/2014/main" id="{E5F9B23B-7298-45E2-93FA-59C858192F2B}"/>
              </a:ext>
            </a:extLst>
          </p:cNvPr>
          <p:cNvGraphicFramePr>
            <a:graphicFrameLocks/>
          </p:cNvGraphicFramePr>
          <p:nvPr/>
        </p:nvGraphicFramePr>
        <p:xfrm>
          <a:off x="447040" y="2121218"/>
          <a:ext cx="1452282"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extLst>
                  <a:ext uri="{0D108BD9-81ED-4DB2-BD59-A6C34878D82A}">
                    <a16:rowId xmlns:a16="http://schemas.microsoft.com/office/drawing/2014/main" val="3320877074"/>
                  </a:ext>
                </a:extLst>
              </a:tr>
            </a:tbl>
          </a:graphicData>
        </a:graphic>
      </p:graphicFrame>
      <p:graphicFrame>
        <p:nvGraphicFramePr>
          <p:cNvPr id="16" name="表格 4">
            <a:extLst>
              <a:ext uri="{FF2B5EF4-FFF2-40B4-BE49-F238E27FC236}">
                <a16:creationId xmlns:a16="http://schemas.microsoft.com/office/drawing/2014/main" id="{C162E89E-3409-42BD-B1F2-3634B5E9E703}"/>
              </a:ext>
            </a:extLst>
          </p:cNvPr>
          <p:cNvGraphicFramePr>
            <a:graphicFrameLocks/>
          </p:cNvGraphicFramePr>
          <p:nvPr/>
        </p:nvGraphicFramePr>
        <p:xfrm>
          <a:off x="457200" y="4520565"/>
          <a:ext cx="3872752" cy="74168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tblGrid>
              <a:tr h="37084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7</a:t>
                      </a:r>
                      <a:endParaRPr lang="zh-CN" altLang="en-US" dirty="0"/>
                    </a:p>
                  </a:txBody>
                  <a:tcPr/>
                </a:tc>
                <a:extLst>
                  <a:ext uri="{0D108BD9-81ED-4DB2-BD59-A6C34878D82A}">
                    <a16:rowId xmlns:a16="http://schemas.microsoft.com/office/drawing/2014/main" val="3320877074"/>
                  </a:ext>
                </a:extLst>
              </a:tr>
              <a:tr h="370840">
                <a:tc>
                  <a:txBody>
                    <a:bodyPr/>
                    <a:lstStyle/>
                    <a:p>
                      <a:pPr algn="ctr"/>
                      <a:endParaRPr lang="zh-CN" altLang="en-US"/>
                    </a:p>
                  </a:txBody>
                  <a:tcPr/>
                </a:tc>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8</a:t>
                      </a:r>
                      <a:endParaRPr lang="zh-CN" altLang="en-US" dirty="0"/>
                    </a:p>
                  </a:txBody>
                  <a:tcPr/>
                </a:tc>
                <a:tc>
                  <a:txBody>
                    <a:bodyPr/>
                    <a:lstStyle/>
                    <a:p>
                      <a:pPr algn="ctr"/>
                      <a:r>
                        <a:rPr lang="en-US" altLang="zh-CN" dirty="0"/>
                        <a:t>9</a:t>
                      </a:r>
                      <a:endParaRPr lang="zh-CN" altLang="en-US" dirty="0"/>
                    </a:p>
                  </a:txBody>
                  <a:tcPr/>
                </a:tc>
                <a:tc>
                  <a:txBody>
                    <a:bodyPr/>
                    <a:lstStyle/>
                    <a:p>
                      <a:pPr algn="ctr"/>
                      <a:r>
                        <a:rPr lang="en-US" altLang="zh-CN" dirty="0"/>
                        <a:t>4</a:t>
                      </a:r>
                      <a:endParaRPr lang="zh-CN" altLang="en-US" dirty="0"/>
                    </a:p>
                  </a:txBody>
                  <a:tcPr/>
                </a:tc>
                <a:extLst>
                  <a:ext uri="{0D108BD9-81ED-4DB2-BD59-A6C34878D82A}">
                    <a16:rowId xmlns:a16="http://schemas.microsoft.com/office/drawing/2014/main" val="2188686315"/>
                  </a:ext>
                </a:extLst>
              </a:tr>
            </a:tbl>
          </a:graphicData>
        </a:graphic>
      </p:graphicFrame>
      <p:sp>
        <p:nvSpPr>
          <p:cNvPr id="28" name="矩形 27">
            <a:extLst>
              <a:ext uri="{FF2B5EF4-FFF2-40B4-BE49-F238E27FC236}">
                <a16:creationId xmlns:a16="http://schemas.microsoft.com/office/drawing/2014/main" id="{4D40EA8F-1691-4EDF-8EBF-3FF4A2A61DB7}"/>
              </a:ext>
            </a:extLst>
          </p:cNvPr>
          <p:cNvSpPr/>
          <p:nvPr/>
        </p:nvSpPr>
        <p:spPr bwMode="auto">
          <a:xfrm>
            <a:off x="48234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29" name="矩形 28">
            <a:extLst>
              <a:ext uri="{FF2B5EF4-FFF2-40B4-BE49-F238E27FC236}">
                <a16:creationId xmlns:a16="http://schemas.microsoft.com/office/drawing/2014/main" id="{9B85905E-70BF-450D-901C-A0A42FEC4666}"/>
              </a:ext>
            </a:extLst>
          </p:cNvPr>
          <p:cNvSpPr/>
          <p:nvPr/>
        </p:nvSpPr>
        <p:spPr bwMode="auto">
          <a:xfrm>
            <a:off x="53086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0" name="矩形 29">
            <a:extLst>
              <a:ext uri="{FF2B5EF4-FFF2-40B4-BE49-F238E27FC236}">
                <a16:creationId xmlns:a16="http://schemas.microsoft.com/office/drawing/2014/main" id="{21EE88D9-794D-4FD4-8DBD-A14486169653}"/>
              </a:ext>
            </a:extLst>
          </p:cNvPr>
          <p:cNvSpPr/>
          <p:nvPr/>
        </p:nvSpPr>
        <p:spPr bwMode="auto">
          <a:xfrm>
            <a:off x="579374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1" name="矩形 30">
            <a:extLst>
              <a:ext uri="{FF2B5EF4-FFF2-40B4-BE49-F238E27FC236}">
                <a16:creationId xmlns:a16="http://schemas.microsoft.com/office/drawing/2014/main" id="{698E68B3-51CA-48ED-AE46-99D289883A79}"/>
              </a:ext>
            </a:extLst>
          </p:cNvPr>
          <p:cNvSpPr/>
          <p:nvPr/>
        </p:nvSpPr>
        <p:spPr bwMode="auto">
          <a:xfrm>
            <a:off x="627888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2" name="矩形 31">
            <a:extLst>
              <a:ext uri="{FF2B5EF4-FFF2-40B4-BE49-F238E27FC236}">
                <a16:creationId xmlns:a16="http://schemas.microsoft.com/office/drawing/2014/main" id="{A0812095-31CD-4AD4-852E-70BF67528F7C}"/>
              </a:ext>
            </a:extLst>
          </p:cNvPr>
          <p:cNvSpPr/>
          <p:nvPr/>
        </p:nvSpPr>
        <p:spPr bwMode="auto">
          <a:xfrm>
            <a:off x="67640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3" name="矩形 32">
            <a:extLst>
              <a:ext uri="{FF2B5EF4-FFF2-40B4-BE49-F238E27FC236}">
                <a16:creationId xmlns:a16="http://schemas.microsoft.com/office/drawing/2014/main" id="{34322B11-BF88-4374-89CB-1836EA3D8C8E}"/>
              </a:ext>
            </a:extLst>
          </p:cNvPr>
          <p:cNvSpPr/>
          <p:nvPr/>
        </p:nvSpPr>
        <p:spPr bwMode="auto">
          <a:xfrm>
            <a:off x="72491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4" name="矩形 33">
            <a:extLst>
              <a:ext uri="{FF2B5EF4-FFF2-40B4-BE49-F238E27FC236}">
                <a16:creationId xmlns:a16="http://schemas.microsoft.com/office/drawing/2014/main" id="{93B3BEAB-0F30-4CE6-8C91-4176D193D357}"/>
              </a:ext>
            </a:extLst>
          </p:cNvPr>
          <p:cNvSpPr/>
          <p:nvPr/>
        </p:nvSpPr>
        <p:spPr bwMode="auto">
          <a:xfrm>
            <a:off x="77343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5" name="矩形 34">
            <a:extLst>
              <a:ext uri="{FF2B5EF4-FFF2-40B4-BE49-F238E27FC236}">
                <a16:creationId xmlns:a16="http://schemas.microsoft.com/office/drawing/2014/main" id="{CF6652DA-8A15-4573-BBA0-E45AA404C72B}"/>
              </a:ext>
            </a:extLst>
          </p:cNvPr>
          <p:cNvSpPr/>
          <p:nvPr/>
        </p:nvSpPr>
        <p:spPr bwMode="auto">
          <a:xfrm>
            <a:off x="8219438"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graphicFrame>
        <p:nvGraphicFramePr>
          <p:cNvPr id="18" name="表格 4">
            <a:extLst>
              <a:ext uri="{FF2B5EF4-FFF2-40B4-BE49-F238E27FC236}">
                <a16:creationId xmlns:a16="http://schemas.microsoft.com/office/drawing/2014/main" id="{3652FBF7-A145-440F-8EDD-561EAA4843EA}"/>
              </a:ext>
            </a:extLst>
          </p:cNvPr>
          <p:cNvGraphicFramePr>
            <a:graphicFrameLocks/>
          </p:cNvGraphicFramePr>
          <p:nvPr/>
        </p:nvGraphicFramePr>
        <p:xfrm>
          <a:off x="447040" y="2121218"/>
          <a:ext cx="8229581" cy="370840"/>
        </p:xfrm>
        <a:graphic>
          <a:graphicData uri="http://schemas.openxmlformats.org/drawingml/2006/table">
            <a:tbl>
              <a:tblPr firstRow="1" bandRow="1">
                <a:tableStyleId>{5C22544A-7EE6-4342-B048-85BDC9FD1C3A}</a:tableStyleId>
              </a:tblPr>
              <a:tblGrid>
                <a:gridCol w="484093">
                  <a:extLst>
                    <a:ext uri="{9D8B030D-6E8A-4147-A177-3AD203B41FA5}">
                      <a16:colId xmlns:a16="http://schemas.microsoft.com/office/drawing/2014/main" val="1305243425"/>
                    </a:ext>
                  </a:extLst>
                </a:gridCol>
                <a:gridCol w="484093">
                  <a:extLst>
                    <a:ext uri="{9D8B030D-6E8A-4147-A177-3AD203B41FA5}">
                      <a16:colId xmlns:a16="http://schemas.microsoft.com/office/drawing/2014/main" val="738374034"/>
                    </a:ext>
                  </a:extLst>
                </a:gridCol>
                <a:gridCol w="484093">
                  <a:extLst>
                    <a:ext uri="{9D8B030D-6E8A-4147-A177-3AD203B41FA5}">
                      <a16:colId xmlns:a16="http://schemas.microsoft.com/office/drawing/2014/main" val="247646064"/>
                    </a:ext>
                  </a:extLst>
                </a:gridCol>
                <a:gridCol w="484093">
                  <a:extLst>
                    <a:ext uri="{9D8B030D-6E8A-4147-A177-3AD203B41FA5}">
                      <a16:colId xmlns:a16="http://schemas.microsoft.com/office/drawing/2014/main" val="674627977"/>
                    </a:ext>
                  </a:extLst>
                </a:gridCol>
                <a:gridCol w="484093">
                  <a:extLst>
                    <a:ext uri="{9D8B030D-6E8A-4147-A177-3AD203B41FA5}">
                      <a16:colId xmlns:a16="http://schemas.microsoft.com/office/drawing/2014/main" val="2856520919"/>
                    </a:ext>
                  </a:extLst>
                </a:gridCol>
                <a:gridCol w="484093">
                  <a:extLst>
                    <a:ext uri="{9D8B030D-6E8A-4147-A177-3AD203B41FA5}">
                      <a16:colId xmlns:a16="http://schemas.microsoft.com/office/drawing/2014/main" val="1251138669"/>
                    </a:ext>
                  </a:extLst>
                </a:gridCol>
                <a:gridCol w="484093">
                  <a:extLst>
                    <a:ext uri="{9D8B030D-6E8A-4147-A177-3AD203B41FA5}">
                      <a16:colId xmlns:a16="http://schemas.microsoft.com/office/drawing/2014/main" val="372477801"/>
                    </a:ext>
                  </a:extLst>
                </a:gridCol>
                <a:gridCol w="484093">
                  <a:extLst>
                    <a:ext uri="{9D8B030D-6E8A-4147-A177-3AD203B41FA5}">
                      <a16:colId xmlns:a16="http://schemas.microsoft.com/office/drawing/2014/main" val="3711924599"/>
                    </a:ext>
                  </a:extLst>
                </a:gridCol>
                <a:gridCol w="484093">
                  <a:extLst>
                    <a:ext uri="{9D8B030D-6E8A-4147-A177-3AD203B41FA5}">
                      <a16:colId xmlns:a16="http://schemas.microsoft.com/office/drawing/2014/main" val="3130978828"/>
                    </a:ext>
                  </a:extLst>
                </a:gridCol>
                <a:gridCol w="484093">
                  <a:extLst>
                    <a:ext uri="{9D8B030D-6E8A-4147-A177-3AD203B41FA5}">
                      <a16:colId xmlns:a16="http://schemas.microsoft.com/office/drawing/2014/main" val="1654493245"/>
                    </a:ext>
                  </a:extLst>
                </a:gridCol>
                <a:gridCol w="484093">
                  <a:extLst>
                    <a:ext uri="{9D8B030D-6E8A-4147-A177-3AD203B41FA5}">
                      <a16:colId xmlns:a16="http://schemas.microsoft.com/office/drawing/2014/main" val="466609823"/>
                    </a:ext>
                  </a:extLst>
                </a:gridCol>
                <a:gridCol w="484093">
                  <a:extLst>
                    <a:ext uri="{9D8B030D-6E8A-4147-A177-3AD203B41FA5}">
                      <a16:colId xmlns:a16="http://schemas.microsoft.com/office/drawing/2014/main" val="3172772903"/>
                    </a:ext>
                  </a:extLst>
                </a:gridCol>
                <a:gridCol w="484093">
                  <a:extLst>
                    <a:ext uri="{9D8B030D-6E8A-4147-A177-3AD203B41FA5}">
                      <a16:colId xmlns:a16="http://schemas.microsoft.com/office/drawing/2014/main" val="1477908917"/>
                    </a:ext>
                  </a:extLst>
                </a:gridCol>
                <a:gridCol w="484093">
                  <a:extLst>
                    <a:ext uri="{9D8B030D-6E8A-4147-A177-3AD203B41FA5}">
                      <a16:colId xmlns:a16="http://schemas.microsoft.com/office/drawing/2014/main" val="3181419268"/>
                    </a:ext>
                  </a:extLst>
                </a:gridCol>
                <a:gridCol w="484093">
                  <a:extLst>
                    <a:ext uri="{9D8B030D-6E8A-4147-A177-3AD203B41FA5}">
                      <a16:colId xmlns:a16="http://schemas.microsoft.com/office/drawing/2014/main" val="1553735171"/>
                    </a:ext>
                  </a:extLst>
                </a:gridCol>
                <a:gridCol w="484093">
                  <a:extLst>
                    <a:ext uri="{9D8B030D-6E8A-4147-A177-3AD203B41FA5}">
                      <a16:colId xmlns:a16="http://schemas.microsoft.com/office/drawing/2014/main" val="2608522235"/>
                    </a:ext>
                  </a:extLst>
                </a:gridCol>
                <a:gridCol w="484093">
                  <a:extLst>
                    <a:ext uri="{9D8B030D-6E8A-4147-A177-3AD203B41FA5}">
                      <a16:colId xmlns:a16="http://schemas.microsoft.com/office/drawing/2014/main" val="1103137567"/>
                    </a:ext>
                  </a:extLst>
                </a:gridCol>
              </a:tblGrid>
              <a:tr h="370840">
                <a:tc>
                  <a:txBody>
                    <a:bodyPr/>
                    <a:lstStyle/>
                    <a:p>
                      <a:pPr algn="ctr"/>
                      <a:r>
                        <a:rPr lang="en-US" altLang="zh-CN" dirty="0"/>
                        <a:t>2</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bl>
          </a:graphicData>
        </a:graphic>
      </p:graphicFrame>
      <p:sp>
        <p:nvSpPr>
          <p:cNvPr id="19" name="矩形 18">
            <a:extLst>
              <a:ext uri="{FF2B5EF4-FFF2-40B4-BE49-F238E27FC236}">
                <a16:creationId xmlns:a16="http://schemas.microsoft.com/office/drawing/2014/main" id="{8C4ED581-D200-4479-A797-59AD8A7C012F}"/>
              </a:ext>
            </a:extLst>
          </p:cNvPr>
          <p:cNvSpPr/>
          <p:nvPr/>
        </p:nvSpPr>
        <p:spPr bwMode="auto">
          <a:xfrm>
            <a:off x="4803140" y="2032000"/>
            <a:ext cx="4056380" cy="576262"/>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Tree>
    <p:extLst>
      <p:ext uri="{BB962C8B-B14F-4D97-AF65-F5344CB8AC3E}">
        <p14:creationId xmlns:p14="http://schemas.microsoft.com/office/powerpoint/2010/main" val="27024475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4">
            <a:extLst>
              <a:ext uri="{FF2B5EF4-FFF2-40B4-BE49-F238E27FC236}">
                <a16:creationId xmlns:a16="http://schemas.microsoft.com/office/drawing/2014/main" id="{E862E330-245C-4F23-A96A-628B0BB6B83B}"/>
              </a:ext>
            </a:extLst>
          </p:cNvPr>
          <p:cNvGraphicFramePr>
            <a:graphicFrameLocks/>
          </p:cNvGraphicFramePr>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endParaRPr lang="zh-CN" altLang="en-US"/>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tc>
                  <a:txBody>
                    <a:bodyPr/>
                    <a:lstStyle/>
                    <a:p>
                      <a:pPr algn="ctr"/>
                      <a:endParaRPr lang="zh-CN" altLang="en-US"/>
                    </a:p>
                  </a:txBody>
                  <a:tcPr/>
                </a:tc>
                <a:tc>
                  <a:txBody>
                    <a:bodyPr/>
                    <a:lstStyle/>
                    <a:p>
                      <a:pPr algn="ctr"/>
                      <a:r>
                        <a:rPr lang="en-US" altLang="zh-CN" dirty="0"/>
                        <a:t>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LRU Replacement</a:t>
            </a:r>
            <a:endParaRPr lang="zh-CN" altLang="en-US" sz="3800" dirty="0"/>
          </a:p>
        </p:txBody>
      </p:sp>
      <p:graphicFrame>
        <p:nvGraphicFramePr>
          <p:cNvPr id="25" name="表格 4">
            <a:extLst>
              <a:ext uri="{FF2B5EF4-FFF2-40B4-BE49-F238E27FC236}">
                <a16:creationId xmlns:a16="http://schemas.microsoft.com/office/drawing/2014/main" id="{E5F9B23B-7298-45E2-93FA-59C858192F2B}"/>
              </a:ext>
            </a:extLst>
          </p:cNvPr>
          <p:cNvGraphicFramePr>
            <a:graphicFrameLocks/>
          </p:cNvGraphicFramePr>
          <p:nvPr/>
        </p:nvGraphicFramePr>
        <p:xfrm>
          <a:off x="447040" y="2121218"/>
          <a:ext cx="1452282"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extLst>
                  <a:ext uri="{0D108BD9-81ED-4DB2-BD59-A6C34878D82A}">
                    <a16:rowId xmlns:a16="http://schemas.microsoft.com/office/drawing/2014/main" val="3320877074"/>
                  </a:ext>
                </a:extLst>
              </a:tr>
            </a:tbl>
          </a:graphicData>
        </a:graphic>
      </p:graphicFrame>
      <p:graphicFrame>
        <p:nvGraphicFramePr>
          <p:cNvPr id="16" name="表格 4">
            <a:extLst>
              <a:ext uri="{FF2B5EF4-FFF2-40B4-BE49-F238E27FC236}">
                <a16:creationId xmlns:a16="http://schemas.microsoft.com/office/drawing/2014/main" id="{C162E89E-3409-42BD-B1F2-3634B5E9E703}"/>
              </a:ext>
            </a:extLst>
          </p:cNvPr>
          <p:cNvGraphicFramePr>
            <a:graphicFrameLocks/>
          </p:cNvGraphicFramePr>
          <p:nvPr/>
        </p:nvGraphicFramePr>
        <p:xfrm>
          <a:off x="457200" y="4520565"/>
          <a:ext cx="3872752" cy="74168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tblGrid>
              <a:tr h="37084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7</a:t>
                      </a:r>
                      <a:endParaRPr lang="zh-CN" altLang="en-US" dirty="0"/>
                    </a:p>
                  </a:txBody>
                  <a:tcPr/>
                </a:tc>
                <a:extLst>
                  <a:ext uri="{0D108BD9-81ED-4DB2-BD59-A6C34878D82A}">
                    <a16:rowId xmlns:a16="http://schemas.microsoft.com/office/drawing/2014/main" val="3320877074"/>
                  </a:ext>
                </a:extLst>
              </a:tr>
              <a:tr h="370840">
                <a:tc>
                  <a:txBody>
                    <a:bodyPr/>
                    <a:lstStyle/>
                    <a:p>
                      <a:pPr algn="ctr"/>
                      <a:endParaRPr lang="zh-CN" altLang="en-US"/>
                    </a:p>
                  </a:txBody>
                  <a:tcPr/>
                </a:tc>
                <a:tc>
                  <a:txBody>
                    <a:bodyPr/>
                    <a:lstStyle/>
                    <a:p>
                      <a:pPr algn="ctr"/>
                      <a:r>
                        <a:rPr lang="en-US" altLang="zh-CN" dirty="0"/>
                        <a:t>5</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8</a:t>
                      </a:r>
                      <a:endParaRPr lang="zh-CN" altLang="en-US" dirty="0"/>
                    </a:p>
                  </a:txBody>
                  <a:tcPr/>
                </a:tc>
                <a:tc>
                  <a:txBody>
                    <a:bodyPr/>
                    <a:lstStyle/>
                    <a:p>
                      <a:pPr algn="ctr"/>
                      <a:r>
                        <a:rPr lang="en-US" altLang="zh-CN" dirty="0"/>
                        <a:t>9</a:t>
                      </a:r>
                      <a:endParaRPr lang="zh-CN" altLang="en-US" dirty="0"/>
                    </a:p>
                  </a:txBody>
                  <a:tcPr/>
                </a:tc>
                <a:tc>
                  <a:txBody>
                    <a:bodyPr/>
                    <a:lstStyle/>
                    <a:p>
                      <a:pPr algn="ctr"/>
                      <a:r>
                        <a:rPr lang="en-US" altLang="zh-CN" dirty="0"/>
                        <a:t>4</a:t>
                      </a:r>
                      <a:endParaRPr lang="zh-CN" altLang="en-US" dirty="0"/>
                    </a:p>
                  </a:txBody>
                  <a:tcPr/>
                </a:tc>
                <a:extLst>
                  <a:ext uri="{0D108BD9-81ED-4DB2-BD59-A6C34878D82A}">
                    <a16:rowId xmlns:a16="http://schemas.microsoft.com/office/drawing/2014/main" val="2188686315"/>
                  </a:ext>
                </a:extLst>
              </a:tr>
            </a:tbl>
          </a:graphicData>
        </a:graphic>
      </p:graphicFrame>
      <p:sp>
        <p:nvSpPr>
          <p:cNvPr id="29" name="矩形 28">
            <a:extLst>
              <a:ext uri="{FF2B5EF4-FFF2-40B4-BE49-F238E27FC236}">
                <a16:creationId xmlns:a16="http://schemas.microsoft.com/office/drawing/2014/main" id="{9B85905E-70BF-450D-901C-A0A42FEC4666}"/>
              </a:ext>
            </a:extLst>
          </p:cNvPr>
          <p:cNvSpPr/>
          <p:nvPr/>
        </p:nvSpPr>
        <p:spPr bwMode="auto">
          <a:xfrm>
            <a:off x="53086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0" name="矩形 29">
            <a:extLst>
              <a:ext uri="{FF2B5EF4-FFF2-40B4-BE49-F238E27FC236}">
                <a16:creationId xmlns:a16="http://schemas.microsoft.com/office/drawing/2014/main" id="{21EE88D9-794D-4FD4-8DBD-A14486169653}"/>
              </a:ext>
            </a:extLst>
          </p:cNvPr>
          <p:cNvSpPr/>
          <p:nvPr/>
        </p:nvSpPr>
        <p:spPr bwMode="auto">
          <a:xfrm>
            <a:off x="579374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1" name="矩形 30">
            <a:extLst>
              <a:ext uri="{FF2B5EF4-FFF2-40B4-BE49-F238E27FC236}">
                <a16:creationId xmlns:a16="http://schemas.microsoft.com/office/drawing/2014/main" id="{698E68B3-51CA-48ED-AE46-99D289883A79}"/>
              </a:ext>
            </a:extLst>
          </p:cNvPr>
          <p:cNvSpPr/>
          <p:nvPr/>
        </p:nvSpPr>
        <p:spPr bwMode="auto">
          <a:xfrm>
            <a:off x="627888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2" name="矩形 31">
            <a:extLst>
              <a:ext uri="{FF2B5EF4-FFF2-40B4-BE49-F238E27FC236}">
                <a16:creationId xmlns:a16="http://schemas.microsoft.com/office/drawing/2014/main" id="{A0812095-31CD-4AD4-852E-70BF67528F7C}"/>
              </a:ext>
            </a:extLst>
          </p:cNvPr>
          <p:cNvSpPr/>
          <p:nvPr/>
        </p:nvSpPr>
        <p:spPr bwMode="auto">
          <a:xfrm>
            <a:off x="67640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3" name="矩形 32">
            <a:extLst>
              <a:ext uri="{FF2B5EF4-FFF2-40B4-BE49-F238E27FC236}">
                <a16:creationId xmlns:a16="http://schemas.microsoft.com/office/drawing/2014/main" id="{34322B11-BF88-4374-89CB-1836EA3D8C8E}"/>
              </a:ext>
            </a:extLst>
          </p:cNvPr>
          <p:cNvSpPr/>
          <p:nvPr/>
        </p:nvSpPr>
        <p:spPr bwMode="auto">
          <a:xfrm>
            <a:off x="72491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4" name="矩形 33">
            <a:extLst>
              <a:ext uri="{FF2B5EF4-FFF2-40B4-BE49-F238E27FC236}">
                <a16:creationId xmlns:a16="http://schemas.microsoft.com/office/drawing/2014/main" id="{93B3BEAB-0F30-4CE6-8C91-4176D193D357}"/>
              </a:ext>
            </a:extLst>
          </p:cNvPr>
          <p:cNvSpPr/>
          <p:nvPr/>
        </p:nvSpPr>
        <p:spPr bwMode="auto">
          <a:xfrm>
            <a:off x="77343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5" name="矩形 34">
            <a:extLst>
              <a:ext uri="{FF2B5EF4-FFF2-40B4-BE49-F238E27FC236}">
                <a16:creationId xmlns:a16="http://schemas.microsoft.com/office/drawing/2014/main" id="{CF6652DA-8A15-4573-BBA0-E45AA404C72B}"/>
              </a:ext>
            </a:extLst>
          </p:cNvPr>
          <p:cNvSpPr/>
          <p:nvPr/>
        </p:nvSpPr>
        <p:spPr bwMode="auto">
          <a:xfrm>
            <a:off x="8219438"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graphicFrame>
        <p:nvGraphicFramePr>
          <p:cNvPr id="18" name="表格 4">
            <a:extLst>
              <a:ext uri="{FF2B5EF4-FFF2-40B4-BE49-F238E27FC236}">
                <a16:creationId xmlns:a16="http://schemas.microsoft.com/office/drawing/2014/main" id="{E2C3D26A-9FC8-4B0A-919C-C8F15DDFCAA7}"/>
              </a:ext>
            </a:extLst>
          </p:cNvPr>
          <p:cNvGraphicFramePr>
            <a:graphicFrameLocks/>
          </p:cNvGraphicFramePr>
          <p:nvPr/>
        </p:nvGraphicFramePr>
        <p:xfrm>
          <a:off x="447040" y="2121218"/>
          <a:ext cx="8229581" cy="370840"/>
        </p:xfrm>
        <a:graphic>
          <a:graphicData uri="http://schemas.openxmlformats.org/drawingml/2006/table">
            <a:tbl>
              <a:tblPr firstRow="1" bandRow="1">
                <a:tableStyleId>{5C22544A-7EE6-4342-B048-85BDC9FD1C3A}</a:tableStyleId>
              </a:tblPr>
              <a:tblGrid>
                <a:gridCol w="484093">
                  <a:extLst>
                    <a:ext uri="{9D8B030D-6E8A-4147-A177-3AD203B41FA5}">
                      <a16:colId xmlns:a16="http://schemas.microsoft.com/office/drawing/2014/main" val="1305243425"/>
                    </a:ext>
                  </a:extLst>
                </a:gridCol>
                <a:gridCol w="484093">
                  <a:extLst>
                    <a:ext uri="{9D8B030D-6E8A-4147-A177-3AD203B41FA5}">
                      <a16:colId xmlns:a16="http://schemas.microsoft.com/office/drawing/2014/main" val="738374034"/>
                    </a:ext>
                  </a:extLst>
                </a:gridCol>
                <a:gridCol w="484093">
                  <a:extLst>
                    <a:ext uri="{9D8B030D-6E8A-4147-A177-3AD203B41FA5}">
                      <a16:colId xmlns:a16="http://schemas.microsoft.com/office/drawing/2014/main" val="247646064"/>
                    </a:ext>
                  </a:extLst>
                </a:gridCol>
                <a:gridCol w="484093">
                  <a:extLst>
                    <a:ext uri="{9D8B030D-6E8A-4147-A177-3AD203B41FA5}">
                      <a16:colId xmlns:a16="http://schemas.microsoft.com/office/drawing/2014/main" val="674627977"/>
                    </a:ext>
                  </a:extLst>
                </a:gridCol>
                <a:gridCol w="484093">
                  <a:extLst>
                    <a:ext uri="{9D8B030D-6E8A-4147-A177-3AD203B41FA5}">
                      <a16:colId xmlns:a16="http://schemas.microsoft.com/office/drawing/2014/main" val="2856520919"/>
                    </a:ext>
                  </a:extLst>
                </a:gridCol>
                <a:gridCol w="484093">
                  <a:extLst>
                    <a:ext uri="{9D8B030D-6E8A-4147-A177-3AD203B41FA5}">
                      <a16:colId xmlns:a16="http://schemas.microsoft.com/office/drawing/2014/main" val="1251138669"/>
                    </a:ext>
                  </a:extLst>
                </a:gridCol>
                <a:gridCol w="484093">
                  <a:extLst>
                    <a:ext uri="{9D8B030D-6E8A-4147-A177-3AD203B41FA5}">
                      <a16:colId xmlns:a16="http://schemas.microsoft.com/office/drawing/2014/main" val="372477801"/>
                    </a:ext>
                  </a:extLst>
                </a:gridCol>
                <a:gridCol w="484093">
                  <a:extLst>
                    <a:ext uri="{9D8B030D-6E8A-4147-A177-3AD203B41FA5}">
                      <a16:colId xmlns:a16="http://schemas.microsoft.com/office/drawing/2014/main" val="3711924599"/>
                    </a:ext>
                  </a:extLst>
                </a:gridCol>
                <a:gridCol w="484093">
                  <a:extLst>
                    <a:ext uri="{9D8B030D-6E8A-4147-A177-3AD203B41FA5}">
                      <a16:colId xmlns:a16="http://schemas.microsoft.com/office/drawing/2014/main" val="3130978828"/>
                    </a:ext>
                  </a:extLst>
                </a:gridCol>
                <a:gridCol w="484093">
                  <a:extLst>
                    <a:ext uri="{9D8B030D-6E8A-4147-A177-3AD203B41FA5}">
                      <a16:colId xmlns:a16="http://schemas.microsoft.com/office/drawing/2014/main" val="1654493245"/>
                    </a:ext>
                  </a:extLst>
                </a:gridCol>
                <a:gridCol w="484093">
                  <a:extLst>
                    <a:ext uri="{9D8B030D-6E8A-4147-A177-3AD203B41FA5}">
                      <a16:colId xmlns:a16="http://schemas.microsoft.com/office/drawing/2014/main" val="466609823"/>
                    </a:ext>
                  </a:extLst>
                </a:gridCol>
                <a:gridCol w="484093">
                  <a:extLst>
                    <a:ext uri="{9D8B030D-6E8A-4147-A177-3AD203B41FA5}">
                      <a16:colId xmlns:a16="http://schemas.microsoft.com/office/drawing/2014/main" val="3172772903"/>
                    </a:ext>
                  </a:extLst>
                </a:gridCol>
                <a:gridCol w="484093">
                  <a:extLst>
                    <a:ext uri="{9D8B030D-6E8A-4147-A177-3AD203B41FA5}">
                      <a16:colId xmlns:a16="http://schemas.microsoft.com/office/drawing/2014/main" val="1477908917"/>
                    </a:ext>
                  </a:extLst>
                </a:gridCol>
                <a:gridCol w="484093">
                  <a:extLst>
                    <a:ext uri="{9D8B030D-6E8A-4147-A177-3AD203B41FA5}">
                      <a16:colId xmlns:a16="http://schemas.microsoft.com/office/drawing/2014/main" val="3181419268"/>
                    </a:ext>
                  </a:extLst>
                </a:gridCol>
                <a:gridCol w="484093">
                  <a:extLst>
                    <a:ext uri="{9D8B030D-6E8A-4147-A177-3AD203B41FA5}">
                      <a16:colId xmlns:a16="http://schemas.microsoft.com/office/drawing/2014/main" val="1553735171"/>
                    </a:ext>
                  </a:extLst>
                </a:gridCol>
                <a:gridCol w="484093">
                  <a:extLst>
                    <a:ext uri="{9D8B030D-6E8A-4147-A177-3AD203B41FA5}">
                      <a16:colId xmlns:a16="http://schemas.microsoft.com/office/drawing/2014/main" val="2608522235"/>
                    </a:ext>
                  </a:extLst>
                </a:gridCol>
                <a:gridCol w="484093">
                  <a:extLst>
                    <a:ext uri="{9D8B030D-6E8A-4147-A177-3AD203B41FA5}">
                      <a16:colId xmlns:a16="http://schemas.microsoft.com/office/drawing/2014/main" val="1103137567"/>
                    </a:ext>
                  </a:extLst>
                </a:gridCol>
              </a:tblGrid>
              <a:tr h="370840">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bl>
          </a:graphicData>
        </a:graphic>
      </p:graphicFrame>
      <p:sp>
        <p:nvSpPr>
          <p:cNvPr id="19" name="矩形 18">
            <a:extLst>
              <a:ext uri="{FF2B5EF4-FFF2-40B4-BE49-F238E27FC236}">
                <a16:creationId xmlns:a16="http://schemas.microsoft.com/office/drawing/2014/main" id="{0D78C57A-4EA2-4F80-8191-596B1123DDA7}"/>
              </a:ext>
            </a:extLst>
          </p:cNvPr>
          <p:cNvSpPr/>
          <p:nvPr/>
        </p:nvSpPr>
        <p:spPr bwMode="auto">
          <a:xfrm>
            <a:off x="5288280" y="2032000"/>
            <a:ext cx="3561080" cy="576262"/>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Tree>
    <p:extLst>
      <p:ext uri="{BB962C8B-B14F-4D97-AF65-F5344CB8AC3E}">
        <p14:creationId xmlns:p14="http://schemas.microsoft.com/office/powerpoint/2010/main" val="40775877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4">
            <a:extLst>
              <a:ext uri="{FF2B5EF4-FFF2-40B4-BE49-F238E27FC236}">
                <a16:creationId xmlns:a16="http://schemas.microsoft.com/office/drawing/2014/main" id="{E862E330-245C-4F23-A96A-628B0BB6B83B}"/>
              </a:ext>
            </a:extLst>
          </p:cNvPr>
          <p:cNvGraphicFramePr>
            <a:graphicFrameLocks/>
          </p:cNvGraphicFramePr>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endParaRPr lang="zh-CN" altLang="en-US"/>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tc>
                  <a:txBody>
                    <a:bodyPr/>
                    <a:lstStyle/>
                    <a:p>
                      <a:pPr algn="ctr"/>
                      <a:endParaRPr lang="zh-CN" altLang="en-US"/>
                    </a:p>
                  </a:txBody>
                  <a:tcPr/>
                </a:tc>
                <a:tc>
                  <a:txBody>
                    <a:bodyPr/>
                    <a:lstStyle/>
                    <a:p>
                      <a:pPr algn="ctr"/>
                      <a:r>
                        <a:rPr lang="en-US" altLang="zh-CN" dirty="0"/>
                        <a:t>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LRU Replacement</a:t>
            </a:r>
            <a:endParaRPr lang="zh-CN" altLang="en-US" sz="3800" dirty="0"/>
          </a:p>
        </p:txBody>
      </p:sp>
      <p:graphicFrame>
        <p:nvGraphicFramePr>
          <p:cNvPr id="25" name="表格 4">
            <a:extLst>
              <a:ext uri="{FF2B5EF4-FFF2-40B4-BE49-F238E27FC236}">
                <a16:creationId xmlns:a16="http://schemas.microsoft.com/office/drawing/2014/main" id="{E5F9B23B-7298-45E2-93FA-59C858192F2B}"/>
              </a:ext>
            </a:extLst>
          </p:cNvPr>
          <p:cNvGraphicFramePr>
            <a:graphicFrameLocks/>
          </p:cNvGraphicFramePr>
          <p:nvPr/>
        </p:nvGraphicFramePr>
        <p:xfrm>
          <a:off x="447040" y="2121218"/>
          <a:ext cx="1452282"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extLst>
                  <a:ext uri="{0D108BD9-81ED-4DB2-BD59-A6C34878D82A}">
                    <a16:rowId xmlns:a16="http://schemas.microsoft.com/office/drawing/2014/main" val="3320877074"/>
                  </a:ext>
                </a:extLst>
              </a:tr>
            </a:tbl>
          </a:graphicData>
        </a:graphic>
      </p:graphicFrame>
      <p:graphicFrame>
        <p:nvGraphicFramePr>
          <p:cNvPr id="16" name="表格 4">
            <a:extLst>
              <a:ext uri="{FF2B5EF4-FFF2-40B4-BE49-F238E27FC236}">
                <a16:creationId xmlns:a16="http://schemas.microsoft.com/office/drawing/2014/main" id="{C162E89E-3409-42BD-B1F2-3634B5E9E703}"/>
              </a:ext>
            </a:extLst>
          </p:cNvPr>
          <p:cNvGraphicFramePr>
            <a:graphicFrameLocks/>
          </p:cNvGraphicFramePr>
          <p:nvPr/>
        </p:nvGraphicFramePr>
        <p:xfrm>
          <a:off x="457200" y="4520565"/>
          <a:ext cx="3872752" cy="74168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tblGrid>
              <a:tr h="37084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7</a:t>
                      </a:r>
                      <a:endParaRPr lang="zh-CN" altLang="en-US" dirty="0"/>
                    </a:p>
                  </a:txBody>
                  <a:tcPr/>
                </a:tc>
                <a:extLst>
                  <a:ext uri="{0D108BD9-81ED-4DB2-BD59-A6C34878D82A}">
                    <a16:rowId xmlns:a16="http://schemas.microsoft.com/office/drawing/2014/main" val="3320877074"/>
                  </a:ext>
                </a:extLst>
              </a:tr>
              <a:tr h="370840">
                <a:tc>
                  <a:txBody>
                    <a:bodyPr/>
                    <a:lstStyle/>
                    <a:p>
                      <a:pPr algn="ctr"/>
                      <a:endParaRPr lang="zh-CN" altLang="en-US"/>
                    </a:p>
                  </a:txBody>
                  <a:tcPr/>
                </a:tc>
                <a:tc>
                  <a:txBody>
                    <a:bodyPr/>
                    <a:lstStyle/>
                    <a:p>
                      <a:pPr algn="ctr"/>
                      <a:r>
                        <a:rPr lang="en-US" altLang="zh-CN" dirty="0"/>
                        <a:t>5</a:t>
                      </a:r>
                      <a:endParaRPr lang="zh-CN" altLang="en-US" dirty="0"/>
                    </a:p>
                  </a:txBody>
                  <a:tcPr/>
                </a:tc>
                <a:tc>
                  <a:txBody>
                    <a:bodyPr/>
                    <a:lstStyle/>
                    <a:p>
                      <a:pPr algn="ctr"/>
                      <a:r>
                        <a:rPr lang="en-US" altLang="zh-CN" dirty="0"/>
                        <a:t>11</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8</a:t>
                      </a:r>
                      <a:endParaRPr lang="zh-CN" altLang="en-US" dirty="0"/>
                    </a:p>
                  </a:txBody>
                  <a:tcPr/>
                </a:tc>
                <a:tc>
                  <a:txBody>
                    <a:bodyPr/>
                    <a:lstStyle/>
                    <a:p>
                      <a:pPr algn="ctr"/>
                      <a:r>
                        <a:rPr lang="en-US" altLang="zh-CN" dirty="0"/>
                        <a:t>9</a:t>
                      </a:r>
                      <a:endParaRPr lang="zh-CN" altLang="en-US" dirty="0"/>
                    </a:p>
                  </a:txBody>
                  <a:tcPr/>
                </a:tc>
                <a:tc>
                  <a:txBody>
                    <a:bodyPr/>
                    <a:lstStyle/>
                    <a:p>
                      <a:pPr algn="ctr"/>
                      <a:r>
                        <a:rPr lang="en-US" altLang="zh-CN" dirty="0"/>
                        <a:t>4</a:t>
                      </a:r>
                      <a:endParaRPr lang="zh-CN" altLang="en-US" dirty="0"/>
                    </a:p>
                  </a:txBody>
                  <a:tcPr/>
                </a:tc>
                <a:extLst>
                  <a:ext uri="{0D108BD9-81ED-4DB2-BD59-A6C34878D82A}">
                    <a16:rowId xmlns:a16="http://schemas.microsoft.com/office/drawing/2014/main" val="2188686315"/>
                  </a:ext>
                </a:extLst>
              </a:tr>
            </a:tbl>
          </a:graphicData>
        </a:graphic>
      </p:graphicFrame>
      <p:sp>
        <p:nvSpPr>
          <p:cNvPr id="30" name="矩形 29">
            <a:extLst>
              <a:ext uri="{FF2B5EF4-FFF2-40B4-BE49-F238E27FC236}">
                <a16:creationId xmlns:a16="http://schemas.microsoft.com/office/drawing/2014/main" id="{21EE88D9-794D-4FD4-8DBD-A14486169653}"/>
              </a:ext>
            </a:extLst>
          </p:cNvPr>
          <p:cNvSpPr/>
          <p:nvPr/>
        </p:nvSpPr>
        <p:spPr bwMode="auto">
          <a:xfrm>
            <a:off x="579374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1" name="矩形 30">
            <a:extLst>
              <a:ext uri="{FF2B5EF4-FFF2-40B4-BE49-F238E27FC236}">
                <a16:creationId xmlns:a16="http://schemas.microsoft.com/office/drawing/2014/main" id="{698E68B3-51CA-48ED-AE46-99D289883A79}"/>
              </a:ext>
            </a:extLst>
          </p:cNvPr>
          <p:cNvSpPr/>
          <p:nvPr/>
        </p:nvSpPr>
        <p:spPr bwMode="auto">
          <a:xfrm>
            <a:off x="627888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2" name="矩形 31">
            <a:extLst>
              <a:ext uri="{FF2B5EF4-FFF2-40B4-BE49-F238E27FC236}">
                <a16:creationId xmlns:a16="http://schemas.microsoft.com/office/drawing/2014/main" id="{A0812095-31CD-4AD4-852E-70BF67528F7C}"/>
              </a:ext>
            </a:extLst>
          </p:cNvPr>
          <p:cNvSpPr/>
          <p:nvPr/>
        </p:nvSpPr>
        <p:spPr bwMode="auto">
          <a:xfrm>
            <a:off x="67640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3" name="矩形 32">
            <a:extLst>
              <a:ext uri="{FF2B5EF4-FFF2-40B4-BE49-F238E27FC236}">
                <a16:creationId xmlns:a16="http://schemas.microsoft.com/office/drawing/2014/main" id="{34322B11-BF88-4374-89CB-1836EA3D8C8E}"/>
              </a:ext>
            </a:extLst>
          </p:cNvPr>
          <p:cNvSpPr/>
          <p:nvPr/>
        </p:nvSpPr>
        <p:spPr bwMode="auto">
          <a:xfrm>
            <a:off x="72491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4" name="矩形 33">
            <a:extLst>
              <a:ext uri="{FF2B5EF4-FFF2-40B4-BE49-F238E27FC236}">
                <a16:creationId xmlns:a16="http://schemas.microsoft.com/office/drawing/2014/main" id="{93B3BEAB-0F30-4CE6-8C91-4176D193D357}"/>
              </a:ext>
            </a:extLst>
          </p:cNvPr>
          <p:cNvSpPr/>
          <p:nvPr/>
        </p:nvSpPr>
        <p:spPr bwMode="auto">
          <a:xfrm>
            <a:off x="77343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5" name="矩形 34">
            <a:extLst>
              <a:ext uri="{FF2B5EF4-FFF2-40B4-BE49-F238E27FC236}">
                <a16:creationId xmlns:a16="http://schemas.microsoft.com/office/drawing/2014/main" id="{CF6652DA-8A15-4573-BBA0-E45AA404C72B}"/>
              </a:ext>
            </a:extLst>
          </p:cNvPr>
          <p:cNvSpPr/>
          <p:nvPr/>
        </p:nvSpPr>
        <p:spPr bwMode="auto">
          <a:xfrm>
            <a:off x="8219438"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graphicFrame>
        <p:nvGraphicFramePr>
          <p:cNvPr id="15" name="表格 4">
            <a:extLst>
              <a:ext uri="{FF2B5EF4-FFF2-40B4-BE49-F238E27FC236}">
                <a16:creationId xmlns:a16="http://schemas.microsoft.com/office/drawing/2014/main" id="{1081BD75-EA9B-4FFA-AEDF-A8B8D56081C2}"/>
              </a:ext>
            </a:extLst>
          </p:cNvPr>
          <p:cNvGraphicFramePr>
            <a:graphicFrameLocks/>
          </p:cNvGraphicFramePr>
          <p:nvPr/>
        </p:nvGraphicFramePr>
        <p:xfrm>
          <a:off x="447040" y="2121218"/>
          <a:ext cx="8229581" cy="370840"/>
        </p:xfrm>
        <a:graphic>
          <a:graphicData uri="http://schemas.openxmlformats.org/drawingml/2006/table">
            <a:tbl>
              <a:tblPr firstRow="1" bandRow="1">
                <a:tableStyleId>{5C22544A-7EE6-4342-B048-85BDC9FD1C3A}</a:tableStyleId>
              </a:tblPr>
              <a:tblGrid>
                <a:gridCol w="484093">
                  <a:extLst>
                    <a:ext uri="{9D8B030D-6E8A-4147-A177-3AD203B41FA5}">
                      <a16:colId xmlns:a16="http://schemas.microsoft.com/office/drawing/2014/main" val="1305243425"/>
                    </a:ext>
                  </a:extLst>
                </a:gridCol>
                <a:gridCol w="484093">
                  <a:extLst>
                    <a:ext uri="{9D8B030D-6E8A-4147-A177-3AD203B41FA5}">
                      <a16:colId xmlns:a16="http://schemas.microsoft.com/office/drawing/2014/main" val="738374034"/>
                    </a:ext>
                  </a:extLst>
                </a:gridCol>
                <a:gridCol w="484093">
                  <a:extLst>
                    <a:ext uri="{9D8B030D-6E8A-4147-A177-3AD203B41FA5}">
                      <a16:colId xmlns:a16="http://schemas.microsoft.com/office/drawing/2014/main" val="247646064"/>
                    </a:ext>
                  </a:extLst>
                </a:gridCol>
                <a:gridCol w="484093">
                  <a:extLst>
                    <a:ext uri="{9D8B030D-6E8A-4147-A177-3AD203B41FA5}">
                      <a16:colId xmlns:a16="http://schemas.microsoft.com/office/drawing/2014/main" val="674627977"/>
                    </a:ext>
                  </a:extLst>
                </a:gridCol>
                <a:gridCol w="484093">
                  <a:extLst>
                    <a:ext uri="{9D8B030D-6E8A-4147-A177-3AD203B41FA5}">
                      <a16:colId xmlns:a16="http://schemas.microsoft.com/office/drawing/2014/main" val="2856520919"/>
                    </a:ext>
                  </a:extLst>
                </a:gridCol>
                <a:gridCol w="484093">
                  <a:extLst>
                    <a:ext uri="{9D8B030D-6E8A-4147-A177-3AD203B41FA5}">
                      <a16:colId xmlns:a16="http://schemas.microsoft.com/office/drawing/2014/main" val="1251138669"/>
                    </a:ext>
                  </a:extLst>
                </a:gridCol>
                <a:gridCol w="484093">
                  <a:extLst>
                    <a:ext uri="{9D8B030D-6E8A-4147-A177-3AD203B41FA5}">
                      <a16:colId xmlns:a16="http://schemas.microsoft.com/office/drawing/2014/main" val="372477801"/>
                    </a:ext>
                  </a:extLst>
                </a:gridCol>
                <a:gridCol w="484093">
                  <a:extLst>
                    <a:ext uri="{9D8B030D-6E8A-4147-A177-3AD203B41FA5}">
                      <a16:colId xmlns:a16="http://schemas.microsoft.com/office/drawing/2014/main" val="3711924599"/>
                    </a:ext>
                  </a:extLst>
                </a:gridCol>
                <a:gridCol w="484093">
                  <a:extLst>
                    <a:ext uri="{9D8B030D-6E8A-4147-A177-3AD203B41FA5}">
                      <a16:colId xmlns:a16="http://schemas.microsoft.com/office/drawing/2014/main" val="3130978828"/>
                    </a:ext>
                  </a:extLst>
                </a:gridCol>
                <a:gridCol w="484093">
                  <a:extLst>
                    <a:ext uri="{9D8B030D-6E8A-4147-A177-3AD203B41FA5}">
                      <a16:colId xmlns:a16="http://schemas.microsoft.com/office/drawing/2014/main" val="1654493245"/>
                    </a:ext>
                  </a:extLst>
                </a:gridCol>
                <a:gridCol w="484093">
                  <a:extLst>
                    <a:ext uri="{9D8B030D-6E8A-4147-A177-3AD203B41FA5}">
                      <a16:colId xmlns:a16="http://schemas.microsoft.com/office/drawing/2014/main" val="466609823"/>
                    </a:ext>
                  </a:extLst>
                </a:gridCol>
                <a:gridCol w="484093">
                  <a:extLst>
                    <a:ext uri="{9D8B030D-6E8A-4147-A177-3AD203B41FA5}">
                      <a16:colId xmlns:a16="http://schemas.microsoft.com/office/drawing/2014/main" val="3172772903"/>
                    </a:ext>
                  </a:extLst>
                </a:gridCol>
                <a:gridCol w="484093">
                  <a:extLst>
                    <a:ext uri="{9D8B030D-6E8A-4147-A177-3AD203B41FA5}">
                      <a16:colId xmlns:a16="http://schemas.microsoft.com/office/drawing/2014/main" val="1477908917"/>
                    </a:ext>
                  </a:extLst>
                </a:gridCol>
                <a:gridCol w="484093">
                  <a:extLst>
                    <a:ext uri="{9D8B030D-6E8A-4147-A177-3AD203B41FA5}">
                      <a16:colId xmlns:a16="http://schemas.microsoft.com/office/drawing/2014/main" val="3181419268"/>
                    </a:ext>
                  </a:extLst>
                </a:gridCol>
                <a:gridCol w="484093">
                  <a:extLst>
                    <a:ext uri="{9D8B030D-6E8A-4147-A177-3AD203B41FA5}">
                      <a16:colId xmlns:a16="http://schemas.microsoft.com/office/drawing/2014/main" val="1553735171"/>
                    </a:ext>
                  </a:extLst>
                </a:gridCol>
                <a:gridCol w="484093">
                  <a:extLst>
                    <a:ext uri="{9D8B030D-6E8A-4147-A177-3AD203B41FA5}">
                      <a16:colId xmlns:a16="http://schemas.microsoft.com/office/drawing/2014/main" val="2608522235"/>
                    </a:ext>
                  </a:extLst>
                </a:gridCol>
                <a:gridCol w="484093">
                  <a:extLst>
                    <a:ext uri="{9D8B030D-6E8A-4147-A177-3AD203B41FA5}">
                      <a16:colId xmlns:a16="http://schemas.microsoft.com/office/drawing/2014/main" val="1103137567"/>
                    </a:ext>
                  </a:extLst>
                </a:gridCol>
              </a:tblGrid>
              <a:tr h="370840">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bl>
          </a:graphicData>
        </a:graphic>
      </p:graphicFrame>
      <p:sp>
        <p:nvSpPr>
          <p:cNvPr id="18" name="矩形 17">
            <a:extLst>
              <a:ext uri="{FF2B5EF4-FFF2-40B4-BE49-F238E27FC236}">
                <a16:creationId xmlns:a16="http://schemas.microsoft.com/office/drawing/2014/main" id="{0DDB5634-C9BE-4422-8D2B-4FCECD7F7913}"/>
              </a:ext>
            </a:extLst>
          </p:cNvPr>
          <p:cNvSpPr/>
          <p:nvPr/>
        </p:nvSpPr>
        <p:spPr bwMode="auto">
          <a:xfrm>
            <a:off x="5783580" y="2032000"/>
            <a:ext cx="3086100" cy="576262"/>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Tree>
    <p:extLst>
      <p:ext uri="{BB962C8B-B14F-4D97-AF65-F5344CB8AC3E}">
        <p14:creationId xmlns:p14="http://schemas.microsoft.com/office/powerpoint/2010/main" val="32513335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4">
            <a:extLst>
              <a:ext uri="{FF2B5EF4-FFF2-40B4-BE49-F238E27FC236}">
                <a16:creationId xmlns:a16="http://schemas.microsoft.com/office/drawing/2014/main" id="{E862E330-245C-4F23-A96A-628B0BB6B83B}"/>
              </a:ext>
            </a:extLst>
          </p:cNvPr>
          <p:cNvGraphicFramePr>
            <a:graphicFrameLocks/>
          </p:cNvGraphicFramePr>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endParaRPr lang="zh-CN" altLang="en-US"/>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tc>
                  <a:txBody>
                    <a:bodyPr/>
                    <a:lstStyle/>
                    <a:p>
                      <a:pPr algn="ctr"/>
                      <a:endParaRPr lang="zh-CN" altLang="en-US"/>
                    </a:p>
                  </a:txBody>
                  <a:tcPr/>
                </a:tc>
                <a:tc>
                  <a:txBody>
                    <a:bodyPr/>
                    <a:lstStyle/>
                    <a:p>
                      <a:pPr algn="ctr"/>
                      <a:r>
                        <a:rPr lang="en-US" altLang="zh-CN" dirty="0"/>
                        <a:t>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LRU Replacement</a:t>
            </a:r>
            <a:endParaRPr lang="zh-CN" altLang="en-US" sz="3800" dirty="0"/>
          </a:p>
        </p:txBody>
      </p:sp>
      <p:graphicFrame>
        <p:nvGraphicFramePr>
          <p:cNvPr id="25" name="表格 4">
            <a:extLst>
              <a:ext uri="{FF2B5EF4-FFF2-40B4-BE49-F238E27FC236}">
                <a16:creationId xmlns:a16="http://schemas.microsoft.com/office/drawing/2014/main" id="{E5F9B23B-7298-45E2-93FA-59C858192F2B}"/>
              </a:ext>
            </a:extLst>
          </p:cNvPr>
          <p:cNvGraphicFramePr>
            <a:graphicFrameLocks/>
          </p:cNvGraphicFramePr>
          <p:nvPr/>
        </p:nvGraphicFramePr>
        <p:xfrm>
          <a:off x="447040" y="2121218"/>
          <a:ext cx="1452282"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extLst>
                  <a:ext uri="{0D108BD9-81ED-4DB2-BD59-A6C34878D82A}">
                    <a16:rowId xmlns:a16="http://schemas.microsoft.com/office/drawing/2014/main" val="3320877074"/>
                  </a:ext>
                </a:extLst>
              </a:tr>
            </a:tbl>
          </a:graphicData>
        </a:graphic>
      </p:graphicFrame>
      <p:graphicFrame>
        <p:nvGraphicFramePr>
          <p:cNvPr id="16" name="表格 4">
            <a:extLst>
              <a:ext uri="{FF2B5EF4-FFF2-40B4-BE49-F238E27FC236}">
                <a16:creationId xmlns:a16="http://schemas.microsoft.com/office/drawing/2014/main" id="{C162E89E-3409-42BD-B1F2-3634B5E9E703}"/>
              </a:ext>
            </a:extLst>
          </p:cNvPr>
          <p:cNvGraphicFramePr>
            <a:graphicFrameLocks/>
          </p:cNvGraphicFramePr>
          <p:nvPr/>
        </p:nvGraphicFramePr>
        <p:xfrm>
          <a:off x="457200" y="4520565"/>
          <a:ext cx="3872752" cy="74168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tblGrid>
              <a:tr h="37084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7</a:t>
                      </a:r>
                      <a:endParaRPr lang="zh-CN" altLang="en-US" dirty="0"/>
                    </a:p>
                  </a:txBody>
                  <a:tcPr/>
                </a:tc>
                <a:extLst>
                  <a:ext uri="{0D108BD9-81ED-4DB2-BD59-A6C34878D82A}">
                    <a16:rowId xmlns:a16="http://schemas.microsoft.com/office/drawing/2014/main" val="3320877074"/>
                  </a:ext>
                </a:extLst>
              </a:tr>
              <a:tr h="370840">
                <a:tc>
                  <a:txBody>
                    <a:bodyPr/>
                    <a:lstStyle/>
                    <a:p>
                      <a:pPr algn="ctr"/>
                      <a:endParaRPr lang="zh-CN" altLang="en-US"/>
                    </a:p>
                  </a:txBody>
                  <a:tcPr/>
                </a:tc>
                <a:tc>
                  <a:txBody>
                    <a:bodyPr/>
                    <a:lstStyle/>
                    <a:p>
                      <a:pPr algn="ctr"/>
                      <a:r>
                        <a:rPr lang="en-US" altLang="zh-CN" dirty="0"/>
                        <a:t>5</a:t>
                      </a:r>
                      <a:endParaRPr lang="zh-CN" altLang="en-US" dirty="0"/>
                    </a:p>
                  </a:txBody>
                  <a:tcPr/>
                </a:tc>
                <a:tc>
                  <a:txBody>
                    <a:bodyPr/>
                    <a:lstStyle/>
                    <a:p>
                      <a:pPr algn="ctr"/>
                      <a:r>
                        <a:rPr lang="en-US" altLang="zh-CN" dirty="0"/>
                        <a:t>11</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8</a:t>
                      </a:r>
                      <a:endParaRPr lang="zh-CN" altLang="en-US" dirty="0"/>
                    </a:p>
                  </a:txBody>
                  <a:tcPr/>
                </a:tc>
                <a:tc>
                  <a:txBody>
                    <a:bodyPr/>
                    <a:lstStyle/>
                    <a:p>
                      <a:pPr algn="ctr"/>
                      <a:r>
                        <a:rPr lang="en-US" altLang="zh-CN" dirty="0"/>
                        <a:t>9</a:t>
                      </a:r>
                      <a:endParaRPr lang="zh-CN" altLang="en-US" dirty="0"/>
                    </a:p>
                  </a:txBody>
                  <a:tcPr/>
                </a:tc>
                <a:tc>
                  <a:txBody>
                    <a:bodyPr/>
                    <a:lstStyle/>
                    <a:p>
                      <a:pPr algn="ctr"/>
                      <a:r>
                        <a:rPr lang="en-US" altLang="zh-CN" dirty="0"/>
                        <a:t>12</a:t>
                      </a:r>
                      <a:endParaRPr lang="zh-CN" altLang="en-US" dirty="0"/>
                    </a:p>
                  </a:txBody>
                  <a:tcPr/>
                </a:tc>
                <a:extLst>
                  <a:ext uri="{0D108BD9-81ED-4DB2-BD59-A6C34878D82A}">
                    <a16:rowId xmlns:a16="http://schemas.microsoft.com/office/drawing/2014/main" val="2188686315"/>
                  </a:ext>
                </a:extLst>
              </a:tr>
            </a:tbl>
          </a:graphicData>
        </a:graphic>
      </p:graphicFrame>
      <p:sp>
        <p:nvSpPr>
          <p:cNvPr id="31" name="矩形 30">
            <a:extLst>
              <a:ext uri="{FF2B5EF4-FFF2-40B4-BE49-F238E27FC236}">
                <a16:creationId xmlns:a16="http://schemas.microsoft.com/office/drawing/2014/main" id="{698E68B3-51CA-48ED-AE46-99D289883A79}"/>
              </a:ext>
            </a:extLst>
          </p:cNvPr>
          <p:cNvSpPr/>
          <p:nvPr/>
        </p:nvSpPr>
        <p:spPr bwMode="auto">
          <a:xfrm>
            <a:off x="627888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2" name="矩形 31">
            <a:extLst>
              <a:ext uri="{FF2B5EF4-FFF2-40B4-BE49-F238E27FC236}">
                <a16:creationId xmlns:a16="http://schemas.microsoft.com/office/drawing/2014/main" id="{A0812095-31CD-4AD4-852E-70BF67528F7C}"/>
              </a:ext>
            </a:extLst>
          </p:cNvPr>
          <p:cNvSpPr/>
          <p:nvPr/>
        </p:nvSpPr>
        <p:spPr bwMode="auto">
          <a:xfrm>
            <a:off x="67640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3" name="矩形 32">
            <a:extLst>
              <a:ext uri="{FF2B5EF4-FFF2-40B4-BE49-F238E27FC236}">
                <a16:creationId xmlns:a16="http://schemas.microsoft.com/office/drawing/2014/main" id="{34322B11-BF88-4374-89CB-1836EA3D8C8E}"/>
              </a:ext>
            </a:extLst>
          </p:cNvPr>
          <p:cNvSpPr/>
          <p:nvPr/>
        </p:nvSpPr>
        <p:spPr bwMode="auto">
          <a:xfrm>
            <a:off x="72491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4" name="矩形 33">
            <a:extLst>
              <a:ext uri="{FF2B5EF4-FFF2-40B4-BE49-F238E27FC236}">
                <a16:creationId xmlns:a16="http://schemas.microsoft.com/office/drawing/2014/main" id="{93B3BEAB-0F30-4CE6-8C91-4176D193D357}"/>
              </a:ext>
            </a:extLst>
          </p:cNvPr>
          <p:cNvSpPr/>
          <p:nvPr/>
        </p:nvSpPr>
        <p:spPr bwMode="auto">
          <a:xfrm>
            <a:off x="77343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5" name="矩形 34">
            <a:extLst>
              <a:ext uri="{FF2B5EF4-FFF2-40B4-BE49-F238E27FC236}">
                <a16:creationId xmlns:a16="http://schemas.microsoft.com/office/drawing/2014/main" id="{CF6652DA-8A15-4573-BBA0-E45AA404C72B}"/>
              </a:ext>
            </a:extLst>
          </p:cNvPr>
          <p:cNvSpPr/>
          <p:nvPr/>
        </p:nvSpPr>
        <p:spPr bwMode="auto">
          <a:xfrm>
            <a:off x="8219438"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graphicFrame>
        <p:nvGraphicFramePr>
          <p:cNvPr id="14" name="表格 4">
            <a:extLst>
              <a:ext uri="{FF2B5EF4-FFF2-40B4-BE49-F238E27FC236}">
                <a16:creationId xmlns:a16="http://schemas.microsoft.com/office/drawing/2014/main" id="{569A474E-F912-41AB-9E58-DC84E9082645}"/>
              </a:ext>
            </a:extLst>
          </p:cNvPr>
          <p:cNvGraphicFramePr>
            <a:graphicFrameLocks/>
          </p:cNvGraphicFramePr>
          <p:nvPr/>
        </p:nvGraphicFramePr>
        <p:xfrm>
          <a:off x="447040" y="2121218"/>
          <a:ext cx="8229581" cy="370840"/>
        </p:xfrm>
        <a:graphic>
          <a:graphicData uri="http://schemas.openxmlformats.org/drawingml/2006/table">
            <a:tbl>
              <a:tblPr firstRow="1" bandRow="1">
                <a:tableStyleId>{5C22544A-7EE6-4342-B048-85BDC9FD1C3A}</a:tableStyleId>
              </a:tblPr>
              <a:tblGrid>
                <a:gridCol w="484093">
                  <a:extLst>
                    <a:ext uri="{9D8B030D-6E8A-4147-A177-3AD203B41FA5}">
                      <a16:colId xmlns:a16="http://schemas.microsoft.com/office/drawing/2014/main" val="1305243425"/>
                    </a:ext>
                  </a:extLst>
                </a:gridCol>
                <a:gridCol w="484093">
                  <a:extLst>
                    <a:ext uri="{9D8B030D-6E8A-4147-A177-3AD203B41FA5}">
                      <a16:colId xmlns:a16="http://schemas.microsoft.com/office/drawing/2014/main" val="738374034"/>
                    </a:ext>
                  </a:extLst>
                </a:gridCol>
                <a:gridCol w="484093">
                  <a:extLst>
                    <a:ext uri="{9D8B030D-6E8A-4147-A177-3AD203B41FA5}">
                      <a16:colId xmlns:a16="http://schemas.microsoft.com/office/drawing/2014/main" val="247646064"/>
                    </a:ext>
                  </a:extLst>
                </a:gridCol>
                <a:gridCol w="484093">
                  <a:extLst>
                    <a:ext uri="{9D8B030D-6E8A-4147-A177-3AD203B41FA5}">
                      <a16:colId xmlns:a16="http://schemas.microsoft.com/office/drawing/2014/main" val="674627977"/>
                    </a:ext>
                  </a:extLst>
                </a:gridCol>
                <a:gridCol w="484093">
                  <a:extLst>
                    <a:ext uri="{9D8B030D-6E8A-4147-A177-3AD203B41FA5}">
                      <a16:colId xmlns:a16="http://schemas.microsoft.com/office/drawing/2014/main" val="2856520919"/>
                    </a:ext>
                  </a:extLst>
                </a:gridCol>
                <a:gridCol w="484093">
                  <a:extLst>
                    <a:ext uri="{9D8B030D-6E8A-4147-A177-3AD203B41FA5}">
                      <a16:colId xmlns:a16="http://schemas.microsoft.com/office/drawing/2014/main" val="1251138669"/>
                    </a:ext>
                  </a:extLst>
                </a:gridCol>
                <a:gridCol w="484093">
                  <a:extLst>
                    <a:ext uri="{9D8B030D-6E8A-4147-A177-3AD203B41FA5}">
                      <a16:colId xmlns:a16="http://schemas.microsoft.com/office/drawing/2014/main" val="372477801"/>
                    </a:ext>
                  </a:extLst>
                </a:gridCol>
                <a:gridCol w="484093">
                  <a:extLst>
                    <a:ext uri="{9D8B030D-6E8A-4147-A177-3AD203B41FA5}">
                      <a16:colId xmlns:a16="http://schemas.microsoft.com/office/drawing/2014/main" val="3711924599"/>
                    </a:ext>
                  </a:extLst>
                </a:gridCol>
                <a:gridCol w="484093">
                  <a:extLst>
                    <a:ext uri="{9D8B030D-6E8A-4147-A177-3AD203B41FA5}">
                      <a16:colId xmlns:a16="http://schemas.microsoft.com/office/drawing/2014/main" val="3130978828"/>
                    </a:ext>
                  </a:extLst>
                </a:gridCol>
                <a:gridCol w="484093">
                  <a:extLst>
                    <a:ext uri="{9D8B030D-6E8A-4147-A177-3AD203B41FA5}">
                      <a16:colId xmlns:a16="http://schemas.microsoft.com/office/drawing/2014/main" val="1654493245"/>
                    </a:ext>
                  </a:extLst>
                </a:gridCol>
                <a:gridCol w="484093">
                  <a:extLst>
                    <a:ext uri="{9D8B030D-6E8A-4147-A177-3AD203B41FA5}">
                      <a16:colId xmlns:a16="http://schemas.microsoft.com/office/drawing/2014/main" val="466609823"/>
                    </a:ext>
                  </a:extLst>
                </a:gridCol>
                <a:gridCol w="484093">
                  <a:extLst>
                    <a:ext uri="{9D8B030D-6E8A-4147-A177-3AD203B41FA5}">
                      <a16:colId xmlns:a16="http://schemas.microsoft.com/office/drawing/2014/main" val="3172772903"/>
                    </a:ext>
                  </a:extLst>
                </a:gridCol>
                <a:gridCol w="484093">
                  <a:extLst>
                    <a:ext uri="{9D8B030D-6E8A-4147-A177-3AD203B41FA5}">
                      <a16:colId xmlns:a16="http://schemas.microsoft.com/office/drawing/2014/main" val="1477908917"/>
                    </a:ext>
                  </a:extLst>
                </a:gridCol>
                <a:gridCol w="484093">
                  <a:extLst>
                    <a:ext uri="{9D8B030D-6E8A-4147-A177-3AD203B41FA5}">
                      <a16:colId xmlns:a16="http://schemas.microsoft.com/office/drawing/2014/main" val="3181419268"/>
                    </a:ext>
                  </a:extLst>
                </a:gridCol>
                <a:gridCol w="484093">
                  <a:extLst>
                    <a:ext uri="{9D8B030D-6E8A-4147-A177-3AD203B41FA5}">
                      <a16:colId xmlns:a16="http://schemas.microsoft.com/office/drawing/2014/main" val="1553735171"/>
                    </a:ext>
                  </a:extLst>
                </a:gridCol>
                <a:gridCol w="484093">
                  <a:extLst>
                    <a:ext uri="{9D8B030D-6E8A-4147-A177-3AD203B41FA5}">
                      <a16:colId xmlns:a16="http://schemas.microsoft.com/office/drawing/2014/main" val="2608522235"/>
                    </a:ext>
                  </a:extLst>
                </a:gridCol>
                <a:gridCol w="484093">
                  <a:extLst>
                    <a:ext uri="{9D8B030D-6E8A-4147-A177-3AD203B41FA5}">
                      <a16:colId xmlns:a16="http://schemas.microsoft.com/office/drawing/2014/main" val="1103137567"/>
                    </a:ext>
                  </a:extLst>
                </a:gridCol>
              </a:tblGrid>
              <a:tr h="370840">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bl>
          </a:graphicData>
        </a:graphic>
      </p:graphicFrame>
      <p:sp>
        <p:nvSpPr>
          <p:cNvPr id="15" name="矩形 14">
            <a:extLst>
              <a:ext uri="{FF2B5EF4-FFF2-40B4-BE49-F238E27FC236}">
                <a16:creationId xmlns:a16="http://schemas.microsoft.com/office/drawing/2014/main" id="{34C76B6E-C404-489F-B72B-395AD1501C7D}"/>
              </a:ext>
            </a:extLst>
          </p:cNvPr>
          <p:cNvSpPr/>
          <p:nvPr/>
        </p:nvSpPr>
        <p:spPr bwMode="auto">
          <a:xfrm>
            <a:off x="6258560" y="2032000"/>
            <a:ext cx="2600960" cy="576262"/>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Tree>
    <p:extLst>
      <p:ext uri="{BB962C8B-B14F-4D97-AF65-F5344CB8AC3E}">
        <p14:creationId xmlns:p14="http://schemas.microsoft.com/office/powerpoint/2010/main" val="3494403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979B9E34-F7D4-4A26-AFBC-487291E5D49D}"/>
              </a:ext>
            </a:extLst>
          </p:cNvPr>
          <p:cNvSpPr>
            <a:spLocks noGrp="1" noChangeArrowheads="1"/>
          </p:cNvSpPr>
          <p:nvPr>
            <p:ph type="title"/>
          </p:nvPr>
        </p:nvSpPr>
        <p:spPr>
          <a:xfrm>
            <a:off x="914400" y="277813"/>
            <a:ext cx="7772400" cy="539697"/>
          </a:xfrm>
        </p:spPr>
        <p:txBody>
          <a:bodyPr/>
          <a:lstStyle/>
          <a:p>
            <a:pPr eaLnBrk="1" hangingPunct="1"/>
            <a:r>
              <a:rPr lang="en-US" altLang="zh-CN" dirty="0">
                <a:ea typeface="宋体" panose="02010600030101010101" pitchFamily="2" charset="-122"/>
              </a:rPr>
              <a:t>Demand Paging - Page Fault</a:t>
            </a:r>
            <a:endParaRPr lang="en-US" altLang="en-US" dirty="0">
              <a:ea typeface="宋体" panose="02010600030101010101" pitchFamily="2" charset="-122"/>
            </a:endParaRPr>
          </a:p>
        </p:txBody>
      </p:sp>
      <p:sp>
        <p:nvSpPr>
          <p:cNvPr id="26627" name="Rectangle 3">
            <a:extLst>
              <a:ext uri="{FF2B5EF4-FFF2-40B4-BE49-F238E27FC236}">
                <a16:creationId xmlns:a16="http://schemas.microsoft.com/office/drawing/2014/main" id="{A1C1D39D-E182-4CEB-B35A-8E10813F322C}"/>
              </a:ext>
            </a:extLst>
          </p:cNvPr>
          <p:cNvSpPr>
            <a:spLocks noGrp="1" noChangeArrowheads="1"/>
          </p:cNvSpPr>
          <p:nvPr>
            <p:ph type="body" sz="half" idx="1"/>
          </p:nvPr>
        </p:nvSpPr>
        <p:spPr>
          <a:xfrm>
            <a:off x="362328" y="980939"/>
            <a:ext cx="8050213" cy="820737"/>
          </a:xfrm>
        </p:spPr>
        <p:txBody>
          <a:bodyPr/>
          <a:lstStyle/>
          <a:p>
            <a:pPr>
              <a:spcBef>
                <a:spcPct val="35000"/>
              </a:spcBef>
              <a:buClr>
                <a:srgbClr val="993300"/>
              </a:buClr>
            </a:pPr>
            <a:r>
              <a:rPr lang="en-US" altLang="zh-CN" sz="2000" dirty="0"/>
              <a:t>If there is a reference to a page, the first reference to that page will trap to operating system:</a:t>
            </a:r>
            <a:r>
              <a:rPr lang="en-US" altLang="zh-CN" sz="2000" dirty="0">
                <a:solidFill>
                  <a:srgbClr val="0000CC"/>
                </a:solidFill>
                <a:sym typeface="Symbol" panose="05050102010706020507" pitchFamily="18" charset="2"/>
              </a:rPr>
              <a:t> </a:t>
            </a:r>
            <a:r>
              <a:rPr lang="en-US" altLang="zh-CN" sz="2000" dirty="0">
                <a:solidFill>
                  <a:srgbClr val="FF0000"/>
                </a:solidFill>
                <a:sym typeface="Symbol" panose="05050102010706020507" pitchFamily="18" charset="2"/>
              </a:rPr>
              <a:t>page fault</a:t>
            </a:r>
          </a:p>
          <a:p>
            <a:pPr eaLnBrk="1" hangingPunct="1"/>
            <a:endParaRPr lang="en-US" altLang="en-US" sz="2000" dirty="0"/>
          </a:p>
        </p:txBody>
      </p:sp>
      <p:pic>
        <p:nvPicPr>
          <p:cNvPr id="26628" name="Picture 5">
            <a:extLst>
              <a:ext uri="{FF2B5EF4-FFF2-40B4-BE49-F238E27FC236}">
                <a16:creationId xmlns:a16="http://schemas.microsoft.com/office/drawing/2014/main" id="{E907AC64-30D4-4B63-8E71-AEA9F07AA10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526018" y="1835035"/>
            <a:ext cx="5913595" cy="4636456"/>
          </a:xfrm>
          <a:noFill/>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4">
            <a:extLst>
              <a:ext uri="{FF2B5EF4-FFF2-40B4-BE49-F238E27FC236}">
                <a16:creationId xmlns:a16="http://schemas.microsoft.com/office/drawing/2014/main" id="{E862E330-245C-4F23-A96A-628B0BB6B83B}"/>
              </a:ext>
            </a:extLst>
          </p:cNvPr>
          <p:cNvGraphicFramePr>
            <a:graphicFrameLocks/>
          </p:cNvGraphicFramePr>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endParaRPr lang="zh-CN" altLang="en-US"/>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tc>
                  <a:txBody>
                    <a:bodyPr/>
                    <a:lstStyle/>
                    <a:p>
                      <a:pPr algn="ctr"/>
                      <a:endParaRPr lang="zh-CN" altLang="en-US"/>
                    </a:p>
                  </a:txBody>
                  <a:tcPr/>
                </a:tc>
                <a:tc>
                  <a:txBody>
                    <a:bodyPr/>
                    <a:lstStyle/>
                    <a:p>
                      <a:pPr algn="ctr"/>
                      <a:r>
                        <a:rPr lang="en-US" altLang="zh-CN" dirty="0"/>
                        <a:t>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LRU Replacement</a:t>
            </a:r>
            <a:endParaRPr lang="zh-CN" altLang="en-US" sz="3800" dirty="0"/>
          </a:p>
        </p:txBody>
      </p:sp>
      <p:graphicFrame>
        <p:nvGraphicFramePr>
          <p:cNvPr id="25" name="表格 4">
            <a:extLst>
              <a:ext uri="{FF2B5EF4-FFF2-40B4-BE49-F238E27FC236}">
                <a16:creationId xmlns:a16="http://schemas.microsoft.com/office/drawing/2014/main" id="{E5F9B23B-7298-45E2-93FA-59C858192F2B}"/>
              </a:ext>
            </a:extLst>
          </p:cNvPr>
          <p:cNvGraphicFramePr>
            <a:graphicFrameLocks/>
          </p:cNvGraphicFramePr>
          <p:nvPr/>
        </p:nvGraphicFramePr>
        <p:xfrm>
          <a:off x="447040" y="2121218"/>
          <a:ext cx="1452282"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extLst>
                  <a:ext uri="{0D108BD9-81ED-4DB2-BD59-A6C34878D82A}">
                    <a16:rowId xmlns:a16="http://schemas.microsoft.com/office/drawing/2014/main" val="3320877074"/>
                  </a:ext>
                </a:extLst>
              </a:tr>
            </a:tbl>
          </a:graphicData>
        </a:graphic>
      </p:graphicFrame>
      <p:graphicFrame>
        <p:nvGraphicFramePr>
          <p:cNvPr id="16" name="表格 4">
            <a:extLst>
              <a:ext uri="{FF2B5EF4-FFF2-40B4-BE49-F238E27FC236}">
                <a16:creationId xmlns:a16="http://schemas.microsoft.com/office/drawing/2014/main" id="{C162E89E-3409-42BD-B1F2-3634B5E9E703}"/>
              </a:ext>
            </a:extLst>
          </p:cNvPr>
          <p:cNvGraphicFramePr>
            <a:graphicFrameLocks/>
          </p:cNvGraphicFramePr>
          <p:nvPr/>
        </p:nvGraphicFramePr>
        <p:xfrm>
          <a:off x="457200" y="4520565"/>
          <a:ext cx="3872752" cy="74168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tblGrid>
              <a:tr h="37084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7</a:t>
                      </a:r>
                      <a:endParaRPr lang="zh-CN" altLang="en-US" dirty="0"/>
                    </a:p>
                  </a:txBody>
                  <a:tcPr/>
                </a:tc>
                <a:extLst>
                  <a:ext uri="{0D108BD9-81ED-4DB2-BD59-A6C34878D82A}">
                    <a16:rowId xmlns:a16="http://schemas.microsoft.com/office/drawing/2014/main" val="3320877074"/>
                  </a:ext>
                </a:extLst>
              </a:tr>
              <a:tr h="370840">
                <a:tc>
                  <a:txBody>
                    <a:bodyPr/>
                    <a:lstStyle/>
                    <a:p>
                      <a:pPr algn="ctr"/>
                      <a:r>
                        <a:rPr lang="en-US" altLang="zh-CN" dirty="0"/>
                        <a:t>13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11</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8</a:t>
                      </a:r>
                      <a:endParaRPr lang="zh-CN" altLang="en-US" dirty="0"/>
                    </a:p>
                  </a:txBody>
                  <a:tcPr/>
                </a:tc>
                <a:tc>
                  <a:txBody>
                    <a:bodyPr/>
                    <a:lstStyle/>
                    <a:p>
                      <a:pPr algn="ctr"/>
                      <a:r>
                        <a:rPr lang="en-US" altLang="zh-CN" dirty="0"/>
                        <a:t>9</a:t>
                      </a:r>
                      <a:endParaRPr lang="zh-CN" altLang="en-US" dirty="0"/>
                    </a:p>
                  </a:txBody>
                  <a:tcPr/>
                </a:tc>
                <a:tc>
                  <a:txBody>
                    <a:bodyPr/>
                    <a:lstStyle/>
                    <a:p>
                      <a:pPr algn="ctr"/>
                      <a:r>
                        <a:rPr lang="en-US" altLang="zh-CN" dirty="0"/>
                        <a:t>12</a:t>
                      </a:r>
                      <a:endParaRPr lang="zh-CN" altLang="en-US" dirty="0"/>
                    </a:p>
                  </a:txBody>
                  <a:tcPr/>
                </a:tc>
                <a:extLst>
                  <a:ext uri="{0D108BD9-81ED-4DB2-BD59-A6C34878D82A}">
                    <a16:rowId xmlns:a16="http://schemas.microsoft.com/office/drawing/2014/main" val="2188686315"/>
                  </a:ext>
                </a:extLst>
              </a:tr>
            </a:tbl>
          </a:graphicData>
        </a:graphic>
      </p:graphicFrame>
      <p:sp>
        <p:nvSpPr>
          <p:cNvPr id="32" name="矩形 31">
            <a:extLst>
              <a:ext uri="{FF2B5EF4-FFF2-40B4-BE49-F238E27FC236}">
                <a16:creationId xmlns:a16="http://schemas.microsoft.com/office/drawing/2014/main" id="{A0812095-31CD-4AD4-852E-70BF67528F7C}"/>
              </a:ext>
            </a:extLst>
          </p:cNvPr>
          <p:cNvSpPr/>
          <p:nvPr/>
        </p:nvSpPr>
        <p:spPr bwMode="auto">
          <a:xfrm>
            <a:off x="676402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3" name="矩形 32">
            <a:extLst>
              <a:ext uri="{FF2B5EF4-FFF2-40B4-BE49-F238E27FC236}">
                <a16:creationId xmlns:a16="http://schemas.microsoft.com/office/drawing/2014/main" id="{34322B11-BF88-4374-89CB-1836EA3D8C8E}"/>
              </a:ext>
            </a:extLst>
          </p:cNvPr>
          <p:cNvSpPr/>
          <p:nvPr/>
        </p:nvSpPr>
        <p:spPr bwMode="auto">
          <a:xfrm>
            <a:off x="72491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4" name="矩形 33">
            <a:extLst>
              <a:ext uri="{FF2B5EF4-FFF2-40B4-BE49-F238E27FC236}">
                <a16:creationId xmlns:a16="http://schemas.microsoft.com/office/drawing/2014/main" id="{93B3BEAB-0F30-4CE6-8C91-4176D193D357}"/>
              </a:ext>
            </a:extLst>
          </p:cNvPr>
          <p:cNvSpPr/>
          <p:nvPr/>
        </p:nvSpPr>
        <p:spPr bwMode="auto">
          <a:xfrm>
            <a:off x="77343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5" name="矩形 34">
            <a:extLst>
              <a:ext uri="{FF2B5EF4-FFF2-40B4-BE49-F238E27FC236}">
                <a16:creationId xmlns:a16="http://schemas.microsoft.com/office/drawing/2014/main" id="{CF6652DA-8A15-4573-BBA0-E45AA404C72B}"/>
              </a:ext>
            </a:extLst>
          </p:cNvPr>
          <p:cNvSpPr/>
          <p:nvPr/>
        </p:nvSpPr>
        <p:spPr bwMode="auto">
          <a:xfrm>
            <a:off x="8219438"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graphicFrame>
        <p:nvGraphicFramePr>
          <p:cNvPr id="13" name="表格 4">
            <a:extLst>
              <a:ext uri="{FF2B5EF4-FFF2-40B4-BE49-F238E27FC236}">
                <a16:creationId xmlns:a16="http://schemas.microsoft.com/office/drawing/2014/main" id="{88F51F40-43BE-44CB-9251-D18ADD4174B4}"/>
              </a:ext>
            </a:extLst>
          </p:cNvPr>
          <p:cNvGraphicFramePr>
            <a:graphicFrameLocks/>
          </p:cNvGraphicFramePr>
          <p:nvPr/>
        </p:nvGraphicFramePr>
        <p:xfrm>
          <a:off x="447040" y="2121218"/>
          <a:ext cx="8229581" cy="370840"/>
        </p:xfrm>
        <a:graphic>
          <a:graphicData uri="http://schemas.openxmlformats.org/drawingml/2006/table">
            <a:tbl>
              <a:tblPr firstRow="1" bandRow="1">
                <a:tableStyleId>{5C22544A-7EE6-4342-B048-85BDC9FD1C3A}</a:tableStyleId>
              </a:tblPr>
              <a:tblGrid>
                <a:gridCol w="484093">
                  <a:extLst>
                    <a:ext uri="{9D8B030D-6E8A-4147-A177-3AD203B41FA5}">
                      <a16:colId xmlns:a16="http://schemas.microsoft.com/office/drawing/2014/main" val="1305243425"/>
                    </a:ext>
                  </a:extLst>
                </a:gridCol>
                <a:gridCol w="484093">
                  <a:extLst>
                    <a:ext uri="{9D8B030D-6E8A-4147-A177-3AD203B41FA5}">
                      <a16:colId xmlns:a16="http://schemas.microsoft.com/office/drawing/2014/main" val="738374034"/>
                    </a:ext>
                  </a:extLst>
                </a:gridCol>
                <a:gridCol w="484093">
                  <a:extLst>
                    <a:ext uri="{9D8B030D-6E8A-4147-A177-3AD203B41FA5}">
                      <a16:colId xmlns:a16="http://schemas.microsoft.com/office/drawing/2014/main" val="247646064"/>
                    </a:ext>
                  </a:extLst>
                </a:gridCol>
                <a:gridCol w="484093">
                  <a:extLst>
                    <a:ext uri="{9D8B030D-6E8A-4147-A177-3AD203B41FA5}">
                      <a16:colId xmlns:a16="http://schemas.microsoft.com/office/drawing/2014/main" val="674627977"/>
                    </a:ext>
                  </a:extLst>
                </a:gridCol>
                <a:gridCol w="484093">
                  <a:extLst>
                    <a:ext uri="{9D8B030D-6E8A-4147-A177-3AD203B41FA5}">
                      <a16:colId xmlns:a16="http://schemas.microsoft.com/office/drawing/2014/main" val="2856520919"/>
                    </a:ext>
                  </a:extLst>
                </a:gridCol>
                <a:gridCol w="484093">
                  <a:extLst>
                    <a:ext uri="{9D8B030D-6E8A-4147-A177-3AD203B41FA5}">
                      <a16:colId xmlns:a16="http://schemas.microsoft.com/office/drawing/2014/main" val="1251138669"/>
                    </a:ext>
                  </a:extLst>
                </a:gridCol>
                <a:gridCol w="484093">
                  <a:extLst>
                    <a:ext uri="{9D8B030D-6E8A-4147-A177-3AD203B41FA5}">
                      <a16:colId xmlns:a16="http://schemas.microsoft.com/office/drawing/2014/main" val="372477801"/>
                    </a:ext>
                  </a:extLst>
                </a:gridCol>
                <a:gridCol w="484093">
                  <a:extLst>
                    <a:ext uri="{9D8B030D-6E8A-4147-A177-3AD203B41FA5}">
                      <a16:colId xmlns:a16="http://schemas.microsoft.com/office/drawing/2014/main" val="3711924599"/>
                    </a:ext>
                  </a:extLst>
                </a:gridCol>
                <a:gridCol w="484093">
                  <a:extLst>
                    <a:ext uri="{9D8B030D-6E8A-4147-A177-3AD203B41FA5}">
                      <a16:colId xmlns:a16="http://schemas.microsoft.com/office/drawing/2014/main" val="3130978828"/>
                    </a:ext>
                  </a:extLst>
                </a:gridCol>
                <a:gridCol w="484093">
                  <a:extLst>
                    <a:ext uri="{9D8B030D-6E8A-4147-A177-3AD203B41FA5}">
                      <a16:colId xmlns:a16="http://schemas.microsoft.com/office/drawing/2014/main" val="1654493245"/>
                    </a:ext>
                  </a:extLst>
                </a:gridCol>
                <a:gridCol w="484093">
                  <a:extLst>
                    <a:ext uri="{9D8B030D-6E8A-4147-A177-3AD203B41FA5}">
                      <a16:colId xmlns:a16="http://schemas.microsoft.com/office/drawing/2014/main" val="466609823"/>
                    </a:ext>
                  </a:extLst>
                </a:gridCol>
                <a:gridCol w="484093">
                  <a:extLst>
                    <a:ext uri="{9D8B030D-6E8A-4147-A177-3AD203B41FA5}">
                      <a16:colId xmlns:a16="http://schemas.microsoft.com/office/drawing/2014/main" val="3172772903"/>
                    </a:ext>
                  </a:extLst>
                </a:gridCol>
                <a:gridCol w="484093">
                  <a:extLst>
                    <a:ext uri="{9D8B030D-6E8A-4147-A177-3AD203B41FA5}">
                      <a16:colId xmlns:a16="http://schemas.microsoft.com/office/drawing/2014/main" val="1477908917"/>
                    </a:ext>
                  </a:extLst>
                </a:gridCol>
                <a:gridCol w="484093">
                  <a:extLst>
                    <a:ext uri="{9D8B030D-6E8A-4147-A177-3AD203B41FA5}">
                      <a16:colId xmlns:a16="http://schemas.microsoft.com/office/drawing/2014/main" val="3181419268"/>
                    </a:ext>
                  </a:extLst>
                </a:gridCol>
                <a:gridCol w="484093">
                  <a:extLst>
                    <a:ext uri="{9D8B030D-6E8A-4147-A177-3AD203B41FA5}">
                      <a16:colId xmlns:a16="http://schemas.microsoft.com/office/drawing/2014/main" val="1553735171"/>
                    </a:ext>
                  </a:extLst>
                </a:gridCol>
                <a:gridCol w="484093">
                  <a:extLst>
                    <a:ext uri="{9D8B030D-6E8A-4147-A177-3AD203B41FA5}">
                      <a16:colId xmlns:a16="http://schemas.microsoft.com/office/drawing/2014/main" val="2608522235"/>
                    </a:ext>
                  </a:extLst>
                </a:gridCol>
                <a:gridCol w="484093">
                  <a:extLst>
                    <a:ext uri="{9D8B030D-6E8A-4147-A177-3AD203B41FA5}">
                      <a16:colId xmlns:a16="http://schemas.microsoft.com/office/drawing/2014/main" val="1103137567"/>
                    </a:ext>
                  </a:extLst>
                </a:gridCol>
              </a:tblGrid>
              <a:tr h="370840">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bl>
          </a:graphicData>
        </a:graphic>
      </p:graphicFrame>
      <p:sp>
        <p:nvSpPr>
          <p:cNvPr id="14" name="矩形 13">
            <a:extLst>
              <a:ext uri="{FF2B5EF4-FFF2-40B4-BE49-F238E27FC236}">
                <a16:creationId xmlns:a16="http://schemas.microsoft.com/office/drawing/2014/main" id="{141551A3-79EB-41CA-9286-B40BF58D072E}"/>
              </a:ext>
            </a:extLst>
          </p:cNvPr>
          <p:cNvSpPr/>
          <p:nvPr/>
        </p:nvSpPr>
        <p:spPr bwMode="auto">
          <a:xfrm>
            <a:off x="6743700" y="2032000"/>
            <a:ext cx="2115820" cy="576262"/>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Tree>
    <p:extLst>
      <p:ext uri="{BB962C8B-B14F-4D97-AF65-F5344CB8AC3E}">
        <p14:creationId xmlns:p14="http://schemas.microsoft.com/office/powerpoint/2010/main" val="2919240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4">
            <a:extLst>
              <a:ext uri="{FF2B5EF4-FFF2-40B4-BE49-F238E27FC236}">
                <a16:creationId xmlns:a16="http://schemas.microsoft.com/office/drawing/2014/main" id="{E862E330-245C-4F23-A96A-628B0BB6B83B}"/>
              </a:ext>
            </a:extLst>
          </p:cNvPr>
          <p:cNvGraphicFramePr>
            <a:graphicFrameLocks/>
          </p:cNvGraphicFramePr>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endParaRPr lang="zh-CN" altLang="en-US"/>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tc>
                  <a:txBody>
                    <a:bodyPr/>
                    <a:lstStyle/>
                    <a:p>
                      <a:pPr algn="ctr"/>
                      <a:endParaRPr lang="zh-CN" altLang="en-US"/>
                    </a:p>
                  </a:txBody>
                  <a:tcPr/>
                </a:tc>
                <a:tc>
                  <a:txBody>
                    <a:bodyPr/>
                    <a:lstStyle/>
                    <a:p>
                      <a:pPr algn="ctr"/>
                      <a:r>
                        <a:rPr lang="en-US" altLang="zh-CN" dirty="0"/>
                        <a:t>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LRU Replacement</a:t>
            </a:r>
            <a:endParaRPr lang="zh-CN" altLang="en-US" sz="3800" dirty="0"/>
          </a:p>
        </p:txBody>
      </p:sp>
      <p:graphicFrame>
        <p:nvGraphicFramePr>
          <p:cNvPr id="25" name="表格 4">
            <a:extLst>
              <a:ext uri="{FF2B5EF4-FFF2-40B4-BE49-F238E27FC236}">
                <a16:creationId xmlns:a16="http://schemas.microsoft.com/office/drawing/2014/main" id="{E5F9B23B-7298-45E2-93FA-59C858192F2B}"/>
              </a:ext>
            </a:extLst>
          </p:cNvPr>
          <p:cNvGraphicFramePr>
            <a:graphicFrameLocks/>
          </p:cNvGraphicFramePr>
          <p:nvPr/>
        </p:nvGraphicFramePr>
        <p:xfrm>
          <a:off x="447040" y="2121218"/>
          <a:ext cx="1452282"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extLst>
                  <a:ext uri="{0D108BD9-81ED-4DB2-BD59-A6C34878D82A}">
                    <a16:rowId xmlns:a16="http://schemas.microsoft.com/office/drawing/2014/main" val="3320877074"/>
                  </a:ext>
                </a:extLst>
              </a:tr>
            </a:tbl>
          </a:graphicData>
        </a:graphic>
      </p:graphicFrame>
      <p:graphicFrame>
        <p:nvGraphicFramePr>
          <p:cNvPr id="16" name="表格 4">
            <a:extLst>
              <a:ext uri="{FF2B5EF4-FFF2-40B4-BE49-F238E27FC236}">
                <a16:creationId xmlns:a16="http://schemas.microsoft.com/office/drawing/2014/main" id="{C162E89E-3409-42BD-B1F2-3634B5E9E703}"/>
              </a:ext>
            </a:extLst>
          </p:cNvPr>
          <p:cNvGraphicFramePr>
            <a:graphicFrameLocks/>
          </p:cNvGraphicFramePr>
          <p:nvPr/>
        </p:nvGraphicFramePr>
        <p:xfrm>
          <a:off x="457200" y="4520565"/>
          <a:ext cx="3872752" cy="74168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tblGrid>
              <a:tr h="37084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7</a:t>
                      </a:r>
                      <a:endParaRPr lang="zh-CN" altLang="en-US" dirty="0"/>
                    </a:p>
                  </a:txBody>
                  <a:tcPr/>
                </a:tc>
                <a:extLst>
                  <a:ext uri="{0D108BD9-81ED-4DB2-BD59-A6C34878D82A}">
                    <a16:rowId xmlns:a16="http://schemas.microsoft.com/office/drawing/2014/main" val="3320877074"/>
                  </a:ext>
                </a:extLst>
              </a:tr>
              <a:tr h="370840">
                <a:tc>
                  <a:txBody>
                    <a:bodyPr/>
                    <a:lstStyle/>
                    <a:p>
                      <a:pPr algn="ctr"/>
                      <a:r>
                        <a:rPr lang="en-US" altLang="zh-CN" dirty="0"/>
                        <a:t>13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11</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14</a:t>
                      </a:r>
                      <a:endParaRPr lang="zh-CN" altLang="en-US" dirty="0"/>
                    </a:p>
                  </a:txBody>
                  <a:tcPr/>
                </a:tc>
                <a:tc>
                  <a:txBody>
                    <a:bodyPr/>
                    <a:lstStyle/>
                    <a:p>
                      <a:pPr algn="ctr"/>
                      <a:r>
                        <a:rPr lang="en-US" altLang="zh-CN" dirty="0"/>
                        <a:t>8</a:t>
                      </a:r>
                      <a:endParaRPr lang="zh-CN" altLang="en-US" dirty="0"/>
                    </a:p>
                  </a:txBody>
                  <a:tcPr/>
                </a:tc>
                <a:tc>
                  <a:txBody>
                    <a:bodyPr/>
                    <a:lstStyle/>
                    <a:p>
                      <a:pPr algn="ctr"/>
                      <a:r>
                        <a:rPr lang="en-US" altLang="zh-CN" dirty="0"/>
                        <a:t>9</a:t>
                      </a:r>
                      <a:endParaRPr lang="zh-CN" altLang="en-US" dirty="0"/>
                    </a:p>
                  </a:txBody>
                  <a:tcPr/>
                </a:tc>
                <a:tc>
                  <a:txBody>
                    <a:bodyPr/>
                    <a:lstStyle/>
                    <a:p>
                      <a:pPr algn="ctr"/>
                      <a:r>
                        <a:rPr lang="en-US" altLang="zh-CN" dirty="0"/>
                        <a:t>12</a:t>
                      </a:r>
                      <a:endParaRPr lang="zh-CN" altLang="en-US" dirty="0"/>
                    </a:p>
                  </a:txBody>
                  <a:tcPr/>
                </a:tc>
                <a:extLst>
                  <a:ext uri="{0D108BD9-81ED-4DB2-BD59-A6C34878D82A}">
                    <a16:rowId xmlns:a16="http://schemas.microsoft.com/office/drawing/2014/main" val="2188686315"/>
                  </a:ext>
                </a:extLst>
              </a:tr>
            </a:tbl>
          </a:graphicData>
        </a:graphic>
      </p:graphicFrame>
      <p:sp>
        <p:nvSpPr>
          <p:cNvPr id="33" name="矩形 32">
            <a:extLst>
              <a:ext uri="{FF2B5EF4-FFF2-40B4-BE49-F238E27FC236}">
                <a16:creationId xmlns:a16="http://schemas.microsoft.com/office/drawing/2014/main" id="{34322B11-BF88-4374-89CB-1836EA3D8C8E}"/>
              </a:ext>
            </a:extLst>
          </p:cNvPr>
          <p:cNvSpPr/>
          <p:nvPr/>
        </p:nvSpPr>
        <p:spPr bwMode="auto">
          <a:xfrm>
            <a:off x="724916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4" name="矩形 33">
            <a:extLst>
              <a:ext uri="{FF2B5EF4-FFF2-40B4-BE49-F238E27FC236}">
                <a16:creationId xmlns:a16="http://schemas.microsoft.com/office/drawing/2014/main" id="{93B3BEAB-0F30-4CE6-8C91-4176D193D357}"/>
              </a:ext>
            </a:extLst>
          </p:cNvPr>
          <p:cNvSpPr/>
          <p:nvPr/>
        </p:nvSpPr>
        <p:spPr bwMode="auto">
          <a:xfrm>
            <a:off x="77343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5" name="矩形 34">
            <a:extLst>
              <a:ext uri="{FF2B5EF4-FFF2-40B4-BE49-F238E27FC236}">
                <a16:creationId xmlns:a16="http://schemas.microsoft.com/office/drawing/2014/main" id="{CF6652DA-8A15-4573-BBA0-E45AA404C72B}"/>
              </a:ext>
            </a:extLst>
          </p:cNvPr>
          <p:cNvSpPr/>
          <p:nvPr/>
        </p:nvSpPr>
        <p:spPr bwMode="auto">
          <a:xfrm>
            <a:off x="8219438"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graphicFrame>
        <p:nvGraphicFramePr>
          <p:cNvPr id="12" name="表格 4">
            <a:extLst>
              <a:ext uri="{FF2B5EF4-FFF2-40B4-BE49-F238E27FC236}">
                <a16:creationId xmlns:a16="http://schemas.microsoft.com/office/drawing/2014/main" id="{09B98D87-1BBA-4BD6-B102-37EA0D81C23A}"/>
              </a:ext>
            </a:extLst>
          </p:cNvPr>
          <p:cNvGraphicFramePr>
            <a:graphicFrameLocks/>
          </p:cNvGraphicFramePr>
          <p:nvPr/>
        </p:nvGraphicFramePr>
        <p:xfrm>
          <a:off x="447040" y="2121218"/>
          <a:ext cx="8229581" cy="370840"/>
        </p:xfrm>
        <a:graphic>
          <a:graphicData uri="http://schemas.openxmlformats.org/drawingml/2006/table">
            <a:tbl>
              <a:tblPr firstRow="1" bandRow="1">
                <a:tableStyleId>{5C22544A-7EE6-4342-B048-85BDC9FD1C3A}</a:tableStyleId>
              </a:tblPr>
              <a:tblGrid>
                <a:gridCol w="484093">
                  <a:extLst>
                    <a:ext uri="{9D8B030D-6E8A-4147-A177-3AD203B41FA5}">
                      <a16:colId xmlns:a16="http://schemas.microsoft.com/office/drawing/2014/main" val="1305243425"/>
                    </a:ext>
                  </a:extLst>
                </a:gridCol>
                <a:gridCol w="484093">
                  <a:extLst>
                    <a:ext uri="{9D8B030D-6E8A-4147-A177-3AD203B41FA5}">
                      <a16:colId xmlns:a16="http://schemas.microsoft.com/office/drawing/2014/main" val="738374034"/>
                    </a:ext>
                  </a:extLst>
                </a:gridCol>
                <a:gridCol w="484093">
                  <a:extLst>
                    <a:ext uri="{9D8B030D-6E8A-4147-A177-3AD203B41FA5}">
                      <a16:colId xmlns:a16="http://schemas.microsoft.com/office/drawing/2014/main" val="247646064"/>
                    </a:ext>
                  </a:extLst>
                </a:gridCol>
                <a:gridCol w="484093">
                  <a:extLst>
                    <a:ext uri="{9D8B030D-6E8A-4147-A177-3AD203B41FA5}">
                      <a16:colId xmlns:a16="http://schemas.microsoft.com/office/drawing/2014/main" val="674627977"/>
                    </a:ext>
                  </a:extLst>
                </a:gridCol>
                <a:gridCol w="484093">
                  <a:extLst>
                    <a:ext uri="{9D8B030D-6E8A-4147-A177-3AD203B41FA5}">
                      <a16:colId xmlns:a16="http://schemas.microsoft.com/office/drawing/2014/main" val="2856520919"/>
                    </a:ext>
                  </a:extLst>
                </a:gridCol>
                <a:gridCol w="484093">
                  <a:extLst>
                    <a:ext uri="{9D8B030D-6E8A-4147-A177-3AD203B41FA5}">
                      <a16:colId xmlns:a16="http://schemas.microsoft.com/office/drawing/2014/main" val="1251138669"/>
                    </a:ext>
                  </a:extLst>
                </a:gridCol>
                <a:gridCol w="484093">
                  <a:extLst>
                    <a:ext uri="{9D8B030D-6E8A-4147-A177-3AD203B41FA5}">
                      <a16:colId xmlns:a16="http://schemas.microsoft.com/office/drawing/2014/main" val="372477801"/>
                    </a:ext>
                  </a:extLst>
                </a:gridCol>
                <a:gridCol w="484093">
                  <a:extLst>
                    <a:ext uri="{9D8B030D-6E8A-4147-A177-3AD203B41FA5}">
                      <a16:colId xmlns:a16="http://schemas.microsoft.com/office/drawing/2014/main" val="3711924599"/>
                    </a:ext>
                  </a:extLst>
                </a:gridCol>
                <a:gridCol w="484093">
                  <a:extLst>
                    <a:ext uri="{9D8B030D-6E8A-4147-A177-3AD203B41FA5}">
                      <a16:colId xmlns:a16="http://schemas.microsoft.com/office/drawing/2014/main" val="3130978828"/>
                    </a:ext>
                  </a:extLst>
                </a:gridCol>
                <a:gridCol w="484093">
                  <a:extLst>
                    <a:ext uri="{9D8B030D-6E8A-4147-A177-3AD203B41FA5}">
                      <a16:colId xmlns:a16="http://schemas.microsoft.com/office/drawing/2014/main" val="1654493245"/>
                    </a:ext>
                  </a:extLst>
                </a:gridCol>
                <a:gridCol w="484093">
                  <a:extLst>
                    <a:ext uri="{9D8B030D-6E8A-4147-A177-3AD203B41FA5}">
                      <a16:colId xmlns:a16="http://schemas.microsoft.com/office/drawing/2014/main" val="466609823"/>
                    </a:ext>
                  </a:extLst>
                </a:gridCol>
                <a:gridCol w="484093">
                  <a:extLst>
                    <a:ext uri="{9D8B030D-6E8A-4147-A177-3AD203B41FA5}">
                      <a16:colId xmlns:a16="http://schemas.microsoft.com/office/drawing/2014/main" val="3172772903"/>
                    </a:ext>
                  </a:extLst>
                </a:gridCol>
                <a:gridCol w="484093">
                  <a:extLst>
                    <a:ext uri="{9D8B030D-6E8A-4147-A177-3AD203B41FA5}">
                      <a16:colId xmlns:a16="http://schemas.microsoft.com/office/drawing/2014/main" val="1477908917"/>
                    </a:ext>
                  </a:extLst>
                </a:gridCol>
                <a:gridCol w="484093">
                  <a:extLst>
                    <a:ext uri="{9D8B030D-6E8A-4147-A177-3AD203B41FA5}">
                      <a16:colId xmlns:a16="http://schemas.microsoft.com/office/drawing/2014/main" val="3181419268"/>
                    </a:ext>
                  </a:extLst>
                </a:gridCol>
                <a:gridCol w="484093">
                  <a:extLst>
                    <a:ext uri="{9D8B030D-6E8A-4147-A177-3AD203B41FA5}">
                      <a16:colId xmlns:a16="http://schemas.microsoft.com/office/drawing/2014/main" val="1553735171"/>
                    </a:ext>
                  </a:extLst>
                </a:gridCol>
                <a:gridCol w="484093">
                  <a:extLst>
                    <a:ext uri="{9D8B030D-6E8A-4147-A177-3AD203B41FA5}">
                      <a16:colId xmlns:a16="http://schemas.microsoft.com/office/drawing/2014/main" val="2608522235"/>
                    </a:ext>
                  </a:extLst>
                </a:gridCol>
                <a:gridCol w="484093">
                  <a:extLst>
                    <a:ext uri="{9D8B030D-6E8A-4147-A177-3AD203B41FA5}">
                      <a16:colId xmlns:a16="http://schemas.microsoft.com/office/drawing/2014/main" val="1103137567"/>
                    </a:ext>
                  </a:extLst>
                </a:gridCol>
              </a:tblGrid>
              <a:tr h="370840">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bl>
          </a:graphicData>
        </a:graphic>
      </p:graphicFrame>
      <p:sp>
        <p:nvSpPr>
          <p:cNvPr id="13" name="矩形 12">
            <a:extLst>
              <a:ext uri="{FF2B5EF4-FFF2-40B4-BE49-F238E27FC236}">
                <a16:creationId xmlns:a16="http://schemas.microsoft.com/office/drawing/2014/main" id="{44C408E9-0624-4F3E-9145-AE760F9B107B}"/>
              </a:ext>
            </a:extLst>
          </p:cNvPr>
          <p:cNvSpPr/>
          <p:nvPr/>
        </p:nvSpPr>
        <p:spPr bwMode="auto">
          <a:xfrm>
            <a:off x="7228840" y="2032000"/>
            <a:ext cx="1630680" cy="576262"/>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Tree>
    <p:extLst>
      <p:ext uri="{BB962C8B-B14F-4D97-AF65-F5344CB8AC3E}">
        <p14:creationId xmlns:p14="http://schemas.microsoft.com/office/powerpoint/2010/main" val="33364985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4">
            <a:extLst>
              <a:ext uri="{FF2B5EF4-FFF2-40B4-BE49-F238E27FC236}">
                <a16:creationId xmlns:a16="http://schemas.microsoft.com/office/drawing/2014/main" id="{E862E330-245C-4F23-A96A-628B0BB6B83B}"/>
              </a:ext>
            </a:extLst>
          </p:cNvPr>
          <p:cNvGraphicFramePr>
            <a:graphicFrameLocks/>
          </p:cNvGraphicFramePr>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endParaRPr lang="zh-CN" altLang="en-US"/>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tc>
                  <a:txBody>
                    <a:bodyPr/>
                    <a:lstStyle/>
                    <a:p>
                      <a:pPr algn="ctr"/>
                      <a:endParaRPr lang="zh-CN" altLang="en-US"/>
                    </a:p>
                  </a:txBody>
                  <a:tcPr/>
                </a:tc>
                <a:tc>
                  <a:txBody>
                    <a:bodyPr/>
                    <a:lstStyle/>
                    <a:p>
                      <a:pPr algn="ctr"/>
                      <a:r>
                        <a:rPr lang="en-US" altLang="zh-CN" dirty="0"/>
                        <a:t>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LRU Replacement</a:t>
            </a:r>
            <a:endParaRPr lang="zh-CN" altLang="en-US" sz="3800" dirty="0"/>
          </a:p>
        </p:txBody>
      </p:sp>
      <p:graphicFrame>
        <p:nvGraphicFramePr>
          <p:cNvPr id="25" name="表格 4">
            <a:extLst>
              <a:ext uri="{FF2B5EF4-FFF2-40B4-BE49-F238E27FC236}">
                <a16:creationId xmlns:a16="http://schemas.microsoft.com/office/drawing/2014/main" id="{E5F9B23B-7298-45E2-93FA-59C858192F2B}"/>
              </a:ext>
            </a:extLst>
          </p:cNvPr>
          <p:cNvGraphicFramePr>
            <a:graphicFrameLocks/>
          </p:cNvGraphicFramePr>
          <p:nvPr/>
        </p:nvGraphicFramePr>
        <p:xfrm>
          <a:off x="447040" y="2121218"/>
          <a:ext cx="1452282"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extLst>
                  <a:ext uri="{0D108BD9-81ED-4DB2-BD59-A6C34878D82A}">
                    <a16:rowId xmlns:a16="http://schemas.microsoft.com/office/drawing/2014/main" val="3320877074"/>
                  </a:ext>
                </a:extLst>
              </a:tr>
            </a:tbl>
          </a:graphicData>
        </a:graphic>
      </p:graphicFrame>
      <p:graphicFrame>
        <p:nvGraphicFramePr>
          <p:cNvPr id="16" name="表格 4">
            <a:extLst>
              <a:ext uri="{FF2B5EF4-FFF2-40B4-BE49-F238E27FC236}">
                <a16:creationId xmlns:a16="http://schemas.microsoft.com/office/drawing/2014/main" id="{C162E89E-3409-42BD-B1F2-3634B5E9E703}"/>
              </a:ext>
            </a:extLst>
          </p:cNvPr>
          <p:cNvGraphicFramePr>
            <a:graphicFrameLocks/>
          </p:cNvGraphicFramePr>
          <p:nvPr/>
        </p:nvGraphicFramePr>
        <p:xfrm>
          <a:off x="457200" y="4520565"/>
          <a:ext cx="3872752" cy="74168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tblGrid>
              <a:tr h="37084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7</a:t>
                      </a:r>
                      <a:endParaRPr lang="zh-CN" altLang="en-US" dirty="0"/>
                    </a:p>
                  </a:txBody>
                  <a:tcPr/>
                </a:tc>
                <a:extLst>
                  <a:ext uri="{0D108BD9-81ED-4DB2-BD59-A6C34878D82A}">
                    <a16:rowId xmlns:a16="http://schemas.microsoft.com/office/drawing/2014/main" val="3320877074"/>
                  </a:ext>
                </a:extLst>
              </a:tr>
              <a:tr h="370840">
                <a:tc>
                  <a:txBody>
                    <a:bodyPr/>
                    <a:lstStyle/>
                    <a:p>
                      <a:pPr algn="ctr"/>
                      <a:r>
                        <a:rPr lang="en-US" altLang="zh-CN" dirty="0"/>
                        <a:t>13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11</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14</a:t>
                      </a:r>
                      <a:endParaRPr lang="zh-CN" altLang="en-US" dirty="0"/>
                    </a:p>
                  </a:txBody>
                  <a:tcPr/>
                </a:tc>
                <a:tc>
                  <a:txBody>
                    <a:bodyPr/>
                    <a:lstStyle/>
                    <a:p>
                      <a:pPr algn="ctr"/>
                      <a:r>
                        <a:rPr lang="en-US" altLang="zh-CN" dirty="0"/>
                        <a:t>15</a:t>
                      </a:r>
                      <a:endParaRPr lang="zh-CN" altLang="en-US" dirty="0"/>
                    </a:p>
                  </a:txBody>
                  <a:tcPr/>
                </a:tc>
                <a:tc>
                  <a:txBody>
                    <a:bodyPr/>
                    <a:lstStyle/>
                    <a:p>
                      <a:pPr algn="ctr"/>
                      <a:r>
                        <a:rPr lang="en-US" altLang="zh-CN" dirty="0"/>
                        <a:t>9</a:t>
                      </a:r>
                      <a:endParaRPr lang="zh-CN" altLang="en-US" dirty="0"/>
                    </a:p>
                  </a:txBody>
                  <a:tcPr/>
                </a:tc>
                <a:tc>
                  <a:txBody>
                    <a:bodyPr/>
                    <a:lstStyle/>
                    <a:p>
                      <a:pPr algn="ctr"/>
                      <a:r>
                        <a:rPr lang="en-US" altLang="zh-CN" dirty="0"/>
                        <a:t>12</a:t>
                      </a:r>
                      <a:endParaRPr lang="zh-CN" altLang="en-US" dirty="0"/>
                    </a:p>
                  </a:txBody>
                  <a:tcPr/>
                </a:tc>
                <a:extLst>
                  <a:ext uri="{0D108BD9-81ED-4DB2-BD59-A6C34878D82A}">
                    <a16:rowId xmlns:a16="http://schemas.microsoft.com/office/drawing/2014/main" val="2188686315"/>
                  </a:ext>
                </a:extLst>
              </a:tr>
            </a:tbl>
          </a:graphicData>
        </a:graphic>
      </p:graphicFrame>
      <p:sp>
        <p:nvSpPr>
          <p:cNvPr id="34" name="矩形 33">
            <a:extLst>
              <a:ext uri="{FF2B5EF4-FFF2-40B4-BE49-F238E27FC236}">
                <a16:creationId xmlns:a16="http://schemas.microsoft.com/office/drawing/2014/main" id="{93B3BEAB-0F30-4CE6-8C91-4176D193D357}"/>
              </a:ext>
            </a:extLst>
          </p:cNvPr>
          <p:cNvSpPr/>
          <p:nvPr/>
        </p:nvSpPr>
        <p:spPr bwMode="auto">
          <a:xfrm>
            <a:off x="7734300"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
        <p:nvSpPr>
          <p:cNvPr id="35" name="矩形 34">
            <a:extLst>
              <a:ext uri="{FF2B5EF4-FFF2-40B4-BE49-F238E27FC236}">
                <a16:creationId xmlns:a16="http://schemas.microsoft.com/office/drawing/2014/main" id="{CF6652DA-8A15-4573-BBA0-E45AA404C72B}"/>
              </a:ext>
            </a:extLst>
          </p:cNvPr>
          <p:cNvSpPr/>
          <p:nvPr/>
        </p:nvSpPr>
        <p:spPr bwMode="auto">
          <a:xfrm>
            <a:off x="8219438"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graphicFrame>
        <p:nvGraphicFramePr>
          <p:cNvPr id="11" name="表格 4">
            <a:extLst>
              <a:ext uri="{FF2B5EF4-FFF2-40B4-BE49-F238E27FC236}">
                <a16:creationId xmlns:a16="http://schemas.microsoft.com/office/drawing/2014/main" id="{D7580E47-C6D0-42D0-AB7E-FF3C1F6B4131}"/>
              </a:ext>
            </a:extLst>
          </p:cNvPr>
          <p:cNvGraphicFramePr>
            <a:graphicFrameLocks/>
          </p:cNvGraphicFramePr>
          <p:nvPr/>
        </p:nvGraphicFramePr>
        <p:xfrm>
          <a:off x="447040" y="2121218"/>
          <a:ext cx="8229581" cy="370840"/>
        </p:xfrm>
        <a:graphic>
          <a:graphicData uri="http://schemas.openxmlformats.org/drawingml/2006/table">
            <a:tbl>
              <a:tblPr firstRow="1" bandRow="1">
                <a:tableStyleId>{5C22544A-7EE6-4342-B048-85BDC9FD1C3A}</a:tableStyleId>
              </a:tblPr>
              <a:tblGrid>
                <a:gridCol w="484093">
                  <a:extLst>
                    <a:ext uri="{9D8B030D-6E8A-4147-A177-3AD203B41FA5}">
                      <a16:colId xmlns:a16="http://schemas.microsoft.com/office/drawing/2014/main" val="1305243425"/>
                    </a:ext>
                  </a:extLst>
                </a:gridCol>
                <a:gridCol w="484093">
                  <a:extLst>
                    <a:ext uri="{9D8B030D-6E8A-4147-A177-3AD203B41FA5}">
                      <a16:colId xmlns:a16="http://schemas.microsoft.com/office/drawing/2014/main" val="738374034"/>
                    </a:ext>
                  </a:extLst>
                </a:gridCol>
                <a:gridCol w="484093">
                  <a:extLst>
                    <a:ext uri="{9D8B030D-6E8A-4147-A177-3AD203B41FA5}">
                      <a16:colId xmlns:a16="http://schemas.microsoft.com/office/drawing/2014/main" val="247646064"/>
                    </a:ext>
                  </a:extLst>
                </a:gridCol>
                <a:gridCol w="484093">
                  <a:extLst>
                    <a:ext uri="{9D8B030D-6E8A-4147-A177-3AD203B41FA5}">
                      <a16:colId xmlns:a16="http://schemas.microsoft.com/office/drawing/2014/main" val="674627977"/>
                    </a:ext>
                  </a:extLst>
                </a:gridCol>
                <a:gridCol w="484093">
                  <a:extLst>
                    <a:ext uri="{9D8B030D-6E8A-4147-A177-3AD203B41FA5}">
                      <a16:colId xmlns:a16="http://schemas.microsoft.com/office/drawing/2014/main" val="2856520919"/>
                    </a:ext>
                  </a:extLst>
                </a:gridCol>
                <a:gridCol w="484093">
                  <a:extLst>
                    <a:ext uri="{9D8B030D-6E8A-4147-A177-3AD203B41FA5}">
                      <a16:colId xmlns:a16="http://schemas.microsoft.com/office/drawing/2014/main" val="1251138669"/>
                    </a:ext>
                  </a:extLst>
                </a:gridCol>
                <a:gridCol w="484093">
                  <a:extLst>
                    <a:ext uri="{9D8B030D-6E8A-4147-A177-3AD203B41FA5}">
                      <a16:colId xmlns:a16="http://schemas.microsoft.com/office/drawing/2014/main" val="372477801"/>
                    </a:ext>
                  </a:extLst>
                </a:gridCol>
                <a:gridCol w="484093">
                  <a:extLst>
                    <a:ext uri="{9D8B030D-6E8A-4147-A177-3AD203B41FA5}">
                      <a16:colId xmlns:a16="http://schemas.microsoft.com/office/drawing/2014/main" val="3711924599"/>
                    </a:ext>
                  </a:extLst>
                </a:gridCol>
                <a:gridCol w="484093">
                  <a:extLst>
                    <a:ext uri="{9D8B030D-6E8A-4147-A177-3AD203B41FA5}">
                      <a16:colId xmlns:a16="http://schemas.microsoft.com/office/drawing/2014/main" val="3130978828"/>
                    </a:ext>
                  </a:extLst>
                </a:gridCol>
                <a:gridCol w="484093">
                  <a:extLst>
                    <a:ext uri="{9D8B030D-6E8A-4147-A177-3AD203B41FA5}">
                      <a16:colId xmlns:a16="http://schemas.microsoft.com/office/drawing/2014/main" val="1654493245"/>
                    </a:ext>
                  </a:extLst>
                </a:gridCol>
                <a:gridCol w="484093">
                  <a:extLst>
                    <a:ext uri="{9D8B030D-6E8A-4147-A177-3AD203B41FA5}">
                      <a16:colId xmlns:a16="http://schemas.microsoft.com/office/drawing/2014/main" val="466609823"/>
                    </a:ext>
                  </a:extLst>
                </a:gridCol>
                <a:gridCol w="484093">
                  <a:extLst>
                    <a:ext uri="{9D8B030D-6E8A-4147-A177-3AD203B41FA5}">
                      <a16:colId xmlns:a16="http://schemas.microsoft.com/office/drawing/2014/main" val="3172772903"/>
                    </a:ext>
                  </a:extLst>
                </a:gridCol>
                <a:gridCol w="484093">
                  <a:extLst>
                    <a:ext uri="{9D8B030D-6E8A-4147-A177-3AD203B41FA5}">
                      <a16:colId xmlns:a16="http://schemas.microsoft.com/office/drawing/2014/main" val="1477908917"/>
                    </a:ext>
                  </a:extLst>
                </a:gridCol>
                <a:gridCol w="484093">
                  <a:extLst>
                    <a:ext uri="{9D8B030D-6E8A-4147-A177-3AD203B41FA5}">
                      <a16:colId xmlns:a16="http://schemas.microsoft.com/office/drawing/2014/main" val="3181419268"/>
                    </a:ext>
                  </a:extLst>
                </a:gridCol>
                <a:gridCol w="484093">
                  <a:extLst>
                    <a:ext uri="{9D8B030D-6E8A-4147-A177-3AD203B41FA5}">
                      <a16:colId xmlns:a16="http://schemas.microsoft.com/office/drawing/2014/main" val="1553735171"/>
                    </a:ext>
                  </a:extLst>
                </a:gridCol>
                <a:gridCol w="484093">
                  <a:extLst>
                    <a:ext uri="{9D8B030D-6E8A-4147-A177-3AD203B41FA5}">
                      <a16:colId xmlns:a16="http://schemas.microsoft.com/office/drawing/2014/main" val="2608522235"/>
                    </a:ext>
                  </a:extLst>
                </a:gridCol>
                <a:gridCol w="484093">
                  <a:extLst>
                    <a:ext uri="{9D8B030D-6E8A-4147-A177-3AD203B41FA5}">
                      <a16:colId xmlns:a16="http://schemas.microsoft.com/office/drawing/2014/main" val="1103137567"/>
                    </a:ext>
                  </a:extLst>
                </a:gridCol>
              </a:tblGrid>
              <a:tr h="370840">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dirty="0"/>
                    </a:p>
                  </a:txBody>
                  <a:tcPr/>
                </a:tc>
                <a:tc>
                  <a:txBody>
                    <a:bodyPr/>
                    <a:lstStyle/>
                    <a:p>
                      <a:pPr algn="ctr"/>
                      <a:r>
                        <a:rPr lang="en-US" altLang="zh-CN" dirty="0"/>
                        <a:t>6</a:t>
                      </a:r>
                      <a:endParaRPr lang="zh-CN" altLang="en-US" dirty="0"/>
                    </a:p>
                  </a:txBody>
                  <a:tcPr/>
                </a:tc>
                <a:tc>
                  <a:txBody>
                    <a:bodyPr/>
                    <a:lstStyle/>
                    <a:p>
                      <a:pPr algn="ct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bl>
          </a:graphicData>
        </a:graphic>
      </p:graphicFrame>
      <p:sp>
        <p:nvSpPr>
          <p:cNvPr id="12" name="矩形 11">
            <a:extLst>
              <a:ext uri="{FF2B5EF4-FFF2-40B4-BE49-F238E27FC236}">
                <a16:creationId xmlns:a16="http://schemas.microsoft.com/office/drawing/2014/main" id="{4FC47BCF-D31E-410C-8D17-7BE3A0C8225C}"/>
              </a:ext>
            </a:extLst>
          </p:cNvPr>
          <p:cNvSpPr/>
          <p:nvPr/>
        </p:nvSpPr>
        <p:spPr bwMode="auto">
          <a:xfrm>
            <a:off x="7713980" y="2032000"/>
            <a:ext cx="1145540" cy="576262"/>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Tree>
    <p:extLst>
      <p:ext uri="{BB962C8B-B14F-4D97-AF65-F5344CB8AC3E}">
        <p14:creationId xmlns:p14="http://schemas.microsoft.com/office/powerpoint/2010/main" val="13132011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4">
            <a:extLst>
              <a:ext uri="{FF2B5EF4-FFF2-40B4-BE49-F238E27FC236}">
                <a16:creationId xmlns:a16="http://schemas.microsoft.com/office/drawing/2014/main" id="{E862E330-245C-4F23-A96A-628B0BB6B83B}"/>
              </a:ext>
            </a:extLst>
          </p:cNvPr>
          <p:cNvGraphicFramePr>
            <a:graphicFrameLocks/>
          </p:cNvGraphicFramePr>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endParaRPr lang="zh-CN" altLang="en-US"/>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tc>
                  <a:txBody>
                    <a:bodyPr/>
                    <a:lstStyle/>
                    <a:p>
                      <a:pPr algn="ctr"/>
                      <a:endParaRPr lang="zh-CN" altLang="en-US"/>
                    </a:p>
                  </a:txBody>
                  <a:tcPr/>
                </a:tc>
                <a:tc>
                  <a:txBody>
                    <a:bodyPr/>
                    <a:lstStyle/>
                    <a:p>
                      <a:pPr algn="ctr"/>
                      <a:r>
                        <a:rPr lang="en-US" altLang="zh-CN" dirty="0"/>
                        <a:t>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LRU Replacement</a:t>
            </a:r>
            <a:endParaRPr lang="zh-CN" altLang="en-US" sz="3800" dirty="0"/>
          </a:p>
        </p:txBody>
      </p:sp>
      <p:graphicFrame>
        <p:nvGraphicFramePr>
          <p:cNvPr id="25" name="表格 4">
            <a:extLst>
              <a:ext uri="{FF2B5EF4-FFF2-40B4-BE49-F238E27FC236}">
                <a16:creationId xmlns:a16="http://schemas.microsoft.com/office/drawing/2014/main" id="{E5F9B23B-7298-45E2-93FA-59C858192F2B}"/>
              </a:ext>
            </a:extLst>
          </p:cNvPr>
          <p:cNvGraphicFramePr>
            <a:graphicFrameLocks/>
          </p:cNvGraphicFramePr>
          <p:nvPr/>
        </p:nvGraphicFramePr>
        <p:xfrm>
          <a:off x="447040" y="2121218"/>
          <a:ext cx="1452282"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extLst>
                  <a:ext uri="{0D108BD9-81ED-4DB2-BD59-A6C34878D82A}">
                    <a16:rowId xmlns:a16="http://schemas.microsoft.com/office/drawing/2014/main" val="3320877074"/>
                  </a:ext>
                </a:extLst>
              </a:tr>
            </a:tbl>
          </a:graphicData>
        </a:graphic>
      </p:graphicFrame>
      <p:graphicFrame>
        <p:nvGraphicFramePr>
          <p:cNvPr id="16" name="表格 4">
            <a:extLst>
              <a:ext uri="{FF2B5EF4-FFF2-40B4-BE49-F238E27FC236}">
                <a16:creationId xmlns:a16="http://schemas.microsoft.com/office/drawing/2014/main" id="{C162E89E-3409-42BD-B1F2-3634B5E9E703}"/>
              </a:ext>
            </a:extLst>
          </p:cNvPr>
          <p:cNvGraphicFramePr>
            <a:graphicFrameLocks/>
          </p:cNvGraphicFramePr>
          <p:nvPr/>
        </p:nvGraphicFramePr>
        <p:xfrm>
          <a:off x="457200" y="4520565"/>
          <a:ext cx="3872752" cy="74168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tblGrid>
              <a:tr h="37084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7</a:t>
                      </a:r>
                      <a:endParaRPr lang="zh-CN" altLang="en-US" dirty="0"/>
                    </a:p>
                  </a:txBody>
                  <a:tcPr/>
                </a:tc>
                <a:extLst>
                  <a:ext uri="{0D108BD9-81ED-4DB2-BD59-A6C34878D82A}">
                    <a16:rowId xmlns:a16="http://schemas.microsoft.com/office/drawing/2014/main" val="3320877074"/>
                  </a:ext>
                </a:extLst>
              </a:tr>
              <a:tr h="370840">
                <a:tc>
                  <a:txBody>
                    <a:bodyPr/>
                    <a:lstStyle/>
                    <a:p>
                      <a:pPr algn="ctr"/>
                      <a:r>
                        <a:rPr lang="en-US" altLang="zh-CN" dirty="0"/>
                        <a:t>13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11</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14</a:t>
                      </a:r>
                      <a:endParaRPr lang="zh-CN" altLang="en-US" dirty="0"/>
                    </a:p>
                  </a:txBody>
                  <a:tcPr/>
                </a:tc>
                <a:tc>
                  <a:txBody>
                    <a:bodyPr/>
                    <a:lstStyle/>
                    <a:p>
                      <a:pPr algn="ctr"/>
                      <a:r>
                        <a:rPr lang="en-US" altLang="zh-CN" dirty="0"/>
                        <a:t>15</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12</a:t>
                      </a:r>
                      <a:endParaRPr lang="zh-CN" altLang="en-US" dirty="0"/>
                    </a:p>
                  </a:txBody>
                  <a:tcPr/>
                </a:tc>
                <a:extLst>
                  <a:ext uri="{0D108BD9-81ED-4DB2-BD59-A6C34878D82A}">
                    <a16:rowId xmlns:a16="http://schemas.microsoft.com/office/drawing/2014/main" val="2188686315"/>
                  </a:ext>
                </a:extLst>
              </a:tr>
            </a:tbl>
          </a:graphicData>
        </a:graphic>
      </p:graphicFrame>
      <p:sp>
        <p:nvSpPr>
          <p:cNvPr id="35" name="矩形 34">
            <a:extLst>
              <a:ext uri="{FF2B5EF4-FFF2-40B4-BE49-F238E27FC236}">
                <a16:creationId xmlns:a16="http://schemas.microsoft.com/office/drawing/2014/main" id="{CF6652DA-8A15-4573-BBA0-E45AA404C72B}"/>
              </a:ext>
            </a:extLst>
          </p:cNvPr>
          <p:cNvSpPr/>
          <p:nvPr/>
        </p:nvSpPr>
        <p:spPr bwMode="auto">
          <a:xfrm>
            <a:off x="8219438" y="3053080"/>
            <a:ext cx="477520" cy="1092200"/>
          </a:xfrm>
          <a:prstGeom prst="rect">
            <a:avLst/>
          </a:prstGeom>
          <a:solidFill>
            <a:schemeClr val="lt1">
              <a:alpha val="70000"/>
            </a:scheme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graphicFrame>
        <p:nvGraphicFramePr>
          <p:cNvPr id="11" name="表格 4">
            <a:extLst>
              <a:ext uri="{FF2B5EF4-FFF2-40B4-BE49-F238E27FC236}">
                <a16:creationId xmlns:a16="http://schemas.microsoft.com/office/drawing/2014/main" id="{FD689589-78EB-4C30-88C7-A88A4407BCE6}"/>
              </a:ext>
            </a:extLst>
          </p:cNvPr>
          <p:cNvGraphicFramePr>
            <a:graphicFrameLocks/>
          </p:cNvGraphicFramePr>
          <p:nvPr/>
        </p:nvGraphicFramePr>
        <p:xfrm>
          <a:off x="447040" y="2121218"/>
          <a:ext cx="8229581" cy="370840"/>
        </p:xfrm>
        <a:graphic>
          <a:graphicData uri="http://schemas.openxmlformats.org/drawingml/2006/table">
            <a:tbl>
              <a:tblPr firstRow="1" bandRow="1">
                <a:tableStyleId>{5C22544A-7EE6-4342-B048-85BDC9FD1C3A}</a:tableStyleId>
              </a:tblPr>
              <a:tblGrid>
                <a:gridCol w="484093">
                  <a:extLst>
                    <a:ext uri="{9D8B030D-6E8A-4147-A177-3AD203B41FA5}">
                      <a16:colId xmlns:a16="http://schemas.microsoft.com/office/drawing/2014/main" val="1305243425"/>
                    </a:ext>
                  </a:extLst>
                </a:gridCol>
                <a:gridCol w="484093">
                  <a:extLst>
                    <a:ext uri="{9D8B030D-6E8A-4147-A177-3AD203B41FA5}">
                      <a16:colId xmlns:a16="http://schemas.microsoft.com/office/drawing/2014/main" val="738374034"/>
                    </a:ext>
                  </a:extLst>
                </a:gridCol>
                <a:gridCol w="484093">
                  <a:extLst>
                    <a:ext uri="{9D8B030D-6E8A-4147-A177-3AD203B41FA5}">
                      <a16:colId xmlns:a16="http://schemas.microsoft.com/office/drawing/2014/main" val="247646064"/>
                    </a:ext>
                  </a:extLst>
                </a:gridCol>
                <a:gridCol w="484093">
                  <a:extLst>
                    <a:ext uri="{9D8B030D-6E8A-4147-A177-3AD203B41FA5}">
                      <a16:colId xmlns:a16="http://schemas.microsoft.com/office/drawing/2014/main" val="674627977"/>
                    </a:ext>
                  </a:extLst>
                </a:gridCol>
                <a:gridCol w="484093">
                  <a:extLst>
                    <a:ext uri="{9D8B030D-6E8A-4147-A177-3AD203B41FA5}">
                      <a16:colId xmlns:a16="http://schemas.microsoft.com/office/drawing/2014/main" val="2856520919"/>
                    </a:ext>
                  </a:extLst>
                </a:gridCol>
                <a:gridCol w="484093">
                  <a:extLst>
                    <a:ext uri="{9D8B030D-6E8A-4147-A177-3AD203B41FA5}">
                      <a16:colId xmlns:a16="http://schemas.microsoft.com/office/drawing/2014/main" val="1251138669"/>
                    </a:ext>
                  </a:extLst>
                </a:gridCol>
                <a:gridCol w="484093">
                  <a:extLst>
                    <a:ext uri="{9D8B030D-6E8A-4147-A177-3AD203B41FA5}">
                      <a16:colId xmlns:a16="http://schemas.microsoft.com/office/drawing/2014/main" val="372477801"/>
                    </a:ext>
                  </a:extLst>
                </a:gridCol>
                <a:gridCol w="484093">
                  <a:extLst>
                    <a:ext uri="{9D8B030D-6E8A-4147-A177-3AD203B41FA5}">
                      <a16:colId xmlns:a16="http://schemas.microsoft.com/office/drawing/2014/main" val="3711924599"/>
                    </a:ext>
                  </a:extLst>
                </a:gridCol>
                <a:gridCol w="484093">
                  <a:extLst>
                    <a:ext uri="{9D8B030D-6E8A-4147-A177-3AD203B41FA5}">
                      <a16:colId xmlns:a16="http://schemas.microsoft.com/office/drawing/2014/main" val="3130978828"/>
                    </a:ext>
                  </a:extLst>
                </a:gridCol>
                <a:gridCol w="484093">
                  <a:extLst>
                    <a:ext uri="{9D8B030D-6E8A-4147-A177-3AD203B41FA5}">
                      <a16:colId xmlns:a16="http://schemas.microsoft.com/office/drawing/2014/main" val="1654493245"/>
                    </a:ext>
                  </a:extLst>
                </a:gridCol>
                <a:gridCol w="484093">
                  <a:extLst>
                    <a:ext uri="{9D8B030D-6E8A-4147-A177-3AD203B41FA5}">
                      <a16:colId xmlns:a16="http://schemas.microsoft.com/office/drawing/2014/main" val="466609823"/>
                    </a:ext>
                  </a:extLst>
                </a:gridCol>
                <a:gridCol w="484093">
                  <a:extLst>
                    <a:ext uri="{9D8B030D-6E8A-4147-A177-3AD203B41FA5}">
                      <a16:colId xmlns:a16="http://schemas.microsoft.com/office/drawing/2014/main" val="3172772903"/>
                    </a:ext>
                  </a:extLst>
                </a:gridCol>
                <a:gridCol w="484093">
                  <a:extLst>
                    <a:ext uri="{9D8B030D-6E8A-4147-A177-3AD203B41FA5}">
                      <a16:colId xmlns:a16="http://schemas.microsoft.com/office/drawing/2014/main" val="1477908917"/>
                    </a:ext>
                  </a:extLst>
                </a:gridCol>
                <a:gridCol w="484093">
                  <a:extLst>
                    <a:ext uri="{9D8B030D-6E8A-4147-A177-3AD203B41FA5}">
                      <a16:colId xmlns:a16="http://schemas.microsoft.com/office/drawing/2014/main" val="3181419268"/>
                    </a:ext>
                  </a:extLst>
                </a:gridCol>
                <a:gridCol w="484093">
                  <a:extLst>
                    <a:ext uri="{9D8B030D-6E8A-4147-A177-3AD203B41FA5}">
                      <a16:colId xmlns:a16="http://schemas.microsoft.com/office/drawing/2014/main" val="1553735171"/>
                    </a:ext>
                  </a:extLst>
                </a:gridCol>
                <a:gridCol w="484093">
                  <a:extLst>
                    <a:ext uri="{9D8B030D-6E8A-4147-A177-3AD203B41FA5}">
                      <a16:colId xmlns:a16="http://schemas.microsoft.com/office/drawing/2014/main" val="2608522235"/>
                    </a:ext>
                  </a:extLst>
                </a:gridCol>
                <a:gridCol w="484093">
                  <a:extLst>
                    <a:ext uri="{9D8B030D-6E8A-4147-A177-3AD203B41FA5}">
                      <a16:colId xmlns:a16="http://schemas.microsoft.com/office/drawing/2014/main" val="1103137567"/>
                    </a:ext>
                  </a:extLst>
                </a:gridCol>
              </a:tblGrid>
              <a:tr h="370840">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bl>
          </a:graphicData>
        </a:graphic>
      </p:graphicFrame>
      <p:sp>
        <p:nvSpPr>
          <p:cNvPr id="12" name="矩形 11">
            <a:extLst>
              <a:ext uri="{FF2B5EF4-FFF2-40B4-BE49-F238E27FC236}">
                <a16:creationId xmlns:a16="http://schemas.microsoft.com/office/drawing/2014/main" id="{25158A24-B550-4516-83C1-0B5B928A187B}"/>
              </a:ext>
            </a:extLst>
          </p:cNvPr>
          <p:cNvSpPr/>
          <p:nvPr/>
        </p:nvSpPr>
        <p:spPr bwMode="auto">
          <a:xfrm>
            <a:off x="8199118" y="2032000"/>
            <a:ext cx="660402" cy="576262"/>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Tree>
    <p:extLst>
      <p:ext uri="{BB962C8B-B14F-4D97-AF65-F5344CB8AC3E}">
        <p14:creationId xmlns:p14="http://schemas.microsoft.com/office/powerpoint/2010/main" val="33760855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4">
            <a:extLst>
              <a:ext uri="{FF2B5EF4-FFF2-40B4-BE49-F238E27FC236}">
                <a16:creationId xmlns:a16="http://schemas.microsoft.com/office/drawing/2014/main" id="{E862E330-245C-4F23-A96A-628B0BB6B83B}"/>
              </a:ext>
            </a:extLst>
          </p:cNvPr>
          <p:cNvGraphicFramePr>
            <a:graphicFrameLocks/>
          </p:cNvGraphicFramePr>
          <p:nvPr/>
        </p:nvGraphicFramePr>
        <p:xfrm>
          <a:off x="457202" y="2687320"/>
          <a:ext cx="8229598" cy="148336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gridCol w="484094">
                  <a:extLst>
                    <a:ext uri="{9D8B030D-6E8A-4147-A177-3AD203B41FA5}">
                      <a16:colId xmlns:a16="http://schemas.microsoft.com/office/drawing/2014/main" val="423979213"/>
                    </a:ext>
                  </a:extLst>
                </a:gridCol>
                <a:gridCol w="484094">
                  <a:extLst>
                    <a:ext uri="{9D8B030D-6E8A-4147-A177-3AD203B41FA5}">
                      <a16:colId xmlns:a16="http://schemas.microsoft.com/office/drawing/2014/main" val="655293054"/>
                    </a:ext>
                  </a:extLst>
                </a:gridCol>
                <a:gridCol w="484094">
                  <a:extLst>
                    <a:ext uri="{9D8B030D-6E8A-4147-A177-3AD203B41FA5}">
                      <a16:colId xmlns:a16="http://schemas.microsoft.com/office/drawing/2014/main" val="2093807992"/>
                    </a:ext>
                  </a:extLst>
                </a:gridCol>
                <a:gridCol w="484094">
                  <a:extLst>
                    <a:ext uri="{9D8B030D-6E8A-4147-A177-3AD203B41FA5}">
                      <a16:colId xmlns:a16="http://schemas.microsoft.com/office/drawing/2014/main" val="712121764"/>
                    </a:ext>
                  </a:extLst>
                </a:gridCol>
                <a:gridCol w="484094">
                  <a:extLst>
                    <a:ext uri="{9D8B030D-6E8A-4147-A177-3AD203B41FA5}">
                      <a16:colId xmlns:a16="http://schemas.microsoft.com/office/drawing/2014/main" val="1766865631"/>
                    </a:ext>
                  </a:extLst>
                </a:gridCol>
                <a:gridCol w="484094">
                  <a:extLst>
                    <a:ext uri="{9D8B030D-6E8A-4147-A177-3AD203B41FA5}">
                      <a16:colId xmlns:a16="http://schemas.microsoft.com/office/drawing/2014/main" val="571448918"/>
                    </a:ext>
                  </a:extLst>
                </a:gridCol>
                <a:gridCol w="484094">
                  <a:extLst>
                    <a:ext uri="{9D8B030D-6E8A-4147-A177-3AD203B41FA5}">
                      <a16:colId xmlns:a16="http://schemas.microsoft.com/office/drawing/2014/main" val="287786288"/>
                    </a:ext>
                  </a:extLst>
                </a:gridCol>
                <a:gridCol w="484094">
                  <a:extLst>
                    <a:ext uri="{9D8B030D-6E8A-4147-A177-3AD203B41FA5}">
                      <a16:colId xmlns:a16="http://schemas.microsoft.com/office/drawing/2014/main" val="329402746"/>
                    </a:ext>
                  </a:extLst>
                </a:gridCol>
                <a:gridCol w="484094">
                  <a:extLst>
                    <a:ext uri="{9D8B030D-6E8A-4147-A177-3AD203B41FA5}">
                      <a16:colId xmlns:a16="http://schemas.microsoft.com/office/drawing/2014/main" val="311655164"/>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r h="370840">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528607337"/>
                  </a:ext>
                </a:extLst>
              </a:tr>
              <a:tr h="370840">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endParaRPr lang="zh-CN" altLang="en-US"/>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474207618"/>
                  </a:ext>
                </a:extLst>
              </a:tr>
              <a:tr h="370840">
                <a:tc>
                  <a:txBody>
                    <a:bodyPr/>
                    <a:lstStyle/>
                    <a:p>
                      <a:pPr algn="ctr"/>
                      <a:endParaRPr lang="zh-CN" altLang="en-US"/>
                    </a:p>
                  </a:txBody>
                  <a:tcPr/>
                </a:tc>
                <a:tc>
                  <a:txBody>
                    <a:bodyPr/>
                    <a:lstStyle/>
                    <a:p>
                      <a:pPr algn="ctr"/>
                      <a:endParaRPr lang="zh-CN" altLang="en-US"/>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tc>
                  <a:txBody>
                    <a:bodyPr/>
                    <a:lstStyle/>
                    <a:p>
                      <a:pPr algn="ctr"/>
                      <a:endParaRPr lang="zh-CN" altLang="en-US"/>
                    </a:p>
                  </a:txBody>
                  <a:tcPr/>
                </a:tc>
                <a:tc>
                  <a:txBody>
                    <a:bodyPr/>
                    <a:lstStyle/>
                    <a:p>
                      <a:pPr algn="ctr"/>
                      <a:r>
                        <a:rPr lang="en-US" altLang="zh-CN" dirty="0"/>
                        <a:t>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extLst>
                  <a:ext uri="{0D108BD9-81ED-4DB2-BD59-A6C34878D82A}">
                    <a16:rowId xmlns:a16="http://schemas.microsoft.com/office/drawing/2014/main" val="2188686315"/>
                  </a:ext>
                </a:extLst>
              </a:tr>
            </a:tbl>
          </a:graphicData>
        </a:graphic>
      </p:graphicFrame>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LRU Replacement</a:t>
            </a:r>
            <a:endParaRPr lang="zh-CN" altLang="en-US" sz="3800" dirty="0"/>
          </a:p>
        </p:txBody>
      </p:sp>
      <p:graphicFrame>
        <p:nvGraphicFramePr>
          <p:cNvPr id="25" name="表格 4">
            <a:extLst>
              <a:ext uri="{FF2B5EF4-FFF2-40B4-BE49-F238E27FC236}">
                <a16:creationId xmlns:a16="http://schemas.microsoft.com/office/drawing/2014/main" id="{E5F9B23B-7298-45E2-93FA-59C858192F2B}"/>
              </a:ext>
            </a:extLst>
          </p:cNvPr>
          <p:cNvGraphicFramePr>
            <a:graphicFrameLocks/>
          </p:cNvGraphicFramePr>
          <p:nvPr/>
        </p:nvGraphicFramePr>
        <p:xfrm>
          <a:off x="447040" y="2121218"/>
          <a:ext cx="1452282" cy="37084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tblGrid>
              <a:tr h="370840">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extLst>
                  <a:ext uri="{0D108BD9-81ED-4DB2-BD59-A6C34878D82A}">
                    <a16:rowId xmlns:a16="http://schemas.microsoft.com/office/drawing/2014/main" val="3320877074"/>
                  </a:ext>
                </a:extLst>
              </a:tr>
            </a:tbl>
          </a:graphicData>
        </a:graphic>
      </p:graphicFrame>
      <p:graphicFrame>
        <p:nvGraphicFramePr>
          <p:cNvPr id="16" name="表格 4">
            <a:extLst>
              <a:ext uri="{FF2B5EF4-FFF2-40B4-BE49-F238E27FC236}">
                <a16:creationId xmlns:a16="http://schemas.microsoft.com/office/drawing/2014/main" id="{C162E89E-3409-42BD-B1F2-3634B5E9E703}"/>
              </a:ext>
            </a:extLst>
          </p:cNvPr>
          <p:cNvGraphicFramePr>
            <a:graphicFrameLocks/>
          </p:cNvGraphicFramePr>
          <p:nvPr/>
        </p:nvGraphicFramePr>
        <p:xfrm>
          <a:off x="457200" y="4520565"/>
          <a:ext cx="3872752" cy="741680"/>
        </p:xfrm>
        <a:graphic>
          <a:graphicData uri="http://schemas.openxmlformats.org/drawingml/2006/table">
            <a:tbl>
              <a:tblPr firstRow="1" bandRow="1">
                <a:tableStyleId>{5C22544A-7EE6-4342-B048-85BDC9FD1C3A}</a:tableStyleId>
              </a:tblPr>
              <a:tblGrid>
                <a:gridCol w="484094">
                  <a:extLst>
                    <a:ext uri="{9D8B030D-6E8A-4147-A177-3AD203B41FA5}">
                      <a16:colId xmlns:a16="http://schemas.microsoft.com/office/drawing/2014/main" val="1305243425"/>
                    </a:ext>
                  </a:extLst>
                </a:gridCol>
                <a:gridCol w="484094">
                  <a:extLst>
                    <a:ext uri="{9D8B030D-6E8A-4147-A177-3AD203B41FA5}">
                      <a16:colId xmlns:a16="http://schemas.microsoft.com/office/drawing/2014/main" val="893890232"/>
                    </a:ext>
                  </a:extLst>
                </a:gridCol>
                <a:gridCol w="484094">
                  <a:extLst>
                    <a:ext uri="{9D8B030D-6E8A-4147-A177-3AD203B41FA5}">
                      <a16:colId xmlns:a16="http://schemas.microsoft.com/office/drawing/2014/main" val="4216939477"/>
                    </a:ext>
                  </a:extLst>
                </a:gridCol>
                <a:gridCol w="484094">
                  <a:extLst>
                    <a:ext uri="{9D8B030D-6E8A-4147-A177-3AD203B41FA5}">
                      <a16:colId xmlns:a16="http://schemas.microsoft.com/office/drawing/2014/main" val="1162890"/>
                    </a:ext>
                  </a:extLst>
                </a:gridCol>
                <a:gridCol w="484094">
                  <a:extLst>
                    <a:ext uri="{9D8B030D-6E8A-4147-A177-3AD203B41FA5}">
                      <a16:colId xmlns:a16="http://schemas.microsoft.com/office/drawing/2014/main" val="200111180"/>
                    </a:ext>
                  </a:extLst>
                </a:gridCol>
                <a:gridCol w="484094">
                  <a:extLst>
                    <a:ext uri="{9D8B030D-6E8A-4147-A177-3AD203B41FA5}">
                      <a16:colId xmlns:a16="http://schemas.microsoft.com/office/drawing/2014/main" val="2396309093"/>
                    </a:ext>
                  </a:extLst>
                </a:gridCol>
                <a:gridCol w="484094">
                  <a:extLst>
                    <a:ext uri="{9D8B030D-6E8A-4147-A177-3AD203B41FA5}">
                      <a16:colId xmlns:a16="http://schemas.microsoft.com/office/drawing/2014/main" val="2341819930"/>
                    </a:ext>
                  </a:extLst>
                </a:gridCol>
                <a:gridCol w="484094">
                  <a:extLst>
                    <a:ext uri="{9D8B030D-6E8A-4147-A177-3AD203B41FA5}">
                      <a16:colId xmlns:a16="http://schemas.microsoft.com/office/drawing/2014/main" val="4057012676"/>
                    </a:ext>
                  </a:extLst>
                </a:gridCol>
              </a:tblGrid>
              <a:tr h="37084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7</a:t>
                      </a:r>
                      <a:endParaRPr lang="zh-CN" altLang="en-US" dirty="0"/>
                    </a:p>
                  </a:txBody>
                  <a:tcPr/>
                </a:tc>
                <a:extLst>
                  <a:ext uri="{0D108BD9-81ED-4DB2-BD59-A6C34878D82A}">
                    <a16:rowId xmlns:a16="http://schemas.microsoft.com/office/drawing/2014/main" val="3320877074"/>
                  </a:ext>
                </a:extLst>
              </a:tr>
              <a:tr h="370840">
                <a:tc>
                  <a:txBody>
                    <a:bodyPr/>
                    <a:lstStyle/>
                    <a:p>
                      <a:pPr algn="ctr"/>
                      <a:r>
                        <a:rPr lang="en-US" altLang="zh-CN" dirty="0"/>
                        <a:t>13</a:t>
                      </a:r>
                      <a:endParaRPr lang="zh-CN" altLang="en-US" dirty="0"/>
                    </a:p>
                  </a:txBody>
                  <a:tcPr/>
                </a:tc>
                <a:tc>
                  <a:txBody>
                    <a:bodyPr/>
                    <a:lstStyle/>
                    <a:p>
                      <a:pPr algn="ctr"/>
                      <a:r>
                        <a:rPr lang="en-US" altLang="zh-CN" dirty="0"/>
                        <a:t>17</a:t>
                      </a:r>
                      <a:endParaRPr lang="zh-CN" altLang="en-US" dirty="0"/>
                    </a:p>
                  </a:txBody>
                  <a:tcPr/>
                </a:tc>
                <a:tc>
                  <a:txBody>
                    <a:bodyPr/>
                    <a:lstStyle/>
                    <a:p>
                      <a:pPr algn="ctr"/>
                      <a:r>
                        <a:rPr lang="en-US" altLang="zh-CN" dirty="0"/>
                        <a:t>11</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14</a:t>
                      </a:r>
                      <a:endParaRPr lang="zh-CN" altLang="en-US" dirty="0"/>
                    </a:p>
                  </a:txBody>
                  <a:tcPr/>
                </a:tc>
                <a:tc>
                  <a:txBody>
                    <a:bodyPr/>
                    <a:lstStyle/>
                    <a:p>
                      <a:pPr algn="ctr"/>
                      <a:r>
                        <a:rPr lang="en-US" altLang="zh-CN" dirty="0"/>
                        <a:t>15</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12</a:t>
                      </a:r>
                      <a:endParaRPr lang="zh-CN" altLang="en-US" dirty="0"/>
                    </a:p>
                  </a:txBody>
                  <a:tcPr/>
                </a:tc>
                <a:extLst>
                  <a:ext uri="{0D108BD9-81ED-4DB2-BD59-A6C34878D82A}">
                    <a16:rowId xmlns:a16="http://schemas.microsoft.com/office/drawing/2014/main" val="2188686315"/>
                  </a:ext>
                </a:extLst>
              </a:tr>
            </a:tbl>
          </a:graphicData>
        </a:graphic>
      </p:graphicFrame>
      <p:graphicFrame>
        <p:nvGraphicFramePr>
          <p:cNvPr id="9" name="表格 4">
            <a:extLst>
              <a:ext uri="{FF2B5EF4-FFF2-40B4-BE49-F238E27FC236}">
                <a16:creationId xmlns:a16="http://schemas.microsoft.com/office/drawing/2014/main" id="{927DE752-9BD6-48B8-8DC1-F401C31CF6BD}"/>
              </a:ext>
            </a:extLst>
          </p:cNvPr>
          <p:cNvGraphicFramePr>
            <a:graphicFrameLocks/>
          </p:cNvGraphicFramePr>
          <p:nvPr/>
        </p:nvGraphicFramePr>
        <p:xfrm>
          <a:off x="447040" y="2121218"/>
          <a:ext cx="8229581" cy="370840"/>
        </p:xfrm>
        <a:graphic>
          <a:graphicData uri="http://schemas.openxmlformats.org/drawingml/2006/table">
            <a:tbl>
              <a:tblPr firstRow="1" bandRow="1">
                <a:tableStyleId>{5C22544A-7EE6-4342-B048-85BDC9FD1C3A}</a:tableStyleId>
              </a:tblPr>
              <a:tblGrid>
                <a:gridCol w="484093">
                  <a:extLst>
                    <a:ext uri="{9D8B030D-6E8A-4147-A177-3AD203B41FA5}">
                      <a16:colId xmlns:a16="http://schemas.microsoft.com/office/drawing/2014/main" val="1305243425"/>
                    </a:ext>
                  </a:extLst>
                </a:gridCol>
                <a:gridCol w="484093">
                  <a:extLst>
                    <a:ext uri="{9D8B030D-6E8A-4147-A177-3AD203B41FA5}">
                      <a16:colId xmlns:a16="http://schemas.microsoft.com/office/drawing/2014/main" val="738374034"/>
                    </a:ext>
                  </a:extLst>
                </a:gridCol>
                <a:gridCol w="484093">
                  <a:extLst>
                    <a:ext uri="{9D8B030D-6E8A-4147-A177-3AD203B41FA5}">
                      <a16:colId xmlns:a16="http://schemas.microsoft.com/office/drawing/2014/main" val="247646064"/>
                    </a:ext>
                  </a:extLst>
                </a:gridCol>
                <a:gridCol w="484093">
                  <a:extLst>
                    <a:ext uri="{9D8B030D-6E8A-4147-A177-3AD203B41FA5}">
                      <a16:colId xmlns:a16="http://schemas.microsoft.com/office/drawing/2014/main" val="674627977"/>
                    </a:ext>
                  </a:extLst>
                </a:gridCol>
                <a:gridCol w="484093">
                  <a:extLst>
                    <a:ext uri="{9D8B030D-6E8A-4147-A177-3AD203B41FA5}">
                      <a16:colId xmlns:a16="http://schemas.microsoft.com/office/drawing/2014/main" val="2856520919"/>
                    </a:ext>
                  </a:extLst>
                </a:gridCol>
                <a:gridCol w="484093">
                  <a:extLst>
                    <a:ext uri="{9D8B030D-6E8A-4147-A177-3AD203B41FA5}">
                      <a16:colId xmlns:a16="http://schemas.microsoft.com/office/drawing/2014/main" val="1251138669"/>
                    </a:ext>
                  </a:extLst>
                </a:gridCol>
                <a:gridCol w="484093">
                  <a:extLst>
                    <a:ext uri="{9D8B030D-6E8A-4147-A177-3AD203B41FA5}">
                      <a16:colId xmlns:a16="http://schemas.microsoft.com/office/drawing/2014/main" val="372477801"/>
                    </a:ext>
                  </a:extLst>
                </a:gridCol>
                <a:gridCol w="484093">
                  <a:extLst>
                    <a:ext uri="{9D8B030D-6E8A-4147-A177-3AD203B41FA5}">
                      <a16:colId xmlns:a16="http://schemas.microsoft.com/office/drawing/2014/main" val="3711924599"/>
                    </a:ext>
                  </a:extLst>
                </a:gridCol>
                <a:gridCol w="484093">
                  <a:extLst>
                    <a:ext uri="{9D8B030D-6E8A-4147-A177-3AD203B41FA5}">
                      <a16:colId xmlns:a16="http://schemas.microsoft.com/office/drawing/2014/main" val="3130978828"/>
                    </a:ext>
                  </a:extLst>
                </a:gridCol>
                <a:gridCol w="484093">
                  <a:extLst>
                    <a:ext uri="{9D8B030D-6E8A-4147-A177-3AD203B41FA5}">
                      <a16:colId xmlns:a16="http://schemas.microsoft.com/office/drawing/2014/main" val="1654493245"/>
                    </a:ext>
                  </a:extLst>
                </a:gridCol>
                <a:gridCol w="484093">
                  <a:extLst>
                    <a:ext uri="{9D8B030D-6E8A-4147-A177-3AD203B41FA5}">
                      <a16:colId xmlns:a16="http://schemas.microsoft.com/office/drawing/2014/main" val="466609823"/>
                    </a:ext>
                  </a:extLst>
                </a:gridCol>
                <a:gridCol w="484093">
                  <a:extLst>
                    <a:ext uri="{9D8B030D-6E8A-4147-A177-3AD203B41FA5}">
                      <a16:colId xmlns:a16="http://schemas.microsoft.com/office/drawing/2014/main" val="3172772903"/>
                    </a:ext>
                  </a:extLst>
                </a:gridCol>
                <a:gridCol w="484093">
                  <a:extLst>
                    <a:ext uri="{9D8B030D-6E8A-4147-A177-3AD203B41FA5}">
                      <a16:colId xmlns:a16="http://schemas.microsoft.com/office/drawing/2014/main" val="1477908917"/>
                    </a:ext>
                  </a:extLst>
                </a:gridCol>
                <a:gridCol w="484093">
                  <a:extLst>
                    <a:ext uri="{9D8B030D-6E8A-4147-A177-3AD203B41FA5}">
                      <a16:colId xmlns:a16="http://schemas.microsoft.com/office/drawing/2014/main" val="3181419268"/>
                    </a:ext>
                  </a:extLst>
                </a:gridCol>
                <a:gridCol w="484093">
                  <a:extLst>
                    <a:ext uri="{9D8B030D-6E8A-4147-A177-3AD203B41FA5}">
                      <a16:colId xmlns:a16="http://schemas.microsoft.com/office/drawing/2014/main" val="1553735171"/>
                    </a:ext>
                  </a:extLst>
                </a:gridCol>
                <a:gridCol w="484093">
                  <a:extLst>
                    <a:ext uri="{9D8B030D-6E8A-4147-A177-3AD203B41FA5}">
                      <a16:colId xmlns:a16="http://schemas.microsoft.com/office/drawing/2014/main" val="2608522235"/>
                    </a:ext>
                  </a:extLst>
                </a:gridCol>
                <a:gridCol w="484093">
                  <a:extLst>
                    <a:ext uri="{9D8B030D-6E8A-4147-A177-3AD203B41FA5}">
                      <a16:colId xmlns:a16="http://schemas.microsoft.com/office/drawing/2014/main" val="1103137567"/>
                    </a:ext>
                  </a:extLst>
                </a:gridCol>
              </a:tblGrid>
              <a:tr h="370840">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320877074"/>
                  </a:ext>
                </a:extLst>
              </a:tr>
            </a:tbl>
          </a:graphicData>
        </a:graphic>
      </p:graphicFrame>
      <p:sp>
        <p:nvSpPr>
          <p:cNvPr id="13" name="文本框 12">
            <a:extLst>
              <a:ext uri="{FF2B5EF4-FFF2-40B4-BE49-F238E27FC236}">
                <a16:creationId xmlns:a16="http://schemas.microsoft.com/office/drawing/2014/main" id="{4D35C805-004D-4AD0-81E0-168D30FD0A70}"/>
              </a:ext>
            </a:extLst>
          </p:cNvPr>
          <p:cNvSpPr txBox="1"/>
          <p:nvPr/>
        </p:nvSpPr>
        <p:spPr>
          <a:xfrm>
            <a:off x="411238" y="5427464"/>
            <a:ext cx="1982338" cy="369332"/>
          </a:xfrm>
          <a:prstGeom prst="rect">
            <a:avLst/>
          </a:prstGeom>
          <a:noFill/>
        </p:spPr>
        <p:txBody>
          <a:bodyPr wrap="none" rtlCol="0">
            <a:spAutoFit/>
          </a:bodyPr>
          <a:lstStyle/>
          <a:p>
            <a:r>
              <a:rPr lang="en-US" altLang="zh-CN" dirty="0"/>
              <a:t>Page Faults: 15</a:t>
            </a:r>
            <a:endParaRPr lang="zh-CN" altLang="en-US" dirty="0"/>
          </a:p>
        </p:txBody>
      </p:sp>
    </p:spTree>
    <p:extLst>
      <p:ext uri="{BB962C8B-B14F-4D97-AF65-F5344CB8AC3E}">
        <p14:creationId xmlns:p14="http://schemas.microsoft.com/office/powerpoint/2010/main" val="414358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26EF7E-7583-429C-A1C3-BED682830143}"/>
              </a:ext>
            </a:extLst>
          </p:cNvPr>
          <p:cNvSpPr>
            <a:spLocks noGrp="1"/>
          </p:cNvSpPr>
          <p:nvPr>
            <p:ph type="title"/>
          </p:nvPr>
        </p:nvSpPr>
        <p:spPr/>
        <p:txBody>
          <a:bodyPr/>
          <a:lstStyle/>
          <a:p>
            <a:r>
              <a:rPr lang="en-US" altLang="zh-CN" dirty="0"/>
              <a:t>Belady’s Anomaly</a:t>
            </a:r>
            <a:endParaRPr lang="zh-CN" altLang="en-US" dirty="0"/>
          </a:p>
        </p:txBody>
      </p:sp>
      <p:sp>
        <p:nvSpPr>
          <p:cNvPr id="3" name="内容占位符 2">
            <a:extLst>
              <a:ext uri="{FF2B5EF4-FFF2-40B4-BE49-F238E27FC236}">
                <a16:creationId xmlns:a16="http://schemas.microsoft.com/office/drawing/2014/main" id="{DCFF2DE9-D013-4395-BEAE-4D5777911E6C}"/>
              </a:ext>
            </a:extLst>
          </p:cNvPr>
          <p:cNvSpPr>
            <a:spLocks noGrp="1"/>
          </p:cNvSpPr>
          <p:nvPr>
            <p:ph idx="1"/>
          </p:nvPr>
        </p:nvSpPr>
        <p:spPr>
          <a:xfrm>
            <a:off x="457200" y="1032521"/>
            <a:ext cx="8201278" cy="5056780"/>
          </a:xfrm>
        </p:spPr>
        <p:txBody>
          <a:bodyPr/>
          <a:lstStyle/>
          <a:p>
            <a:r>
              <a:rPr lang="en-US" altLang="zh-CN" sz="2000" dirty="0">
                <a:ea typeface="宋体" panose="02010600030101010101" pitchFamily="2" charset="-122"/>
              </a:rPr>
              <a:t>FIFO algorithm can cause Belady’s Anomaly: Adding more frames can cause more page faults.</a:t>
            </a:r>
          </a:p>
          <a:p>
            <a:pPr lvl="1"/>
            <a:r>
              <a:rPr lang="en-HK" altLang="zh-CN" dirty="0"/>
              <a:t>Second chance algorithm </a:t>
            </a:r>
          </a:p>
          <a:p>
            <a:pPr lvl="1"/>
            <a:r>
              <a:rPr lang="en-HK" altLang="zh-CN" dirty="0"/>
              <a:t>Random page replacement algorithm </a:t>
            </a:r>
            <a:endParaRPr lang="en-US" altLang="zh-CN" dirty="0"/>
          </a:p>
          <a:p>
            <a:pPr marL="0" indent="0">
              <a:buNone/>
            </a:pPr>
            <a:endParaRPr lang="en-US" altLang="zh-CN" dirty="0">
              <a:latin typeface="Times New Roman" panose="02020603050405020304" pitchFamily="18" charset="0"/>
            </a:endParaRPr>
          </a:p>
          <a:p>
            <a:r>
              <a:rPr lang="en-US" altLang="zh-CN" sz="2000" dirty="0">
                <a:ea typeface="宋体" panose="02010600030101010101" pitchFamily="2" charset="-122"/>
              </a:rPr>
              <a:t>LRU and OPT are cases of stack algorithms that don’t suffer from Belady’s Anomaly</a:t>
            </a:r>
          </a:p>
          <a:p>
            <a:pPr lvl="1"/>
            <a:r>
              <a:rPr lang="en-US" altLang="zh-CN" dirty="0"/>
              <a:t>A </a:t>
            </a:r>
            <a:r>
              <a:rPr lang="en-US" altLang="zh-CN" dirty="0">
                <a:solidFill>
                  <a:srgbClr val="FF0000"/>
                </a:solidFill>
              </a:rPr>
              <a:t>stack algorithm </a:t>
            </a:r>
            <a:r>
              <a:rPr lang="en-US" altLang="zh-CN" dirty="0"/>
              <a:t>can be shown that the set of pages in memory for n frames is always a subset of the set of pages that would be in memory with n+1 frames allocated -&gt; if not having page fault in the subset, no page fault in the superset</a:t>
            </a:r>
            <a:endParaRPr lang="en-US" altLang="zh-CN" sz="2000" dirty="0">
              <a:ea typeface="宋体" panose="02010600030101010101" pitchFamily="2" charset="-122"/>
            </a:endParaRPr>
          </a:p>
          <a:p>
            <a:pPr lvl="1"/>
            <a:r>
              <a:rPr lang="en-US" altLang="zh-CN" dirty="0"/>
              <a:t>For LRU replacement, the set of pages in memory would be the n most recently referenced pages. If the number of frames allocated is increased to (n+1), these n pages will still be the most recently referenced and so will still be in memory</a:t>
            </a:r>
            <a:endParaRPr lang="zh-CN" altLang="en-US" dirty="0"/>
          </a:p>
        </p:txBody>
      </p:sp>
    </p:spTree>
    <p:extLst>
      <p:ext uri="{BB962C8B-B14F-4D97-AF65-F5344CB8AC3E}">
        <p14:creationId xmlns:p14="http://schemas.microsoft.com/office/powerpoint/2010/main" val="4198386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5D809B-B09D-3B57-7201-72270923564E}"/>
              </a:ext>
            </a:extLst>
          </p:cNvPr>
          <p:cNvSpPr>
            <a:spLocks noGrp="1"/>
          </p:cNvSpPr>
          <p:nvPr>
            <p:ph type="title"/>
          </p:nvPr>
        </p:nvSpPr>
        <p:spPr/>
        <p:txBody>
          <a:bodyPr/>
          <a:lstStyle/>
          <a:p>
            <a:r>
              <a:rPr lang="en-US" altLang="zh-CN" dirty="0"/>
              <a:t>Second-Chance Algorithm</a:t>
            </a:r>
            <a:endParaRPr kumimoji="1" lang="zh-CN" altLang="en-US" dirty="0"/>
          </a:p>
        </p:txBody>
      </p:sp>
      <p:sp>
        <p:nvSpPr>
          <p:cNvPr id="3" name="内容占位符 2">
            <a:extLst>
              <a:ext uri="{FF2B5EF4-FFF2-40B4-BE49-F238E27FC236}">
                <a16:creationId xmlns:a16="http://schemas.microsoft.com/office/drawing/2014/main" id="{2230A552-8529-9684-B8BB-166B8E077205}"/>
              </a:ext>
            </a:extLst>
          </p:cNvPr>
          <p:cNvSpPr>
            <a:spLocks noGrp="1"/>
          </p:cNvSpPr>
          <p:nvPr>
            <p:ph idx="1"/>
          </p:nvPr>
        </p:nvSpPr>
        <p:spPr>
          <a:xfrm>
            <a:off x="457200" y="992326"/>
            <a:ext cx="8229600" cy="5207507"/>
          </a:xfrm>
        </p:spPr>
        <p:txBody>
          <a:bodyPr/>
          <a:lstStyle/>
          <a:p>
            <a:pPr>
              <a:buFont typeface="Monotype Sorts" pitchFamily="-84" charset="2"/>
              <a:buChar char="n"/>
              <a:defRPr/>
            </a:pPr>
            <a:r>
              <a:rPr lang="en-US" altLang="en-US" sz="2000" dirty="0">
                <a:ea typeface="宋体" panose="02010600030101010101" pitchFamily="2" charset="-122"/>
              </a:rPr>
              <a:t>Reference bit</a:t>
            </a:r>
          </a:p>
          <a:p>
            <a:pPr lvl="1">
              <a:defRPr/>
            </a:pPr>
            <a:r>
              <a:rPr lang="en-US" altLang="en-US" dirty="0"/>
              <a:t>Initially = 0, associated with each entry in the page table</a:t>
            </a:r>
          </a:p>
          <a:p>
            <a:pPr lvl="1">
              <a:defRPr/>
            </a:pPr>
            <a:r>
              <a:rPr lang="en-US" altLang="en-US" dirty="0"/>
              <a:t>When page is referenced (read/write), the reference bit is set to 1</a:t>
            </a:r>
          </a:p>
          <a:p>
            <a:pPr lvl="1">
              <a:defRPr/>
            </a:pPr>
            <a:r>
              <a:rPr lang="en-US" altLang="en-US" dirty="0"/>
              <a:t>Replace any with reference bit = 0 (if one exists)</a:t>
            </a:r>
          </a:p>
          <a:p>
            <a:pPr lvl="2">
              <a:defRPr/>
            </a:pPr>
            <a:r>
              <a:rPr lang="en-US" altLang="en-US" sz="1600" dirty="0">
                <a:cs typeface="Times New Roman" panose="02020603050405020304" pitchFamily="18" charset="0"/>
              </a:rPr>
              <a:t>Corse-grained approximation, but do not know the order of use</a:t>
            </a:r>
          </a:p>
          <a:p>
            <a:pPr>
              <a:buFont typeface="Monotype Sorts" pitchFamily="-84" charset="2"/>
              <a:buChar char="n"/>
              <a:defRPr/>
            </a:pPr>
            <a:endParaRPr lang="en-US" altLang="en-US" sz="2000" dirty="0">
              <a:ea typeface="宋体" panose="02010600030101010101" pitchFamily="2" charset="-122"/>
            </a:endParaRPr>
          </a:p>
          <a:p>
            <a:pPr>
              <a:buFont typeface="Monotype Sorts" pitchFamily="-84" charset="2"/>
              <a:buChar char="n"/>
              <a:defRPr/>
            </a:pPr>
            <a:r>
              <a:rPr lang="en-US" altLang="en-US" sz="2000" dirty="0">
                <a:ea typeface="宋体" panose="02010600030101010101" pitchFamily="2" charset="-122"/>
              </a:rPr>
              <a:t>Second-chance algorithm</a:t>
            </a:r>
          </a:p>
          <a:p>
            <a:pPr lvl="1">
              <a:buFont typeface="Monotype Sorts" pitchFamily="-84" charset="2"/>
              <a:buChar char="l"/>
              <a:defRPr/>
            </a:pPr>
            <a:r>
              <a:rPr lang="en-US" altLang="en-US" dirty="0"/>
              <a:t>Generally, FIFO, plus hardware-provided reference bit - clock replacement</a:t>
            </a:r>
          </a:p>
          <a:p>
            <a:pPr lvl="1">
              <a:buFont typeface="Monotype Sorts" pitchFamily="-84" charset="2"/>
              <a:buChar char="l"/>
              <a:defRPr/>
            </a:pPr>
            <a:r>
              <a:rPr lang="en-US" altLang="en-US" dirty="0"/>
              <a:t>If page to be replaced has</a:t>
            </a:r>
          </a:p>
          <a:p>
            <a:pPr lvl="2">
              <a:defRPr/>
            </a:pPr>
            <a:r>
              <a:rPr lang="en-US" altLang="en-US" sz="1600" dirty="0">
                <a:cs typeface="Times New Roman" panose="02020603050405020304" pitchFamily="18" charset="0"/>
              </a:rPr>
              <a:t>reference bit = 0 -&gt; replace it (select it as the victim)</a:t>
            </a:r>
          </a:p>
          <a:p>
            <a:pPr lvl="2">
              <a:defRPr/>
            </a:pPr>
            <a:r>
              <a:rPr lang="en-US" altLang="en-US" sz="1600" dirty="0">
                <a:cs typeface="Times New Roman" panose="02020603050405020304" pitchFamily="18" charset="0"/>
              </a:rPr>
              <a:t>reference bit = 1 then: </a:t>
            </a:r>
          </a:p>
          <a:p>
            <a:pPr lvl="3">
              <a:defRPr/>
            </a:pPr>
            <a:r>
              <a:rPr lang="en-US" altLang="en-US" sz="1600" dirty="0">
                <a:cs typeface="Times New Roman" panose="02020603050405020304" pitchFamily="18" charset="0"/>
              </a:rPr>
              <a:t>set reference bit 0, leave page in memory (second chance)</a:t>
            </a:r>
          </a:p>
          <a:p>
            <a:pPr lvl="3">
              <a:defRPr/>
            </a:pPr>
            <a:r>
              <a:rPr lang="en-US" altLang="en-US" sz="1600" dirty="0">
                <a:cs typeface="Times New Roman" panose="02020603050405020304" pitchFamily="18" charset="0"/>
              </a:rPr>
              <a:t>replace next page, subject to same rules (FIFO and clock)</a:t>
            </a:r>
          </a:p>
        </p:txBody>
      </p:sp>
    </p:spTree>
    <p:extLst>
      <p:ext uri="{BB962C8B-B14F-4D97-AF65-F5344CB8AC3E}">
        <p14:creationId xmlns:p14="http://schemas.microsoft.com/office/powerpoint/2010/main" val="31082608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1ADA3-CB3E-F3C5-B183-8EFD4B427398}"/>
              </a:ext>
            </a:extLst>
          </p:cNvPr>
          <p:cNvSpPr>
            <a:spLocks noGrp="1"/>
          </p:cNvSpPr>
          <p:nvPr>
            <p:ph type="title"/>
          </p:nvPr>
        </p:nvSpPr>
        <p:spPr/>
        <p:txBody>
          <a:bodyPr/>
          <a:lstStyle/>
          <a:p>
            <a:r>
              <a:rPr lang="en-US" dirty="0"/>
              <a:t>Second-Chance Algorithm</a:t>
            </a:r>
          </a:p>
        </p:txBody>
      </p:sp>
      <p:graphicFrame>
        <p:nvGraphicFramePr>
          <p:cNvPr id="4" name="Table 3">
            <a:extLst>
              <a:ext uri="{FF2B5EF4-FFF2-40B4-BE49-F238E27FC236}">
                <a16:creationId xmlns:a16="http://schemas.microsoft.com/office/drawing/2014/main" id="{B0340E3B-EC46-BD2D-9FD9-A7B5A83F112B}"/>
              </a:ext>
            </a:extLst>
          </p:cNvPr>
          <p:cNvGraphicFramePr>
            <a:graphicFrameLocks noGrp="1"/>
          </p:cNvGraphicFramePr>
          <p:nvPr/>
        </p:nvGraphicFramePr>
        <p:xfrm>
          <a:off x="1524000" y="1945640"/>
          <a:ext cx="6096000" cy="148336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84085506"/>
                    </a:ext>
                  </a:extLst>
                </a:gridCol>
                <a:gridCol w="609600">
                  <a:extLst>
                    <a:ext uri="{9D8B030D-6E8A-4147-A177-3AD203B41FA5}">
                      <a16:colId xmlns:a16="http://schemas.microsoft.com/office/drawing/2014/main" val="3930531513"/>
                    </a:ext>
                  </a:extLst>
                </a:gridCol>
                <a:gridCol w="609600">
                  <a:extLst>
                    <a:ext uri="{9D8B030D-6E8A-4147-A177-3AD203B41FA5}">
                      <a16:colId xmlns:a16="http://schemas.microsoft.com/office/drawing/2014/main" val="2031848966"/>
                    </a:ext>
                  </a:extLst>
                </a:gridCol>
                <a:gridCol w="609600">
                  <a:extLst>
                    <a:ext uri="{9D8B030D-6E8A-4147-A177-3AD203B41FA5}">
                      <a16:colId xmlns:a16="http://schemas.microsoft.com/office/drawing/2014/main" val="2948883494"/>
                    </a:ext>
                  </a:extLst>
                </a:gridCol>
                <a:gridCol w="609600">
                  <a:extLst>
                    <a:ext uri="{9D8B030D-6E8A-4147-A177-3AD203B41FA5}">
                      <a16:colId xmlns:a16="http://schemas.microsoft.com/office/drawing/2014/main" val="926929672"/>
                    </a:ext>
                  </a:extLst>
                </a:gridCol>
                <a:gridCol w="609600">
                  <a:extLst>
                    <a:ext uri="{9D8B030D-6E8A-4147-A177-3AD203B41FA5}">
                      <a16:colId xmlns:a16="http://schemas.microsoft.com/office/drawing/2014/main" val="1772758484"/>
                    </a:ext>
                  </a:extLst>
                </a:gridCol>
                <a:gridCol w="609600">
                  <a:extLst>
                    <a:ext uri="{9D8B030D-6E8A-4147-A177-3AD203B41FA5}">
                      <a16:colId xmlns:a16="http://schemas.microsoft.com/office/drawing/2014/main" val="2485557901"/>
                    </a:ext>
                  </a:extLst>
                </a:gridCol>
                <a:gridCol w="609600">
                  <a:extLst>
                    <a:ext uri="{9D8B030D-6E8A-4147-A177-3AD203B41FA5}">
                      <a16:colId xmlns:a16="http://schemas.microsoft.com/office/drawing/2014/main" val="2492460659"/>
                    </a:ext>
                  </a:extLst>
                </a:gridCol>
                <a:gridCol w="609600">
                  <a:extLst>
                    <a:ext uri="{9D8B030D-6E8A-4147-A177-3AD203B41FA5}">
                      <a16:colId xmlns:a16="http://schemas.microsoft.com/office/drawing/2014/main" val="3230696630"/>
                    </a:ext>
                  </a:extLst>
                </a:gridCol>
                <a:gridCol w="609600">
                  <a:extLst>
                    <a:ext uri="{9D8B030D-6E8A-4147-A177-3AD203B41FA5}">
                      <a16:colId xmlns:a16="http://schemas.microsoft.com/office/drawing/2014/main" val="1280413271"/>
                    </a:ext>
                  </a:extLst>
                </a:gridCol>
              </a:tblGrid>
              <a:tr h="370840">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D</a:t>
                      </a:r>
                    </a:p>
                  </a:txBody>
                  <a:tcPr/>
                </a:tc>
                <a:tc>
                  <a:txBody>
                    <a:bodyPr/>
                    <a:lstStyle/>
                    <a:p>
                      <a:pPr algn="ctr"/>
                      <a:r>
                        <a:rPr lang="en-US" dirty="0"/>
                        <a:t>C</a:t>
                      </a:r>
                    </a:p>
                  </a:txBody>
                  <a:tcPr/>
                </a:tc>
                <a:tc>
                  <a:txBody>
                    <a:bodyPr/>
                    <a:lstStyle/>
                    <a:p>
                      <a:pPr algn="ctr"/>
                      <a:r>
                        <a:rPr lang="en-US" dirty="0"/>
                        <a:t>B</a:t>
                      </a:r>
                    </a:p>
                  </a:txBody>
                  <a:tcPr/>
                </a:tc>
                <a:tc>
                  <a:txBody>
                    <a:bodyPr/>
                    <a:lstStyle/>
                    <a:p>
                      <a:pPr algn="ctr"/>
                      <a:r>
                        <a:rPr lang="en-US" dirty="0"/>
                        <a:t>A</a:t>
                      </a:r>
                    </a:p>
                  </a:txBody>
                  <a:tcPr/>
                </a:tc>
                <a:extLst>
                  <a:ext uri="{0D108BD9-81ED-4DB2-BD59-A6C34878D82A}">
                    <a16:rowId xmlns:a16="http://schemas.microsoft.com/office/drawing/2014/main" val="602614737"/>
                  </a:ext>
                </a:extLst>
              </a:tr>
              <a:tr h="370840">
                <a:tc>
                  <a:txBody>
                    <a:bodyPr/>
                    <a:lstStyle/>
                    <a:p>
                      <a:pPr algn="ctr"/>
                      <a:r>
                        <a:rPr lang="en-US" dirty="0"/>
                        <a:t>A</a:t>
                      </a:r>
                    </a:p>
                  </a:txBody>
                  <a:tcPr/>
                </a:tc>
                <a:tc>
                  <a:txBody>
                    <a:bodyPr/>
                    <a:lstStyle/>
                    <a:p>
                      <a:pPr algn="ctr"/>
                      <a:r>
                        <a:rPr lang="en-US" dirty="0"/>
                        <a:t>A</a:t>
                      </a:r>
                    </a:p>
                  </a:txBody>
                  <a:tcPr/>
                </a:tc>
                <a:tc>
                  <a:txBody>
                    <a:bodyPr/>
                    <a:lstStyle/>
                    <a:p>
                      <a:pPr algn="ctr"/>
                      <a:r>
                        <a:rPr lang="en-US" dirty="0"/>
                        <a:t>A</a:t>
                      </a:r>
                    </a:p>
                  </a:txBody>
                  <a:tcPr/>
                </a:tc>
                <a:tc>
                  <a:txBody>
                    <a:bodyPr/>
                    <a:lstStyle/>
                    <a:p>
                      <a:pPr algn="ctr"/>
                      <a:r>
                        <a:rPr lang="en-US" dirty="0"/>
                        <a:t>D</a:t>
                      </a:r>
                    </a:p>
                  </a:txBody>
                  <a:tcPr/>
                </a:tc>
                <a:tc>
                  <a:txBody>
                    <a:bodyPr/>
                    <a:lstStyle/>
                    <a:p>
                      <a:pPr algn="ctr"/>
                      <a:r>
                        <a:rPr lang="en-US" dirty="0"/>
                        <a:t>D</a:t>
                      </a:r>
                    </a:p>
                  </a:txBody>
                  <a:tcPr/>
                </a:tc>
                <a:tc>
                  <a:txBody>
                    <a:bodyPr/>
                    <a:lstStyle/>
                    <a:p>
                      <a:pPr algn="ctr"/>
                      <a:r>
                        <a:rPr lang="en-US" dirty="0"/>
                        <a:t>D</a:t>
                      </a:r>
                    </a:p>
                  </a:txBody>
                  <a:tcPr/>
                </a:tc>
                <a:tc>
                  <a:txBody>
                    <a:bodyPr/>
                    <a:lstStyle/>
                    <a:p>
                      <a:pPr algn="ctr"/>
                      <a:endParaRPr lang="en-US" dirty="0"/>
                    </a:p>
                  </a:txBody>
                  <a:tcPr/>
                </a:tc>
                <a:tc>
                  <a:txBody>
                    <a:bodyPr/>
                    <a:lstStyle/>
                    <a:p>
                      <a:pPr algn="ctr"/>
                      <a:r>
                        <a:rPr lang="en-US" dirty="0"/>
                        <a:t>D</a:t>
                      </a:r>
                    </a:p>
                  </a:txBody>
                  <a:tcPr/>
                </a:tc>
                <a:tc>
                  <a:txBody>
                    <a:bodyPr/>
                    <a:lstStyle/>
                    <a:p>
                      <a:pPr algn="ctr"/>
                      <a:endParaRPr lang="en-US" dirty="0"/>
                    </a:p>
                  </a:txBody>
                  <a:tcPr/>
                </a:tc>
                <a:tc>
                  <a:txBody>
                    <a:bodyPr/>
                    <a:lstStyle/>
                    <a:p>
                      <a:pPr algn="ctr"/>
                      <a:r>
                        <a:rPr lang="en-US" dirty="0"/>
                        <a:t>A</a:t>
                      </a:r>
                    </a:p>
                  </a:txBody>
                  <a:tcPr/>
                </a:tc>
                <a:extLst>
                  <a:ext uri="{0D108BD9-81ED-4DB2-BD59-A6C34878D82A}">
                    <a16:rowId xmlns:a16="http://schemas.microsoft.com/office/drawing/2014/main" val="2423452017"/>
                  </a:ext>
                </a:extLst>
              </a:tr>
              <a:tr h="370840">
                <a:tc>
                  <a:txBody>
                    <a:bodyPr/>
                    <a:lstStyle/>
                    <a:p>
                      <a:pPr algn="ctr"/>
                      <a:endParaRPr lang="en-US" dirty="0"/>
                    </a:p>
                  </a:txBody>
                  <a:tcPr/>
                </a:tc>
                <a:tc>
                  <a:txBody>
                    <a:bodyPr/>
                    <a:lstStyle/>
                    <a:p>
                      <a:pPr algn="ctr"/>
                      <a:r>
                        <a:rPr lang="en-US" dirty="0"/>
                        <a:t>B</a:t>
                      </a:r>
                    </a:p>
                  </a:txBody>
                  <a:tcPr/>
                </a:tc>
                <a:tc>
                  <a:txBody>
                    <a:bodyPr/>
                    <a:lstStyle/>
                    <a:p>
                      <a:pPr algn="ctr"/>
                      <a:r>
                        <a:rPr lang="en-US" dirty="0"/>
                        <a:t>B</a:t>
                      </a:r>
                    </a:p>
                  </a:txBody>
                  <a:tcPr/>
                </a:tc>
                <a:tc>
                  <a:txBody>
                    <a:bodyPr/>
                    <a:lstStyle/>
                    <a:p>
                      <a:pPr algn="ctr"/>
                      <a:r>
                        <a:rPr lang="en-US" dirty="0"/>
                        <a:t>B</a:t>
                      </a:r>
                    </a:p>
                  </a:txBody>
                  <a:tcPr/>
                </a:tc>
                <a:tc>
                  <a:txBody>
                    <a:bodyPr/>
                    <a:lstStyle/>
                    <a:p>
                      <a:pPr algn="ctr"/>
                      <a:r>
                        <a:rPr lang="en-US" dirty="0"/>
                        <a:t>A</a:t>
                      </a:r>
                    </a:p>
                  </a:txBody>
                  <a:tcPr/>
                </a:tc>
                <a:tc>
                  <a:txBody>
                    <a:bodyPr/>
                    <a:lstStyle/>
                    <a:p>
                      <a:pPr algn="ctr"/>
                      <a:r>
                        <a:rPr lang="en-US" dirty="0"/>
                        <a:t>A</a:t>
                      </a:r>
                    </a:p>
                  </a:txBody>
                  <a:tcPr/>
                </a:tc>
                <a:tc>
                  <a:txBody>
                    <a:bodyPr/>
                    <a:lstStyle/>
                    <a:p>
                      <a:pPr algn="ctr"/>
                      <a:endParaRPr lang="en-US" dirty="0"/>
                    </a:p>
                  </a:txBody>
                  <a:tcPr/>
                </a:tc>
                <a:tc>
                  <a:txBody>
                    <a:bodyPr/>
                    <a:lstStyle/>
                    <a:p>
                      <a:pPr algn="ctr"/>
                      <a:r>
                        <a:rPr lang="en-US" dirty="0"/>
                        <a:t>C</a:t>
                      </a:r>
                    </a:p>
                  </a:txBody>
                  <a:tcPr/>
                </a:tc>
                <a:tc>
                  <a:txBody>
                    <a:bodyPr/>
                    <a:lstStyle/>
                    <a:p>
                      <a:pPr algn="ctr"/>
                      <a:endParaRPr lang="en-US" dirty="0"/>
                    </a:p>
                  </a:txBody>
                  <a:tcPr/>
                </a:tc>
                <a:tc>
                  <a:txBody>
                    <a:bodyPr/>
                    <a:lstStyle/>
                    <a:p>
                      <a:pPr algn="ctr"/>
                      <a:r>
                        <a:rPr lang="en-US" dirty="0"/>
                        <a:t>C</a:t>
                      </a:r>
                    </a:p>
                  </a:txBody>
                  <a:tcPr/>
                </a:tc>
                <a:extLst>
                  <a:ext uri="{0D108BD9-81ED-4DB2-BD59-A6C34878D82A}">
                    <a16:rowId xmlns:a16="http://schemas.microsoft.com/office/drawing/2014/main" val="4073796780"/>
                  </a:ext>
                </a:extLst>
              </a:tr>
              <a:tr h="370840">
                <a:tc>
                  <a:txBody>
                    <a:bodyPr/>
                    <a:lstStyle/>
                    <a:p>
                      <a:pPr algn="ctr"/>
                      <a:endParaRPr lang="en-US"/>
                    </a:p>
                  </a:txBody>
                  <a:tcPr/>
                </a:tc>
                <a:tc>
                  <a:txBody>
                    <a:bodyPr/>
                    <a:lstStyle/>
                    <a:p>
                      <a:pPr algn="ctr"/>
                      <a:endParaRPr lang="en-US"/>
                    </a:p>
                  </a:txBody>
                  <a:tcPr/>
                </a:tc>
                <a:tc>
                  <a:txBody>
                    <a:bodyPr/>
                    <a:lstStyle/>
                    <a:p>
                      <a:pPr algn="ctr"/>
                      <a:r>
                        <a:rPr lang="en-US" dirty="0"/>
                        <a:t>C</a:t>
                      </a:r>
                    </a:p>
                  </a:txBody>
                  <a:tcPr/>
                </a:tc>
                <a:tc>
                  <a:txBody>
                    <a:bodyPr/>
                    <a:lstStyle/>
                    <a:p>
                      <a:pPr algn="ctr"/>
                      <a:r>
                        <a:rPr lang="en-US" dirty="0"/>
                        <a:t>C</a:t>
                      </a:r>
                    </a:p>
                  </a:txBody>
                  <a:tcPr/>
                </a:tc>
                <a:tc>
                  <a:txBody>
                    <a:bodyPr/>
                    <a:lstStyle/>
                    <a:p>
                      <a:pPr algn="ctr"/>
                      <a:r>
                        <a:rPr lang="en-US" dirty="0"/>
                        <a:t>C</a:t>
                      </a:r>
                    </a:p>
                  </a:txBody>
                  <a:tcPr/>
                </a:tc>
                <a:tc>
                  <a:txBody>
                    <a:bodyPr/>
                    <a:lstStyle/>
                    <a:p>
                      <a:pPr algn="ctr"/>
                      <a:r>
                        <a:rPr lang="en-US" dirty="0"/>
                        <a:t>B</a:t>
                      </a:r>
                    </a:p>
                  </a:txBody>
                  <a:tcPr/>
                </a:tc>
                <a:tc>
                  <a:txBody>
                    <a:bodyPr/>
                    <a:lstStyle/>
                    <a:p>
                      <a:pPr algn="ctr"/>
                      <a:endParaRPr lang="en-US" dirty="0"/>
                    </a:p>
                  </a:txBody>
                  <a:tcPr/>
                </a:tc>
                <a:tc>
                  <a:txBody>
                    <a:bodyPr/>
                    <a:lstStyle/>
                    <a:p>
                      <a:pPr algn="ctr"/>
                      <a:r>
                        <a:rPr lang="en-US" dirty="0"/>
                        <a:t>B</a:t>
                      </a:r>
                    </a:p>
                  </a:txBody>
                  <a:tcPr/>
                </a:tc>
                <a:tc>
                  <a:txBody>
                    <a:bodyPr/>
                    <a:lstStyle/>
                    <a:p>
                      <a:pPr algn="ctr"/>
                      <a:endParaRPr lang="en-US" dirty="0"/>
                    </a:p>
                  </a:txBody>
                  <a:tcPr/>
                </a:tc>
                <a:tc>
                  <a:txBody>
                    <a:bodyPr/>
                    <a:lstStyle/>
                    <a:p>
                      <a:pPr algn="ctr"/>
                      <a:r>
                        <a:rPr lang="en-US" dirty="0"/>
                        <a:t>B</a:t>
                      </a:r>
                    </a:p>
                  </a:txBody>
                  <a:tcPr/>
                </a:tc>
                <a:extLst>
                  <a:ext uri="{0D108BD9-81ED-4DB2-BD59-A6C34878D82A}">
                    <a16:rowId xmlns:a16="http://schemas.microsoft.com/office/drawing/2014/main" val="2907789528"/>
                  </a:ext>
                </a:extLst>
              </a:tr>
            </a:tbl>
          </a:graphicData>
        </a:graphic>
      </p:graphicFrame>
      <p:graphicFrame>
        <p:nvGraphicFramePr>
          <p:cNvPr id="5" name="Table 4">
            <a:extLst>
              <a:ext uri="{FF2B5EF4-FFF2-40B4-BE49-F238E27FC236}">
                <a16:creationId xmlns:a16="http://schemas.microsoft.com/office/drawing/2014/main" id="{04C94054-3785-B372-D88C-90642ACB3BF3}"/>
              </a:ext>
            </a:extLst>
          </p:cNvPr>
          <p:cNvGraphicFramePr>
            <a:graphicFrameLocks noGrp="1"/>
          </p:cNvGraphicFramePr>
          <p:nvPr/>
        </p:nvGraphicFramePr>
        <p:xfrm>
          <a:off x="1524000" y="3999406"/>
          <a:ext cx="6096000" cy="111252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3710974358"/>
                    </a:ext>
                  </a:extLst>
                </a:gridCol>
                <a:gridCol w="609600">
                  <a:extLst>
                    <a:ext uri="{9D8B030D-6E8A-4147-A177-3AD203B41FA5}">
                      <a16:colId xmlns:a16="http://schemas.microsoft.com/office/drawing/2014/main" val="1057193446"/>
                    </a:ext>
                  </a:extLst>
                </a:gridCol>
                <a:gridCol w="609600">
                  <a:extLst>
                    <a:ext uri="{9D8B030D-6E8A-4147-A177-3AD203B41FA5}">
                      <a16:colId xmlns:a16="http://schemas.microsoft.com/office/drawing/2014/main" val="1198156951"/>
                    </a:ext>
                  </a:extLst>
                </a:gridCol>
                <a:gridCol w="609600">
                  <a:extLst>
                    <a:ext uri="{9D8B030D-6E8A-4147-A177-3AD203B41FA5}">
                      <a16:colId xmlns:a16="http://schemas.microsoft.com/office/drawing/2014/main" val="350299330"/>
                    </a:ext>
                  </a:extLst>
                </a:gridCol>
                <a:gridCol w="609600">
                  <a:extLst>
                    <a:ext uri="{9D8B030D-6E8A-4147-A177-3AD203B41FA5}">
                      <a16:colId xmlns:a16="http://schemas.microsoft.com/office/drawing/2014/main" val="3261613818"/>
                    </a:ext>
                  </a:extLst>
                </a:gridCol>
                <a:gridCol w="609600">
                  <a:extLst>
                    <a:ext uri="{9D8B030D-6E8A-4147-A177-3AD203B41FA5}">
                      <a16:colId xmlns:a16="http://schemas.microsoft.com/office/drawing/2014/main" val="3112531816"/>
                    </a:ext>
                  </a:extLst>
                </a:gridCol>
                <a:gridCol w="609600">
                  <a:extLst>
                    <a:ext uri="{9D8B030D-6E8A-4147-A177-3AD203B41FA5}">
                      <a16:colId xmlns:a16="http://schemas.microsoft.com/office/drawing/2014/main" val="898192687"/>
                    </a:ext>
                  </a:extLst>
                </a:gridCol>
                <a:gridCol w="609600">
                  <a:extLst>
                    <a:ext uri="{9D8B030D-6E8A-4147-A177-3AD203B41FA5}">
                      <a16:colId xmlns:a16="http://schemas.microsoft.com/office/drawing/2014/main" val="4148341464"/>
                    </a:ext>
                  </a:extLst>
                </a:gridCol>
                <a:gridCol w="609600">
                  <a:extLst>
                    <a:ext uri="{9D8B030D-6E8A-4147-A177-3AD203B41FA5}">
                      <a16:colId xmlns:a16="http://schemas.microsoft.com/office/drawing/2014/main" val="2375845903"/>
                    </a:ext>
                  </a:extLst>
                </a:gridCol>
                <a:gridCol w="609600">
                  <a:extLst>
                    <a:ext uri="{9D8B030D-6E8A-4147-A177-3AD203B41FA5}">
                      <a16:colId xmlns:a16="http://schemas.microsoft.com/office/drawing/2014/main" val="1642638524"/>
                    </a:ext>
                  </a:extLst>
                </a:gridCol>
              </a:tblGrid>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33065176"/>
                  </a:ext>
                </a:extLst>
              </a:tr>
              <a:tr h="370840">
                <a:tc>
                  <a:txBody>
                    <a:bodyPr/>
                    <a:lstStyle/>
                    <a:p>
                      <a:pPr algn="ctr"/>
                      <a:endParaRPr lang="en-US"/>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4075288593"/>
                  </a:ext>
                </a:extLst>
              </a:tr>
              <a:tr h="370840">
                <a:tc>
                  <a:txBody>
                    <a:bodyPr/>
                    <a:lstStyle/>
                    <a:p>
                      <a:pPr algn="ctr"/>
                      <a:endParaRPr lang="en-US"/>
                    </a:p>
                  </a:txBody>
                  <a:tcPr/>
                </a:tc>
                <a:tc>
                  <a:txBody>
                    <a:bodyPr/>
                    <a:lstStyle/>
                    <a:p>
                      <a:pPr algn="ctr"/>
                      <a:endParaRPr lang="en-US"/>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980126434"/>
                  </a:ext>
                </a:extLst>
              </a:tr>
            </a:tbl>
          </a:graphicData>
        </a:graphic>
      </p:graphicFrame>
      <p:sp>
        <p:nvSpPr>
          <p:cNvPr id="6" name="TextBox 5">
            <a:extLst>
              <a:ext uri="{FF2B5EF4-FFF2-40B4-BE49-F238E27FC236}">
                <a16:creationId xmlns:a16="http://schemas.microsoft.com/office/drawing/2014/main" id="{4AF53863-09E2-5200-37D5-83536D2B4A85}"/>
              </a:ext>
            </a:extLst>
          </p:cNvPr>
          <p:cNvSpPr txBox="1"/>
          <p:nvPr/>
        </p:nvSpPr>
        <p:spPr>
          <a:xfrm>
            <a:off x="1524000" y="5285433"/>
            <a:ext cx="1711569" cy="738664"/>
          </a:xfrm>
          <a:prstGeom prst="rect">
            <a:avLst/>
          </a:prstGeom>
          <a:noFill/>
        </p:spPr>
        <p:txBody>
          <a:bodyPr wrap="square" rtlCol="0">
            <a:spAutoFit/>
          </a:bodyPr>
          <a:lstStyle/>
          <a:p>
            <a:r>
              <a:rPr lang="en-US" sz="1400" dirty="0"/>
              <a:t>Reference bit</a:t>
            </a:r>
          </a:p>
          <a:p>
            <a:endParaRPr lang="en-US" sz="1400" dirty="0"/>
          </a:p>
          <a:p>
            <a:r>
              <a:rPr lang="en-US" sz="1400" dirty="0"/>
              <a:t>Page faults: 8</a:t>
            </a:r>
          </a:p>
        </p:txBody>
      </p:sp>
    </p:spTree>
    <p:extLst>
      <p:ext uri="{BB962C8B-B14F-4D97-AF65-F5344CB8AC3E}">
        <p14:creationId xmlns:p14="http://schemas.microsoft.com/office/powerpoint/2010/main" val="21513191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1ADA3-CB3E-F3C5-B183-8EFD4B427398}"/>
              </a:ext>
            </a:extLst>
          </p:cNvPr>
          <p:cNvSpPr>
            <a:spLocks noGrp="1"/>
          </p:cNvSpPr>
          <p:nvPr>
            <p:ph type="title"/>
          </p:nvPr>
        </p:nvSpPr>
        <p:spPr/>
        <p:txBody>
          <a:bodyPr/>
          <a:lstStyle/>
          <a:p>
            <a:r>
              <a:rPr lang="en-US" dirty="0"/>
              <a:t>Second-Chance Algorithm</a:t>
            </a:r>
          </a:p>
        </p:txBody>
      </p:sp>
      <p:graphicFrame>
        <p:nvGraphicFramePr>
          <p:cNvPr id="4" name="Table 3">
            <a:extLst>
              <a:ext uri="{FF2B5EF4-FFF2-40B4-BE49-F238E27FC236}">
                <a16:creationId xmlns:a16="http://schemas.microsoft.com/office/drawing/2014/main" id="{B0340E3B-EC46-BD2D-9FD9-A7B5A83F112B}"/>
              </a:ext>
            </a:extLst>
          </p:cNvPr>
          <p:cNvGraphicFramePr>
            <a:graphicFrameLocks noGrp="1"/>
          </p:cNvGraphicFramePr>
          <p:nvPr>
            <p:extLst>
              <p:ext uri="{D42A27DB-BD31-4B8C-83A1-F6EECF244321}">
                <p14:modId xmlns:p14="http://schemas.microsoft.com/office/powerpoint/2010/main" val="3062632474"/>
              </p:ext>
            </p:extLst>
          </p:nvPr>
        </p:nvGraphicFramePr>
        <p:xfrm>
          <a:off x="1524000" y="1945640"/>
          <a:ext cx="6096000" cy="148336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84085506"/>
                    </a:ext>
                  </a:extLst>
                </a:gridCol>
                <a:gridCol w="609600">
                  <a:extLst>
                    <a:ext uri="{9D8B030D-6E8A-4147-A177-3AD203B41FA5}">
                      <a16:colId xmlns:a16="http://schemas.microsoft.com/office/drawing/2014/main" val="3930531513"/>
                    </a:ext>
                  </a:extLst>
                </a:gridCol>
                <a:gridCol w="609600">
                  <a:extLst>
                    <a:ext uri="{9D8B030D-6E8A-4147-A177-3AD203B41FA5}">
                      <a16:colId xmlns:a16="http://schemas.microsoft.com/office/drawing/2014/main" val="2031848966"/>
                    </a:ext>
                  </a:extLst>
                </a:gridCol>
                <a:gridCol w="609600">
                  <a:extLst>
                    <a:ext uri="{9D8B030D-6E8A-4147-A177-3AD203B41FA5}">
                      <a16:colId xmlns:a16="http://schemas.microsoft.com/office/drawing/2014/main" val="2948883494"/>
                    </a:ext>
                  </a:extLst>
                </a:gridCol>
                <a:gridCol w="609600">
                  <a:extLst>
                    <a:ext uri="{9D8B030D-6E8A-4147-A177-3AD203B41FA5}">
                      <a16:colId xmlns:a16="http://schemas.microsoft.com/office/drawing/2014/main" val="926929672"/>
                    </a:ext>
                  </a:extLst>
                </a:gridCol>
                <a:gridCol w="609600">
                  <a:extLst>
                    <a:ext uri="{9D8B030D-6E8A-4147-A177-3AD203B41FA5}">
                      <a16:colId xmlns:a16="http://schemas.microsoft.com/office/drawing/2014/main" val="1772758484"/>
                    </a:ext>
                  </a:extLst>
                </a:gridCol>
                <a:gridCol w="609600">
                  <a:extLst>
                    <a:ext uri="{9D8B030D-6E8A-4147-A177-3AD203B41FA5}">
                      <a16:colId xmlns:a16="http://schemas.microsoft.com/office/drawing/2014/main" val="2485557901"/>
                    </a:ext>
                  </a:extLst>
                </a:gridCol>
                <a:gridCol w="609600">
                  <a:extLst>
                    <a:ext uri="{9D8B030D-6E8A-4147-A177-3AD203B41FA5}">
                      <a16:colId xmlns:a16="http://schemas.microsoft.com/office/drawing/2014/main" val="2492460659"/>
                    </a:ext>
                  </a:extLst>
                </a:gridCol>
                <a:gridCol w="609600">
                  <a:extLst>
                    <a:ext uri="{9D8B030D-6E8A-4147-A177-3AD203B41FA5}">
                      <a16:colId xmlns:a16="http://schemas.microsoft.com/office/drawing/2014/main" val="3230696630"/>
                    </a:ext>
                  </a:extLst>
                </a:gridCol>
                <a:gridCol w="609600">
                  <a:extLst>
                    <a:ext uri="{9D8B030D-6E8A-4147-A177-3AD203B41FA5}">
                      <a16:colId xmlns:a16="http://schemas.microsoft.com/office/drawing/2014/main" val="1280413271"/>
                    </a:ext>
                  </a:extLst>
                </a:gridCol>
              </a:tblGrid>
              <a:tr h="370840">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D</a:t>
                      </a:r>
                    </a:p>
                  </a:txBody>
                  <a:tcPr/>
                </a:tc>
                <a:tc>
                  <a:txBody>
                    <a:bodyPr/>
                    <a:lstStyle/>
                    <a:p>
                      <a:pPr algn="ctr"/>
                      <a:r>
                        <a:rPr lang="en-US" dirty="0"/>
                        <a:t>C</a:t>
                      </a:r>
                    </a:p>
                  </a:txBody>
                  <a:tcPr/>
                </a:tc>
                <a:tc>
                  <a:txBody>
                    <a:bodyPr/>
                    <a:lstStyle/>
                    <a:p>
                      <a:pPr algn="ctr"/>
                      <a:r>
                        <a:rPr lang="en-US" dirty="0"/>
                        <a:t>B</a:t>
                      </a:r>
                    </a:p>
                  </a:txBody>
                  <a:tcPr/>
                </a:tc>
                <a:tc>
                  <a:txBody>
                    <a:bodyPr/>
                    <a:lstStyle/>
                    <a:p>
                      <a:pPr algn="ctr"/>
                      <a:r>
                        <a:rPr lang="en-US" dirty="0"/>
                        <a:t>A</a:t>
                      </a:r>
                    </a:p>
                  </a:txBody>
                  <a:tcPr/>
                </a:tc>
                <a:extLst>
                  <a:ext uri="{0D108BD9-81ED-4DB2-BD59-A6C34878D82A}">
                    <a16:rowId xmlns:a16="http://schemas.microsoft.com/office/drawing/2014/main" val="602614737"/>
                  </a:ext>
                </a:extLst>
              </a:tr>
              <a:tr h="370840">
                <a:tc>
                  <a:txBody>
                    <a:bodyPr/>
                    <a:lstStyle/>
                    <a:p>
                      <a:pPr algn="ctr"/>
                      <a:r>
                        <a:rPr lang="en-US" dirty="0"/>
                        <a:t>A</a:t>
                      </a:r>
                    </a:p>
                  </a:txBody>
                  <a:tcPr/>
                </a:tc>
                <a:tc>
                  <a:txBody>
                    <a:bodyPr/>
                    <a:lstStyle/>
                    <a:p>
                      <a:pPr algn="ctr"/>
                      <a:r>
                        <a:rPr lang="en-US" dirty="0"/>
                        <a:t>A</a:t>
                      </a:r>
                    </a:p>
                  </a:txBody>
                  <a:tcPr/>
                </a:tc>
                <a:tc>
                  <a:txBody>
                    <a:bodyPr/>
                    <a:lstStyle/>
                    <a:p>
                      <a:pPr algn="ctr"/>
                      <a:r>
                        <a:rPr lang="en-US" dirty="0"/>
                        <a:t>A</a:t>
                      </a:r>
                    </a:p>
                  </a:txBody>
                  <a:tcPr/>
                </a:tc>
                <a:tc>
                  <a:txBody>
                    <a:bodyPr/>
                    <a:lstStyle/>
                    <a:p>
                      <a:pPr algn="ctr"/>
                      <a:r>
                        <a:rPr lang="en-US" dirty="0"/>
                        <a:t>D</a:t>
                      </a:r>
                    </a:p>
                  </a:txBody>
                  <a:tcPr/>
                </a:tc>
                <a:tc>
                  <a:txBody>
                    <a:bodyPr/>
                    <a:lstStyle/>
                    <a:p>
                      <a:pPr algn="ctr"/>
                      <a:r>
                        <a:rPr lang="en-US" dirty="0"/>
                        <a:t>D</a:t>
                      </a:r>
                    </a:p>
                  </a:txBody>
                  <a:tcPr/>
                </a:tc>
                <a:tc>
                  <a:txBody>
                    <a:bodyPr/>
                    <a:lstStyle/>
                    <a:p>
                      <a:pPr algn="ctr"/>
                      <a:r>
                        <a:rPr lang="en-US" dirty="0"/>
                        <a:t>D</a:t>
                      </a:r>
                    </a:p>
                  </a:txBody>
                  <a:tcPr/>
                </a:tc>
                <a:tc>
                  <a:txBody>
                    <a:bodyPr/>
                    <a:lstStyle/>
                    <a:p>
                      <a:pPr algn="ctr"/>
                      <a:endParaRPr lang="en-US" dirty="0"/>
                    </a:p>
                  </a:txBody>
                  <a:tcPr/>
                </a:tc>
                <a:tc>
                  <a:txBody>
                    <a:bodyPr/>
                    <a:lstStyle/>
                    <a:p>
                      <a:pPr algn="ctr"/>
                      <a:r>
                        <a:rPr lang="en-US" dirty="0"/>
                        <a:t>D</a:t>
                      </a:r>
                    </a:p>
                  </a:txBody>
                  <a:tcPr/>
                </a:tc>
                <a:tc>
                  <a:txBody>
                    <a:bodyPr/>
                    <a:lstStyle/>
                    <a:p>
                      <a:pPr algn="ctr"/>
                      <a:endParaRPr lang="en-US" dirty="0"/>
                    </a:p>
                  </a:txBody>
                  <a:tcPr/>
                </a:tc>
                <a:tc>
                  <a:txBody>
                    <a:bodyPr/>
                    <a:lstStyle/>
                    <a:p>
                      <a:pPr algn="ctr"/>
                      <a:r>
                        <a:rPr lang="en-US" dirty="0"/>
                        <a:t>A</a:t>
                      </a:r>
                    </a:p>
                  </a:txBody>
                  <a:tcPr/>
                </a:tc>
                <a:extLst>
                  <a:ext uri="{0D108BD9-81ED-4DB2-BD59-A6C34878D82A}">
                    <a16:rowId xmlns:a16="http://schemas.microsoft.com/office/drawing/2014/main" val="2423452017"/>
                  </a:ext>
                </a:extLst>
              </a:tr>
              <a:tr h="370840">
                <a:tc>
                  <a:txBody>
                    <a:bodyPr/>
                    <a:lstStyle/>
                    <a:p>
                      <a:pPr algn="ctr"/>
                      <a:endParaRPr lang="en-US" dirty="0"/>
                    </a:p>
                  </a:txBody>
                  <a:tcPr/>
                </a:tc>
                <a:tc>
                  <a:txBody>
                    <a:bodyPr/>
                    <a:lstStyle/>
                    <a:p>
                      <a:pPr algn="ctr"/>
                      <a:r>
                        <a:rPr lang="en-US" dirty="0"/>
                        <a:t>B</a:t>
                      </a:r>
                    </a:p>
                  </a:txBody>
                  <a:tcPr/>
                </a:tc>
                <a:tc>
                  <a:txBody>
                    <a:bodyPr/>
                    <a:lstStyle/>
                    <a:p>
                      <a:pPr algn="ctr"/>
                      <a:r>
                        <a:rPr lang="en-US" dirty="0"/>
                        <a:t>B</a:t>
                      </a:r>
                    </a:p>
                  </a:txBody>
                  <a:tcPr/>
                </a:tc>
                <a:tc>
                  <a:txBody>
                    <a:bodyPr/>
                    <a:lstStyle/>
                    <a:p>
                      <a:pPr algn="ctr"/>
                      <a:r>
                        <a:rPr lang="en-US" dirty="0"/>
                        <a:t>B</a:t>
                      </a:r>
                    </a:p>
                  </a:txBody>
                  <a:tcPr/>
                </a:tc>
                <a:tc>
                  <a:txBody>
                    <a:bodyPr/>
                    <a:lstStyle/>
                    <a:p>
                      <a:pPr algn="ctr"/>
                      <a:r>
                        <a:rPr lang="en-US" dirty="0"/>
                        <a:t>A</a:t>
                      </a:r>
                    </a:p>
                  </a:txBody>
                  <a:tcPr/>
                </a:tc>
                <a:tc>
                  <a:txBody>
                    <a:bodyPr/>
                    <a:lstStyle/>
                    <a:p>
                      <a:pPr algn="ctr"/>
                      <a:r>
                        <a:rPr lang="en-US" dirty="0"/>
                        <a:t>A</a:t>
                      </a:r>
                    </a:p>
                  </a:txBody>
                  <a:tcPr/>
                </a:tc>
                <a:tc>
                  <a:txBody>
                    <a:bodyPr/>
                    <a:lstStyle/>
                    <a:p>
                      <a:pPr algn="ctr"/>
                      <a:endParaRPr lang="en-US" dirty="0"/>
                    </a:p>
                  </a:txBody>
                  <a:tcPr/>
                </a:tc>
                <a:tc>
                  <a:txBody>
                    <a:bodyPr/>
                    <a:lstStyle/>
                    <a:p>
                      <a:pPr algn="ctr"/>
                      <a:r>
                        <a:rPr lang="en-US" dirty="0"/>
                        <a:t>C</a:t>
                      </a:r>
                    </a:p>
                  </a:txBody>
                  <a:tcPr/>
                </a:tc>
                <a:tc>
                  <a:txBody>
                    <a:bodyPr/>
                    <a:lstStyle/>
                    <a:p>
                      <a:pPr algn="ctr"/>
                      <a:endParaRPr lang="en-US" dirty="0"/>
                    </a:p>
                  </a:txBody>
                  <a:tcPr/>
                </a:tc>
                <a:tc>
                  <a:txBody>
                    <a:bodyPr/>
                    <a:lstStyle/>
                    <a:p>
                      <a:pPr algn="ctr"/>
                      <a:r>
                        <a:rPr lang="en-US" dirty="0"/>
                        <a:t>C</a:t>
                      </a:r>
                    </a:p>
                  </a:txBody>
                  <a:tcPr/>
                </a:tc>
                <a:extLst>
                  <a:ext uri="{0D108BD9-81ED-4DB2-BD59-A6C34878D82A}">
                    <a16:rowId xmlns:a16="http://schemas.microsoft.com/office/drawing/2014/main" val="4073796780"/>
                  </a:ext>
                </a:extLst>
              </a:tr>
              <a:tr h="370840">
                <a:tc>
                  <a:txBody>
                    <a:bodyPr/>
                    <a:lstStyle/>
                    <a:p>
                      <a:pPr algn="ctr"/>
                      <a:endParaRPr lang="en-US"/>
                    </a:p>
                  </a:txBody>
                  <a:tcPr/>
                </a:tc>
                <a:tc>
                  <a:txBody>
                    <a:bodyPr/>
                    <a:lstStyle/>
                    <a:p>
                      <a:pPr algn="ctr"/>
                      <a:endParaRPr lang="en-US"/>
                    </a:p>
                  </a:txBody>
                  <a:tcPr/>
                </a:tc>
                <a:tc>
                  <a:txBody>
                    <a:bodyPr/>
                    <a:lstStyle/>
                    <a:p>
                      <a:pPr algn="ctr"/>
                      <a:r>
                        <a:rPr lang="en-US" dirty="0"/>
                        <a:t>C</a:t>
                      </a:r>
                    </a:p>
                  </a:txBody>
                  <a:tcPr/>
                </a:tc>
                <a:tc>
                  <a:txBody>
                    <a:bodyPr/>
                    <a:lstStyle/>
                    <a:p>
                      <a:pPr algn="ctr"/>
                      <a:r>
                        <a:rPr lang="en-US" dirty="0"/>
                        <a:t>C</a:t>
                      </a:r>
                    </a:p>
                  </a:txBody>
                  <a:tcPr/>
                </a:tc>
                <a:tc>
                  <a:txBody>
                    <a:bodyPr/>
                    <a:lstStyle/>
                    <a:p>
                      <a:pPr algn="ctr"/>
                      <a:r>
                        <a:rPr lang="en-US" dirty="0"/>
                        <a:t>C</a:t>
                      </a:r>
                    </a:p>
                  </a:txBody>
                  <a:tcPr/>
                </a:tc>
                <a:tc>
                  <a:txBody>
                    <a:bodyPr/>
                    <a:lstStyle/>
                    <a:p>
                      <a:pPr algn="ctr"/>
                      <a:r>
                        <a:rPr lang="en-US" dirty="0"/>
                        <a:t>B</a:t>
                      </a:r>
                    </a:p>
                  </a:txBody>
                  <a:tcPr/>
                </a:tc>
                <a:tc>
                  <a:txBody>
                    <a:bodyPr/>
                    <a:lstStyle/>
                    <a:p>
                      <a:pPr algn="ctr"/>
                      <a:endParaRPr lang="en-US" dirty="0"/>
                    </a:p>
                  </a:txBody>
                  <a:tcPr/>
                </a:tc>
                <a:tc>
                  <a:txBody>
                    <a:bodyPr/>
                    <a:lstStyle/>
                    <a:p>
                      <a:pPr algn="ctr"/>
                      <a:r>
                        <a:rPr lang="en-US" dirty="0"/>
                        <a:t>B</a:t>
                      </a:r>
                    </a:p>
                  </a:txBody>
                  <a:tcPr/>
                </a:tc>
                <a:tc>
                  <a:txBody>
                    <a:bodyPr/>
                    <a:lstStyle/>
                    <a:p>
                      <a:pPr algn="ctr"/>
                      <a:endParaRPr lang="en-US" dirty="0"/>
                    </a:p>
                  </a:txBody>
                  <a:tcPr/>
                </a:tc>
                <a:tc>
                  <a:txBody>
                    <a:bodyPr/>
                    <a:lstStyle/>
                    <a:p>
                      <a:pPr algn="ctr"/>
                      <a:r>
                        <a:rPr lang="en-US" dirty="0"/>
                        <a:t>B</a:t>
                      </a:r>
                    </a:p>
                  </a:txBody>
                  <a:tcPr/>
                </a:tc>
                <a:extLst>
                  <a:ext uri="{0D108BD9-81ED-4DB2-BD59-A6C34878D82A}">
                    <a16:rowId xmlns:a16="http://schemas.microsoft.com/office/drawing/2014/main" val="2907789528"/>
                  </a:ext>
                </a:extLst>
              </a:tr>
            </a:tbl>
          </a:graphicData>
        </a:graphic>
      </p:graphicFrame>
      <p:graphicFrame>
        <p:nvGraphicFramePr>
          <p:cNvPr id="5" name="Table 4">
            <a:extLst>
              <a:ext uri="{FF2B5EF4-FFF2-40B4-BE49-F238E27FC236}">
                <a16:creationId xmlns:a16="http://schemas.microsoft.com/office/drawing/2014/main" id="{04C94054-3785-B372-D88C-90642ACB3BF3}"/>
              </a:ext>
            </a:extLst>
          </p:cNvPr>
          <p:cNvGraphicFramePr>
            <a:graphicFrameLocks noGrp="1"/>
          </p:cNvGraphicFramePr>
          <p:nvPr/>
        </p:nvGraphicFramePr>
        <p:xfrm>
          <a:off x="1524000" y="3999406"/>
          <a:ext cx="6096000" cy="111252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3710974358"/>
                    </a:ext>
                  </a:extLst>
                </a:gridCol>
                <a:gridCol w="609600">
                  <a:extLst>
                    <a:ext uri="{9D8B030D-6E8A-4147-A177-3AD203B41FA5}">
                      <a16:colId xmlns:a16="http://schemas.microsoft.com/office/drawing/2014/main" val="1057193446"/>
                    </a:ext>
                  </a:extLst>
                </a:gridCol>
                <a:gridCol w="609600">
                  <a:extLst>
                    <a:ext uri="{9D8B030D-6E8A-4147-A177-3AD203B41FA5}">
                      <a16:colId xmlns:a16="http://schemas.microsoft.com/office/drawing/2014/main" val="1198156951"/>
                    </a:ext>
                  </a:extLst>
                </a:gridCol>
                <a:gridCol w="609600">
                  <a:extLst>
                    <a:ext uri="{9D8B030D-6E8A-4147-A177-3AD203B41FA5}">
                      <a16:colId xmlns:a16="http://schemas.microsoft.com/office/drawing/2014/main" val="350299330"/>
                    </a:ext>
                  </a:extLst>
                </a:gridCol>
                <a:gridCol w="609600">
                  <a:extLst>
                    <a:ext uri="{9D8B030D-6E8A-4147-A177-3AD203B41FA5}">
                      <a16:colId xmlns:a16="http://schemas.microsoft.com/office/drawing/2014/main" val="3261613818"/>
                    </a:ext>
                  </a:extLst>
                </a:gridCol>
                <a:gridCol w="609600">
                  <a:extLst>
                    <a:ext uri="{9D8B030D-6E8A-4147-A177-3AD203B41FA5}">
                      <a16:colId xmlns:a16="http://schemas.microsoft.com/office/drawing/2014/main" val="3112531816"/>
                    </a:ext>
                  </a:extLst>
                </a:gridCol>
                <a:gridCol w="609600">
                  <a:extLst>
                    <a:ext uri="{9D8B030D-6E8A-4147-A177-3AD203B41FA5}">
                      <a16:colId xmlns:a16="http://schemas.microsoft.com/office/drawing/2014/main" val="898192687"/>
                    </a:ext>
                  </a:extLst>
                </a:gridCol>
                <a:gridCol w="609600">
                  <a:extLst>
                    <a:ext uri="{9D8B030D-6E8A-4147-A177-3AD203B41FA5}">
                      <a16:colId xmlns:a16="http://schemas.microsoft.com/office/drawing/2014/main" val="4148341464"/>
                    </a:ext>
                  </a:extLst>
                </a:gridCol>
                <a:gridCol w="609600">
                  <a:extLst>
                    <a:ext uri="{9D8B030D-6E8A-4147-A177-3AD203B41FA5}">
                      <a16:colId xmlns:a16="http://schemas.microsoft.com/office/drawing/2014/main" val="2375845903"/>
                    </a:ext>
                  </a:extLst>
                </a:gridCol>
                <a:gridCol w="609600">
                  <a:extLst>
                    <a:ext uri="{9D8B030D-6E8A-4147-A177-3AD203B41FA5}">
                      <a16:colId xmlns:a16="http://schemas.microsoft.com/office/drawing/2014/main" val="1642638524"/>
                    </a:ext>
                  </a:extLst>
                </a:gridCol>
              </a:tblGrid>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33065176"/>
                  </a:ext>
                </a:extLst>
              </a:tr>
              <a:tr h="370840">
                <a:tc>
                  <a:txBody>
                    <a:bodyPr/>
                    <a:lstStyle/>
                    <a:p>
                      <a:pPr algn="ctr"/>
                      <a:endParaRPr lang="en-US"/>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4075288593"/>
                  </a:ext>
                </a:extLst>
              </a:tr>
              <a:tr h="370840">
                <a:tc>
                  <a:txBody>
                    <a:bodyPr/>
                    <a:lstStyle/>
                    <a:p>
                      <a:pPr algn="ctr"/>
                      <a:endParaRPr lang="en-US"/>
                    </a:p>
                  </a:txBody>
                  <a:tcPr/>
                </a:tc>
                <a:tc>
                  <a:txBody>
                    <a:bodyPr/>
                    <a:lstStyle/>
                    <a:p>
                      <a:pPr algn="ctr"/>
                      <a:endParaRPr lang="en-US"/>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980126434"/>
                  </a:ext>
                </a:extLst>
              </a:tr>
            </a:tbl>
          </a:graphicData>
        </a:graphic>
      </p:graphicFrame>
      <p:sp>
        <p:nvSpPr>
          <p:cNvPr id="6" name="TextBox 5">
            <a:extLst>
              <a:ext uri="{FF2B5EF4-FFF2-40B4-BE49-F238E27FC236}">
                <a16:creationId xmlns:a16="http://schemas.microsoft.com/office/drawing/2014/main" id="{4AF53863-09E2-5200-37D5-83536D2B4A85}"/>
              </a:ext>
            </a:extLst>
          </p:cNvPr>
          <p:cNvSpPr txBox="1"/>
          <p:nvPr/>
        </p:nvSpPr>
        <p:spPr>
          <a:xfrm>
            <a:off x="1524000" y="5285433"/>
            <a:ext cx="1711569" cy="738664"/>
          </a:xfrm>
          <a:prstGeom prst="rect">
            <a:avLst/>
          </a:prstGeom>
          <a:noFill/>
        </p:spPr>
        <p:txBody>
          <a:bodyPr wrap="square" rtlCol="0">
            <a:spAutoFit/>
          </a:bodyPr>
          <a:lstStyle/>
          <a:p>
            <a:r>
              <a:rPr lang="en-US" sz="1400" dirty="0"/>
              <a:t>Reference bit</a:t>
            </a:r>
          </a:p>
          <a:p>
            <a:endParaRPr lang="en-US" sz="1400" dirty="0"/>
          </a:p>
          <a:p>
            <a:r>
              <a:rPr lang="en-US" sz="1400" dirty="0"/>
              <a:t>Page faults: 8</a:t>
            </a:r>
          </a:p>
        </p:txBody>
      </p:sp>
      <p:sp>
        <p:nvSpPr>
          <p:cNvPr id="3" name="Rectangle 2">
            <a:extLst>
              <a:ext uri="{FF2B5EF4-FFF2-40B4-BE49-F238E27FC236}">
                <a16:creationId xmlns:a16="http://schemas.microsoft.com/office/drawing/2014/main" id="{C2C232DB-8EE4-50B3-F444-193828725C7F}"/>
              </a:ext>
            </a:extLst>
          </p:cNvPr>
          <p:cNvSpPr/>
          <p:nvPr/>
        </p:nvSpPr>
        <p:spPr bwMode="auto">
          <a:xfrm>
            <a:off x="1524000" y="1838848"/>
            <a:ext cx="3640853" cy="3446585"/>
          </a:xfrm>
          <a:prstGeom prst="rect">
            <a:avLst/>
          </a:prstGeom>
          <a:noFill/>
          <a:ln w="25400" cap="flat" cmpd="sng" algn="ctr">
            <a:solidFill>
              <a:srgbClr val="FF0000"/>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sp>
        <p:nvSpPr>
          <p:cNvPr id="7" name="TextBox 6">
            <a:extLst>
              <a:ext uri="{FF2B5EF4-FFF2-40B4-BE49-F238E27FC236}">
                <a16:creationId xmlns:a16="http://schemas.microsoft.com/office/drawing/2014/main" id="{DAC33711-2361-F027-E87B-FEA5476FA232}"/>
              </a:ext>
            </a:extLst>
          </p:cNvPr>
          <p:cNvSpPr txBox="1"/>
          <p:nvPr/>
        </p:nvSpPr>
        <p:spPr>
          <a:xfrm>
            <a:off x="2303584" y="1430579"/>
            <a:ext cx="2081684" cy="307777"/>
          </a:xfrm>
          <a:prstGeom prst="rect">
            <a:avLst/>
          </a:prstGeom>
          <a:noFill/>
        </p:spPr>
        <p:txBody>
          <a:bodyPr wrap="square" rtlCol="0">
            <a:spAutoFit/>
          </a:bodyPr>
          <a:lstStyle/>
          <a:p>
            <a:r>
              <a:rPr lang="en-US" sz="1400" dirty="0">
                <a:solidFill>
                  <a:srgbClr val="FF0000"/>
                </a:solidFill>
              </a:rPr>
              <a:t>Note: Same as FIFO</a:t>
            </a:r>
          </a:p>
        </p:txBody>
      </p:sp>
    </p:spTree>
    <p:extLst>
      <p:ext uri="{BB962C8B-B14F-4D97-AF65-F5344CB8AC3E}">
        <p14:creationId xmlns:p14="http://schemas.microsoft.com/office/powerpoint/2010/main" val="10663921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1ADA3-CB3E-F3C5-B183-8EFD4B427398}"/>
              </a:ext>
            </a:extLst>
          </p:cNvPr>
          <p:cNvSpPr>
            <a:spLocks noGrp="1"/>
          </p:cNvSpPr>
          <p:nvPr>
            <p:ph type="title"/>
          </p:nvPr>
        </p:nvSpPr>
        <p:spPr/>
        <p:txBody>
          <a:bodyPr/>
          <a:lstStyle/>
          <a:p>
            <a:r>
              <a:rPr lang="en-US" dirty="0"/>
              <a:t>Second-Chance Algorithm</a:t>
            </a:r>
          </a:p>
        </p:txBody>
      </p:sp>
      <p:graphicFrame>
        <p:nvGraphicFramePr>
          <p:cNvPr id="4" name="Table 3">
            <a:extLst>
              <a:ext uri="{FF2B5EF4-FFF2-40B4-BE49-F238E27FC236}">
                <a16:creationId xmlns:a16="http://schemas.microsoft.com/office/drawing/2014/main" id="{B0340E3B-EC46-BD2D-9FD9-A7B5A83F112B}"/>
              </a:ext>
            </a:extLst>
          </p:cNvPr>
          <p:cNvGraphicFramePr>
            <a:graphicFrameLocks noGrp="1"/>
          </p:cNvGraphicFramePr>
          <p:nvPr/>
        </p:nvGraphicFramePr>
        <p:xfrm>
          <a:off x="1524000" y="1945640"/>
          <a:ext cx="6096000" cy="148336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84085506"/>
                    </a:ext>
                  </a:extLst>
                </a:gridCol>
                <a:gridCol w="609600">
                  <a:extLst>
                    <a:ext uri="{9D8B030D-6E8A-4147-A177-3AD203B41FA5}">
                      <a16:colId xmlns:a16="http://schemas.microsoft.com/office/drawing/2014/main" val="3930531513"/>
                    </a:ext>
                  </a:extLst>
                </a:gridCol>
                <a:gridCol w="609600">
                  <a:extLst>
                    <a:ext uri="{9D8B030D-6E8A-4147-A177-3AD203B41FA5}">
                      <a16:colId xmlns:a16="http://schemas.microsoft.com/office/drawing/2014/main" val="2031848966"/>
                    </a:ext>
                  </a:extLst>
                </a:gridCol>
                <a:gridCol w="609600">
                  <a:extLst>
                    <a:ext uri="{9D8B030D-6E8A-4147-A177-3AD203B41FA5}">
                      <a16:colId xmlns:a16="http://schemas.microsoft.com/office/drawing/2014/main" val="2948883494"/>
                    </a:ext>
                  </a:extLst>
                </a:gridCol>
                <a:gridCol w="609600">
                  <a:extLst>
                    <a:ext uri="{9D8B030D-6E8A-4147-A177-3AD203B41FA5}">
                      <a16:colId xmlns:a16="http://schemas.microsoft.com/office/drawing/2014/main" val="926929672"/>
                    </a:ext>
                  </a:extLst>
                </a:gridCol>
                <a:gridCol w="609600">
                  <a:extLst>
                    <a:ext uri="{9D8B030D-6E8A-4147-A177-3AD203B41FA5}">
                      <a16:colId xmlns:a16="http://schemas.microsoft.com/office/drawing/2014/main" val="1772758484"/>
                    </a:ext>
                  </a:extLst>
                </a:gridCol>
                <a:gridCol w="609600">
                  <a:extLst>
                    <a:ext uri="{9D8B030D-6E8A-4147-A177-3AD203B41FA5}">
                      <a16:colId xmlns:a16="http://schemas.microsoft.com/office/drawing/2014/main" val="2485557901"/>
                    </a:ext>
                  </a:extLst>
                </a:gridCol>
                <a:gridCol w="609600">
                  <a:extLst>
                    <a:ext uri="{9D8B030D-6E8A-4147-A177-3AD203B41FA5}">
                      <a16:colId xmlns:a16="http://schemas.microsoft.com/office/drawing/2014/main" val="2492460659"/>
                    </a:ext>
                  </a:extLst>
                </a:gridCol>
                <a:gridCol w="609600">
                  <a:extLst>
                    <a:ext uri="{9D8B030D-6E8A-4147-A177-3AD203B41FA5}">
                      <a16:colId xmlns:a16="http://schemas.microsoft.com/office/drawing/2014/main" val="3230696630"/>
                    </a:ext>
                  </a:extLst>
                </a:gridCol>
                <a:gridCol w="609600">
                  <a:extLst>
                    <a:ext uri="{9D8B030D-6E8A-4147-A177-3AD203B41FA5}">
                      <a16:colId xmlns:a16="http://schemas.microsoft.com/office/drawing/2014/main" val="1280413271"/>
                    </a:ext>
                  </a:extLst>
                </a:gridCol>
              </a:tblGrid>
              <a:tr h="370840">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D</a:t>
                      </a:r>
                    </a:p>
                  </a:txBody>
                  <a:tcPr/>
                </a:tc>
                <a:tc>
                  <a:txBody>
                    <a:bodyPr/>
                    <a:lstStyle/>
                    <a:p>
                      <a:pPr algn="ctr"/>
                      <a:r>
                        <a:rPr lang="en-US" dirty="0"/>
                        <a:t>C</a:t>
                      </a:r>
                    </a:p>
                  </a:txBody>
                  <a:tcPr/>
                </a:tc>
                <a:tc>
                  <a:txBody>
                    <a:bodyPr/>
                    <a:lstStyle/>
                    <a:p>
                      <a:pPr algn="ctr"/>
                      <a:r>
                        <a:rPr lang="en-US" dirty="0"/>
                        <a:t>B</a:t>
                      </a:r>
                    </a:p>
                  </a:txBody>
                  <a:tcPr/>
                </a:tc>
                <a:tc>
                  <a:txBody>
                    <a:bodyPr/>
                    <a:lstStyle/>
                    <a:p>
                      <a:pPr algn="ctr"/>
                      <a:r>
                        <a:rPr lang="en-US" dirty="0"/>
                        <a:t>A</a:t>
                      </a:r>
                    </a:p>
                  </a:txBody>
                  <a:tcPr/>
                </a:tc>
                <a:extLst>
                  <a:ext uri="{0D108BD9-81ED-4DB2-BD59-A6C34878D82A}">
                    <a16:rowId xmlns:a16="http://schemas.microsoft.com/office/drawing/2014/main" val="602614737"/>
                  </a:ext>
                </a:extLst>
              </a:tr>
              <a:tr h="370840">
                <a:tc>
                  <a:txBody>
                    <a:bodyPr/>
                    <a:lstStyle/>
                    <a:p>
                      <a:pPr algn="ctr"/>
                      <a:r>
                        <a:rPr lang="en-US" dirty="0"/>
                        <a:t>A</a:t>
                      </a:r>
                    </a:p>
                  </a:txBody>
                  <a:tcPr/>
                </a:tc>
                <a:tc>
                  <a:txBody>
                    <a:bodyPr/>
                    <a:lstStyle/>
                    <a:p>
                      <a:pPr algn="ctr"/>
                      <a:r>
                        <a:rPr lang="en-US" dirty="0"/>
                        <a:t>A</a:t>
                      </a:r>
                    </a:p>
                  </a:txBody>
                  <a:tcPr/>
                </a:tc>
                <a:tc>
                  <a:txBody>
                    <a:bodyPr/>
                    <a:lstStyle/>
                    <a:p>
                      <a:pPr algn="ctr"/>
                      <a:r>
                        <a:rPr lang="en-US" dirty="0"/>
                        <a:t>A</a:t>
                      </a:r>
                    </a:p>
                  </a:txBody>
                  <a:tcPr/>
                </a:tc>
                <a:tc>
                  <a:txBody>
                    <a:bodyPr/>
                    <a:lstStyle/>
                    <a:p>
                      <a:pPr algn="ctr"/>
                      <a:r>
                        <a:rPr lang="en-US" dirty="0"/>
                        <a:t>D</a:t>
                      </a:r>
                    </a:p>
                  </a:txBody>
                  <a:tcPr/>
                </a:tc>
                <a:tc>
                  <a:txBody>
                    <a:bodyPr/>
                    <a:lstStyle/>
                    <a:p>
                      <a:pPr algn="ctr"/>
                      <a:r>
                        <a:rPr lang="en-US" dirty="0"/>
                        <a:t>D</a:t>
                      </a:r>
                    </a:p>
                  </a:txBody>
                  <a:tcPr/>
                </a:tc>
                <a:tc>
                  <a:txBody>
                    <a:bodyPr/>
                    <a:lstStyle/>
                    <a:p>
                      <a:pPr algn="ctr"/>
                      <a:r>
                        <a:rPr lang="en-US" dirty="0"/>
                        <a:t>D</a:t>
                      </a:r>
                    </a:p>
                  </a:txBody>
                  <a:tcPr/>
                </a:tc>
                <a:tc>
                  <a:txBody>
                    <a:bodyPr/>
                    <a:lstStyle/>
                    <a:p>
                      <a:pPr algn="ctr"/>
                      <a:endParaRPr lang="en-US" dirty="0"/>
                    </a:p>
                  </a:txBody>
                  <a:tcPr/>
                </a:tc>
                <a:tc>
                  <a:txBody>
                    <a:bodyPr/>
                    <a:lstStyle/>
                    <a:p>
                      <a:pPr algn="ctr"/>
                      <a:r>
                        <a:rPr lang="en-US" dirty="0"/>
                        <a:t>D</a:t>
                      </a:r>
                    </a:p>
                  </a:txBody>
                  <a:tcPr/>
                </a:tc>
                <a:tc>
                  <a:txBody>
                    <a:bodyPr/>
                    <a:lstStyle/>
                    <a:p>
                      <a:pPr algn="ctr"/>
                      <a:endParaRPr lang="en-US" dirty="0"/>
                    </a:p>
                  </a:txBody>
                  <a:tcPr/>
                </a:tc>
                <a:tc>
                  <a:txBody>
                    <a:bodyPr/>
                    <a:lstStyle/>
                    <a:p>
                      <a:pPr algn="ctr"/>
                      <a:r>
                        <a:rPr lang="en-US" dirty="0"/>
                        <a:t>A</a:t>
                      </a:r>
                    </a:p>
                  </a:txBody>
                  <a:tcPr/>
                </a:tc>
                <a:extLst>
                  <a:ext uri="{0D108BD9-81ED-4DB2-BD59-A6C34878D82A}">
                    <a16:rowId xmlns:a16="http://schemas.microsoft.com/office/drawing/2014/main" val="2423452017"/>
                  </a:ext>
                </a:extLst>
              </a:tr>
              <a:tr h="370840">
                <a:tc>
                  <a:txBody>
                    <a:bodyPr/>
                    <a:lstStyle/>
                    <a:p>
                      <a:pPr algn="ctr"/>
                      <a:endParaRPr lang="en-US" dirty="0"/>
                    </a:p>
                  </a:txBody>
                  <a:tcPr/>
                </a:tc>
                <a:tc>
                  <a:txBody>
                    <a:bodyPr/>
                    <a:lstStyle/>
                    <a:p>
                      <a:pPr algn="ctr"/>
                      <a:r>
                        <a:rPr lang="en-US" dirty="0"/>
                        <a:t>B</a:t>
                      </a:r>
                    </a:p>
                  </a:txBody>
                  <a:tcPr/>
                </a:tc>
                <a:tc>
                  <a:txBody>
                    <a:bodyPr/>
                    <a:lstStyle/>
                    <a:p>
                      <a:pPr algn="ctr"/>
                      <a:r>
                        <a:rPr lang="en-US" dirty="0"/>
                        <a:t>B</a:t>
                      </a:r>
                    </a:p>
                  </a:txBody>
                  <a:tcPr/>
                </a:tc>
                <a:tc>
                  <a:txBody>
                    <a:bodyPr/>
                    <a:lstStyle/>
                    <a:p>
                      <a:pPr algn="ctr"/>
                      <a:r>
                        <a:rPr lang="en-US" dirty="0"/>
                        <a:t>B</a:t>
                      </a:r>
                    </a:p>
                  </a:txBody>
                  <a:tcPr/>
                </a:tc>
                <a:tc>
                  <a:txBody>
                    <a:bodyPr/>
                    <a:lstStyle/>
                    <a:p>
                      <a:pPr algn="ctr"/>
                      <a:r>
                        <a:rPr lang="en-US" dirty="0"/>
                        <a:t>A</a:t>
                      </a:r>
                    </a:p>
                  </a:txBody>
                  <a:tcPr/>
                </a:tc>
                <a:tc>
                  <a:txBody>
                    <a:bodyPr/>
                    <a:lstStyle/>
                    <a:p>
                      <a:pPr algn="ctr"/>
                      <a:r>
                        <a:rPr lang="en-US" dirty="0"/>
                        <a:t>A</a:t>
                      </a:r>
                    </a:p>
                  </a:txBody>
                  <a:tcPr/>
                </a:tc>
                <a:tc>
                  <a:txBody>
                    <a:bodyPr/>
                    <a:lstStyle/>
                    <a:p>
                      <a:pPr algn="ctr"/>
                      <a:endParaRPr lang="en-US" dirty="0"/>
                    </a:p>
                  </a:txBody>
                  <a:tcPr/>
                </a:tc>
                <a:tc>
                  <a:txBody>
                    <a:bodyPr/>
                    <a:lstStyle/>
                    <a:p>
                      <a:pPr algn="ctr"/>
                      <a:r>
                        <a:rPr lang="en-US" dirty="0"/>
                        <a:t>C</a:t>
                      </a:r>
                    </a:p>
                  </a:txBody>
                  <a:tcPr/>
                </a:tc>
                <a:tc>
                  <a:txBody>
                    <a:bodyPr/>
                    <a:lstStyle/>
                    <a:p>
                      <a:pPr algn="ctr"/>
                      <a:endParaRPr lang="en-US" dirty="0"/>
                    </a:p>
                  </a:txBody>
                  <a:tcPr/>
                </a:tc>
                <a:tc>
                  <a:txBody>
                    <a:bodyPr/>
                    <a:lstStyle/>
                    <a:p>
                      <a:pPr algn="ctr"/>
                      <a:r>
                        <a:rPr lang="en-US" dirty="0"/>
                        <a:t>C</a:t>
                      </a:r>
                    </a:p>
                  </a:txBody>
                  <a:tcPr/>
                </a:tc>
                <a:extLst>
                  <a:ext uri="{0D108BD9-81ED-4DB2-BD59-A6C34878D82A}">
                    <a16:rowId xmlns:a16="http://schemas.microsoft.com/office/drawing/2014/main" val="4073796780"/>
                  </a:ext>
                </a:extLst>
              </a:tr>
              <a:tr h="370840">
                <a:tc>
                  <a:txBody>
                    <a:bodyPr/>
                    <a:lstStyle/>
                    <a:p>
                      <a:pPr algn="ctr"/>
                      <a:endParaRPr lang="en-US"/>
                    </a:p>
                  </a:txBody>
                  <a:tcPr/>
                </a:tc>
                <a:tc>
                  <a:txBody>
                    <a:bodyPr/>
                    <a:lstStyle/>
                    <a:p>
                      <a:pPr algn="ctr"/>
                      <a:endParaRPr lang="en-US"/>
                    </a:p>
                  </a:txBody>
                  <a:tcPr/>
                </a:tc>
                <a:tc>
                  <a:txBody>
                    <a:bodyPr/>
                    <a:lstStyle/>
                    <a:p>
                      <a:pPr algn="ctr"/>
                      <a:r>
                        <a:rPr lang="en-US" dirty="0"/>
                        <a:t>C</a:t>
                      </a:r>
                    </a:p>
                  </a:txBody>
                  <a:tcPr/>
                </a:tc>
                <a:tc>
                  <a:txBody>
                    <a:bodyPr/>
                    <a:lstStyle/>
                    <a:p>
                      <a:pPr algn="ctr"/>
                      <a:r>
                        <a:rPr lang="en-US" dirty="0"/>
                        <a:t>C</a:t>
                      </a:r>
                    </a:p>
                  </a:txBody>
                  <a:tcPr/>
                </a:tc>
                <a:tc>
                  <a:txBody>
                    <a:bodyPr/>
                    <a:lstStyle/>
                    <a:p>
                      <a:pPr algn="ctr"/>
                      <a:r>
                        <a:rPr lang="en-US" dirty="0"/>
                        <a:t>C</a:t>
                      </a:r>
                    </a:p>
                  </a:txBody>
                  <a:tcPr/>
                </a:tc>
                <a:tc>
                  <a:txBody>
                    <a:bodyPr/>
                    <a:lstStyle/>
                    <a:p>
                      <a:pPr algn="ctr"/>
                      <a:r>
                        <a:rPr lang="en-US" dirty="0"/>
                        <a:t>B</a:t>
                      </a:r>
                    </a:p>
                  </a:txBody>
                  <a:tcPr/>
                </a:tc>
                <a:tc>
                  <a:txBody>
                    <a:bodyPr/>
                    <a:lstStyle/>
                    <a:p>
                      <a:pPr algn="ctr"/>
                      <a:endParaRPr lang="en-US" dirty="0"/>
                    </a:p>
                  </a:txBody>
                  <a:tcPr/>
                </a:tc>
                <a:tc>
                  <a:txBody>
                    <a:bodyPr/>
                    <a:lstStyle/>
                    <a:p>
                      <a:pPr algn="ctr"/>
                      <a:r>
                        <a:rPr lang="en-US" dirty="0"/>
                        <a:t>B</a:t>
                      </a:r>
                    </a:p>
                  </a:txBody>
                  <a:tcPr/>
                </a:tc>
                <a:tc>
                  <a:txBody>
                    <a:bodyPr/>
                    <a:lstStyle/>
                    <a:p>
                      <a:pPr algn="ctr"/>
                      <a:endParaRPr lang="en-US" dirty="0"/>
                    </a:p>
                  </a:txBody>
                  <a:tcPr/>
                </a:tc>
                <a:tc>
                  <a:txBody>
                    <a:bodyPr/>
                    <a:lstStyle/>
                    <a:p>
                      <a:pPr algn="ctr"/>
                      <a:r>
                        <a:rPr lang="en-US" dirty="0"/>
                        <a:t>B</a:t>
                      </a:r>
                    </a:p>
                  </a:txBody>
                  <a:tcPr/>
                </a:tc>
                <a:extLst>
                  <a:ext uri="{0D108BD9-81ED-4DB2-BD59-A6C34878D82A}">
                    <a16:rowId xmlns:a16="http://schemas.microsoft.com/office/drawing/2014/main" val="2907789528"/>
                  </a:ext>
                </a:extLst>
              </a:tr>
            </a:tbl>
          </a:graphicData>
        </a:graphic>
      </p:graphicFrame>
      <p:graphicFrame>
        <p:nvGraphicFramePr>
          <p:cNvPr id="5" name="Table 4">
            <a:extLst>
              <a:ext uri="{FF2B5EF4-FFF2-40B4-BE49-F238E27FC236}">
                <a16:creationId xmlns:a16="http://schemas.microsoft.com/office/drawing/2014/main" id="{04C94054-3785-B372-D88C-90642ACB3BF3}"/>
              </a:ext>
            </a:extLst>
          </p:cNvPr>
          <p:cNvGraphicFramePr>
            <a:graphicFrameLocks noGrp="1"/>
          </p:cNvGraphicFramePr>
          <p:nvPr/>
        </p:nvGraphicFramePr>
        <p:xfrm>
          <a:off x="1524000" y="3999406"/>
          <a:ext cx="6096000" cy="111252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3710974358"/>
                    </a:ext>
                  </a:extLst>
                </a:gridCol>
                <a:gridCol w="609600">
                  <a:extLst>
                    <a:ext uri="{9D8B030D-6E8A-4147-A177-3AD203B41FA5}">
                      <a16:colId xmlns:a16="http://schemas.microsoft.com/office/drawing/2014/main" val="1057193446"/>
                    </a:ext>
                  </a:extLst>
                </a:gridCol>
                <a:gridCol w="609600">
                  <a:extLst>
                    <a:ext uri="{9D8B030D-6E8A-4147-A177-3AD203B41FA5}">
                      <a16:colId xmlns:a16="http://schemas.microsoft.com/office/drawing/2014/main" val="1198156951"/>
                    </a:ext>
                  </a:extLst>
                </a:gridCol>
                <a:gridCol w="609600">
                  <a:extLst>
                    <a:ext uri="{9D8B030D-6E8A-4147-A177-3AD203B41FA5}">
                      <a16:colId xmlns:a16="http://schemas.microsoft.com/office/drawing/2014/main" val="350299330"/>
                    </a:ext>
                  </a:extLst>
                </a:gridCol>
                <a:gridCol w="609600">
                  <a:extLst>
                    <a:ext uri="{9D8B030D-6E8A-4147-A177-3AD203B41FA5}">
                      <a16:colId xmlns:a16="http://schemas.microsoft.com/office/drawing/2014/main" val="3261613818"/>
                    </a:ext>
                  </a:extLst>
                </a:gridCol>
                <a:gridCol w="609600">
                  <a:extLst>
                    <a:ext uri="{9D8B030D-6E8A-4147-A177-3AD203B41FA5}">
                      <a16:colId xmlns:a16="http://schemas.microsoft.com/office/drawing/2014/main" val="3112531816"/>
                    </a:ext>
                  </a:extLst>
                </a:gridCol>
                <a:gridCol w="609600">
                  <a:extLst>
                    <a:ext uri="{9D8B030D-6E8A-4147-A177-3AD203B41FA5}">
                      <a16:colId xmlns:a16="http://schemas.microsoft.com/office/drawing/2014/main" val="898192687"/>
                    </a:ext>
                  </a:extLst>
                </a:gridCol>
                <a:gridCol w="609600">
                  <a:extLst>
                    <a:ext uri="{9D8B030D-6E8A-4147-A177-3AD203B41FA5}">
                      <a16:colId xmlns:a16="http://schemas.microsoft.com/office/drawing/2014/main" val="4148341464"/>
                    </a:ext>
                  </a:extLst>
                </a:gridCol>
                <a:gridCol w="609600">
                  <a:extLst>
                    <a:ext uri="{9D8B030D-6E8A-4147-A177-3AD203B41FA5}">
                      <a16:colId xmlns:a16="http://schemas.microsoft.com/office/drawing/2014/main" val="2375845903"/>
                    </a:ext>
                  </a:extLst>
                </a:gridCol>
                <a:gridCol w="609600">
                  <a:extLst>
                    <a:ext uri="{9D8B030D-6E8A-4147-A177-3AD203B41FA5}">
                      <a16:colId xmlns:a16="http://schemas.microsoft.com/office/drawing/2014/main" val="1642638524"/>
                    </a:ext>
                  </a:extLst>
                </a:gridCol>
              </a:tblGrid>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33065176"/>
                  </a:ext>
                </a:extLst>
              </a:tr>
              <a:tr h="370840">
                <a:tc>
                  <a:txBody>
                    <a:bodyPr/>
                    <a:lstStyle/>
                    <a:p>
                      <a:pPr algn="ctr"/>
                      <a:endParaRPr lang="en-US"/>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4075288593"/>
                  </a:ext>
                </a:extLst>
              </a:tr>
              <a:tr h="370840">
                <a:tc>
                  <a:txBody>
                    <a:bodyPr/>
                    <a:lstStyle/>
                    <a:p>
                      <a:pPr algn="ctr"/>
                      <a:endParaRPr lang="en-US"/>
                    </a:p>
                  </a:txBody>
                  <a:tcPr/>
                </a:tc>
                <a:tc>
                  <a:txBody>
                    <a:bodyPr/>
                    <a:lstStyle/>
                    <a:p>
                      <a:pPr algn="ctr"/>
                      <a:endParaRPr lang="en-US"/>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980126434"/>
                  </a:ext>
                </a:extLst>
              </a:tr>
            </a:tbl>
          </a:graphicData>
        </a:graphic>
      </p:graphicFrame>
      <p:sp>
        <p:nvSpPr>
          <p:cNvPr id="6" name="TextBox 5">
            <a:extLst>
              <a:ext uri="{FF2B5EF4-FFF2-40B4-BE49-F238E27FC236}">
                <a16:creationId xmlns:a16="http://schemas.microsoft.com/office/drawing/2014/main" id="{4AF53863-09E2-5200-37D5-83536D2B4A85}"/>
              </a:ext>
            </a:extLst>
          </p:cNvPr>
          <p:cNvSpPr txBox="1"/>
          <p:nvPr/>
        </p:nvSpPr>
        <p:spPr>
          <a:xfrm>
            <a:off x="1524000" y="5285433"/>
            <a:ext cx="1711569" cy="738664"/>
          </a:xfrm>
          <a:prstGeom prst="rect">
            <a:avLst/>
          </a:prstGeom>
          <a:noFill/>
        </p:spPr>
        <p:txBody>
          <a:bodyPr wrap="square" rtlCol="0">
            <a:spAutoFit/>
          </a:bodyPr>
          <a:lstStyle/>
          <a:p>
            <a:r>
              <a:rPr lang="en-US" sz="1400" dirty="0"/>
              <a:t>Reference bit</a:t>
            </a:r>
          </a:p>
          <a:p>
            <a:endParaRPr lang="en-US" sz="1400" dirty="0"/>
          </a:p>
          <a:p>
            <a:r>
              <a:rPr lang="en-US" sz="1400" dirty="0"/>
              <a:t>Page faults: 8</a:t>
            </a:r>
          </a:p>
        </p:txBody>
      </p:sp>
      <p:sp>
        <p:nvSpPr>
          <p:cNvPr id="3" name="Rectangle 2">
            <a:extLst>
              <a:ext uri="{FF2B5EF4-FFF2-40B4-BE49-F238E27FC236}">
                <a16:creationId xmlns:a16="http://schemas.microsoft.com/office/drawing/2014/main" id="{C2C232DB-8EE4-50B3-F444-193828725C7F}"/>
              </a:ext>
            </a:extLst>
          </p:cNvPr>
          <p:cNvSpPr/>
          <p:nvPr/>
        </p:nvSpPr>
        <p:spPr bwMode="auto">
          <a:xfrm>
            <a:off x="5184949" y="1838848"/>
            <a:ext cx="602902" cy="3446585"/>
          </a:xfrm>
          <a:prstGeom prst="rect">
            <a:avLst/>
          </a:prstGeom>
          <a:noFill/>
          <a:ln w="25400" cap="flat" cmpd="sng" algn="ctr">
            <a:solidFill>
              <a:srgbClr val="FF0000"/>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sp>
        <p:nvSpPr>
          <p:cNvPr id="7" name="TextBox 6">
            <a:extLst>
              <a:ext uri="{FF2B5EF4-FFF2-40B4-BE49-F238E27FC236}">
                <a16:creationId xmlns:a16="http://schemas.microsoft.com/office/drawing/2014/main" id="{DAC33711-2361-F027-E87B-FEA5476FA232}"/>
              </a:ext>
            </a:extLst>
          </p:cNvPr>
          <p:cNvSpPr txBox="1"/>
          <p:nvPr/>
        </p:nvSpPr>
        <p:spPr>
          <a:xfrm>
            <a:off x="4143479" y="1248913"/>
            <a:ext cx="2685841" cy="523220"/>
          </a:xfrm>
          <a:prstGeom prst="rect">
            <a:avLst/>
          </a:prstGeom>
          <a:noFill/>
        </p:spPr>
        <p:txBody>
          <a:bodyPr wrap="square" rtlCol="0">
            <a:spAutoFit/>
          </a:bodyPr>
          <a:lstStyle/>
          <a:p>
            <a:pPr algn="ctr"/>
            <a:r>
              <a:rPr lang="en-US" sz="1400" dirty="0">
                <a:solidFill>
                  <a:srgbClr val="FF0000"/>
                </a:solidFill>
              </a:rPr>
              <a:t>Note: Change the reference bit of the first entry</a:t>
            </a:r>
          </a:p>
        </p:txBody>
      </p:sp>
    </p:spTree>
    <p:extLst>
      <p:ext uri="{BB962C8B-B14F-4D97-AF65-F5344CB8AC3E}">
        <p14:creationId xmlns:p14="http://schemas.microsoft.com/office/powerpoint/2010/main" val="1137751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979B9E34-F7D4-4A26-AFBC-487291E5D49D}"/>
              </a:ext>
            </a:extLst>
          </p:cNvPr>
          <p:cNvSpPr>
            <a:spLocks noGrp="1" noChangeArrowheads="1"/>
          </p:cNvSpPr>
          <p:nvPr>
            <p:ph type="title"/>
          </p:nvPr>
        </p:nvSpPr>
        <p:spPr>
          <a:xfrm>
            <a:off x="914400" y="277813"/>
            <a:ext cx="7772400" cy="539697"/>
          </a:xfrm>
        </p:spPr>
        <p:txBody>
          <a:bodyPr/>
          <a:lstStyle/>
          <a:p>
            <a:pPr eaLnBrk="1" hangingPunct="1"/>
            <a:r>
              <a:rPr lang="en-US" altLang="zh-CN" dirty="0">
                <a:ea typeface="宋体" panose="02010600030101010101" pitchFamily="2" charset="-122"/>
              </a:rPr>
              <a:t>Demand Paging - Example</a:t>
            </a:r>
            <a:endParaRPr lang="en-US" altLang="en-US" dirty="0">
              <a:ea typeface="宋体" panose="02010600030101010101" pitchFamily="2" charset="-122"/>
            </a:endParaRPr>
          </a:p>
        </p:txBody>
      </p:sp>
      <p:sp>
        <p:nvSpPr>
          <p:cNvPr id="26627" name="Rectangle 3">
            <a:extLst>
              <a:ext uri="{FF2B5EF4-FFF2-40B4-BE49-F238E27FC236}">
                <a16:creationId xmlns:a16="http://schemas.microsoft.com/office/drawing/2014/main" id="{A1C1D39D-E182-4CEB-B35A-8E10813F322C}"/>
              </a:ext>
            </a:extLst>
          </p:cNvPr>
          <p:cNvSpPr>
            <a:spLocks noGrp="1" noChangeArrowheads="1"/>
          </p:cNvSpPr>
          <p:nvPr>
            <p:ph type="body" sz="half" idx="1"/>
          </p:nvPr>
        </p:nvSpPr>
        <p:spPr>
          <a:xfrm>
            <a:off x="362328" y="980939"/>
            <a:ext cx="8050213" cy="2355114"/>
          </a:xfrm>
        </p:spPr>
        <p:txBody>
          <a:bodyPr/>
          <a:lstStyle/>
          <a:p>
            <a:pPr>
              <a:spcBef>
                <a:spcPct val="35000"/>
              </a:spcBef>
              <a:buClr>
                <a:srgbClr val="993300"/>
              </a:buClr>
            </a:pPr>
            <a:r>
              <a:rPr lang="en-US" altLang="zh-CN" sz="2000" dirty="0"/>
              <a:t>Suppose demand-paging is used. Memory-access time is 100 nanoseconds. It takes 8 milliseconds to service a page fault if an empty frame is available and if the replaced page is not modified, or it takes 20 milliseconds if the replaced page is modified. Assume that the page to be replaced is modified 70 percent of the time. What is the effective access time (EAT) if the page-fault rate is 0.0000025?</a:t>
            </a:r>
          </a:p>
          <a:p>
            <a:pPr>
              <a:spcBef>
                <a:spcPct val="35000"/>
              </a:spcBef>
              <a:buClr>
                <a:srgbClr val="993300"/>
              </a:buClr>
            </a:pPr>
            <a:endParaRPr lang="en-US" altLang="zh-CN" sz="2000" dirty="0"/>
          </a:p>
          <a:p>
            <a:pPr marL="0" indent="0">
              <a:spcBef>
                <a:spcPct val="35000"/>
              </a:spcBef>
              <a:buClr>
                <a:srgbClr val="993300"/>
              </a:buClr>
              <a:buNone/>
            </a:pPr>
            <a:endParaRPr lang="en-US" altLang="zh-CN" sz="2000" dirty="0"/>
          </a:p>
        </p:txBody>
      </p:sp>
      <p:sp>
        <p:nvSpPr>
          <p:cNvPr id="7" name="文本框 6">
            <a:extLst>
              <a:ext uri="{FF2B5EF4-FFF2-40B4-BE49-F238E27FC236}">
                <a16:creationId xmlns:a16="http://schemas.microsoft.com/office/drawing/2014/main" id="{FFA2333A-CCC1-14BE-2906-50C09F65AF07}"/>
              </a:ext>
            </a:extLst>
          </p:cNvPr>
          <p:cNvSpPr txBox="1"/>
          <p:nvPr/>
        </p:nvSpPr>
        <p:spPr>
          <a:xfrm>
            <a:off x="728283" y="3429000"/>
            <a:ext cx="7772400" cy="1532727"/>
          </a:xfrm>
          <a:prstGeom prst="rect">
            <a:avLst/>
          </a:prstGeom>
          <a:noFill/>
        </p:spPr>
        <p:txBody>
          <a:bodyPr wrap="square">
            <a:spAutoFit/>
          </a:bodyPr>
          <a:lstStyle/>
          <a:p>
            <a:pPr>
              <a:spcBef>
                <a:spcPct val="35000"/>
              </a:spcBef>
              <a:buClr>
                <a:srgbClr val="993300"/>
              </a:buClr>
            </a:pPr>
            <a:r>
              <a:rPr lang="en-US" altLang="zh-CN" sz="1800" dirty="0">
                <a:solidFill>
                  <a:srgbClr val="FF0000"/>
                </a:solidFill>
              </a:rPr>
              <a:t>Solution:</a:t>
            </a:r>
          </a:p>
          <a:p>
            <a:pPr marL="0" indent="0">
              <a:spcBef>
                <a:spcPct val="35000"/>
              </a:spcBef>
              <a:buClr>
                <a:srgbClr val="993300"/>
              </a:buClr>
              <a:buNone/>
            </a:pPr>
            <a:r>
              <a:rPr lang="en-US" altLang="zh-CN" sz="1400" dirty="0"/>
              <a:t>EAT = (1-p</a:t>
            </a:r>
            <a:r>
              <a:rPr lang="en-US" altLang="zh-CN" sz="1400" baseline="-25000" dirty="0"/>
              <a:t>page-fault</a:t>
            </a:r>
            <a:r>
              <a:rPr lang="en-US" altLang="zh-CN" sz="1400" dirty="0"/>
              <a:t>) x </a:t>
            </a:r>
            <a:r>
              <a:rPr lang="en-US" altLang="zh-CN" sz="1400" dirty="0" err="1"/>
              <a:t>t</a:t>
            </a:r>
            <a:r>
              <a:rPr lang="en-US" altLang="zh-CN" sz="1400" baseline="-25000" dirty="0" err="1"/>
              <a:t>memory</a:t>
            </a:r>
            <a:r>
              <a:rPr lang="en-US" altLang="zh-CN" sz="1400" baseline="-25000" dirty="0"/>
              <a:t> access</a:t>
            </a:r>
            <a:endParaRPr lang="en-US" altLang="zh-CN" sz="1400" dirty="0"/>
          </a:p>
          <a:p>
            <a:pPr marL="0" indent="0">
              <a:spcBef>
                <a:spcPct val="35000"/>
              </a:spcBef>
              <a:buClr>
                <a:srgbClr val="993300"/>
              </a:buClr>
              <a:buNone/>
            </a:pPr>
            <a:r>
              <a:rPr lang="en-US" altLang="zh-CN" sz="1400" dirty="0"/>
              <a:t>           + </a:t>
            </a:r>
            <a:r>
              <a:rPr lang="en-US" altLang="zh-CN" sz="1400" dirty="0" err="1"/>
              <a:t>p</a:t>
            </a:r>
            <a:r>
              <a:rPr lang="en-US" altLang="zh-CN" sz="1400" baseline="-25000" dirty="0" err="1"/>
              <a:t>page</a:t>
            </a:r>
            <a:r>
              <a:rPr lang="en-US" altLang="zh-CN" sz="1400" baseline="-25000" dirty="0"/>
              <a:t>-fault</a:t>
            </a:r>
            <a:r>
              <a:rPr lang="en-US" altLang="zh-CN" sz="1400" dirty="0"/>
              <a:t> x </a:t>
            </a:r>
            <a:r>
              <a:rPr lang="en-US" altLang="zh-CN" sz="1400" dirty="0" err="1"/>
              <a:t>t</a:t>
            </a:r>
            <a:r>
              <a:rPr lang="en-US" altLang="zh-CN" sz="1400" baseline="-25000" dirty="0" err="1"/>
              <a:t>page</a:t>
            </a:r>
            <a:r>
              <a:rPr lang="en-US" altLang="zh-CN" sz="1400" baseline="-25000" dirty="0"/>
              <a:t> service</a:t>
            </a:r>
            <a:endParaRPr lang="en-US" altLang="zh-CN" sz="1400" dirty="0"/>
          </a:p>
          <a:p>
            <a:pPr marL="0" indent="0">
              <a:spcBef>
                <a:spcPct val="35000"/>
              </a:spcBef>
              <a:buClr>
                <a:srgbClr val="993300"/>
              </a:buClr>
              <a:buNone/>
            </a:pPr>
            <a:r>
              <a:rPr lang="en-US" altLang="zh-CN" sz="1400" dirty="0"/>
              <a:t>        = (1-p</a:t>
            </a:r>
            <a:r>
              <a:rPr lang="en-US" altLang="zh-CN" sz="1400" baseline="-25000" dirty="0"/>
              <a:t>page-fault</a:t>
            </a:r>
            <a:r>
              <a:rPr lang="en-US" altLang="zh-CN" sz="1400" dirty="0"/>
              <a:t>) x </a:t>
            </a:r>
            <a:r>
              <a:rPr lang="en-US" altLang="zh-CN" sz="1400" dirty="0" err="1"/>
              <a:t>t</a:t>
            </a:r>
            <a:r>
              <a:rPr lang="en-US" altLang="zh-CN" sz="1400" baseline="-25000" dirty="0" err="1"/>
              <a:t>memory</a:t>
            </a:r>
            <a:r>
              <a:rPr lang="en-US" altLang="zh-CN" sz="1400" baseline="-25000" dirty="0"/>
              <a:t> access</a:t>
            </a:r>
            <a:endParaRPr lang="en-US" altLang="zh-CN" sz="1400" dirty="0"/>
          </a:p>
          <a:p>
            <a:pPr marL="0" indent="0">
              <a:spcBef>
                <a:spcPct val="35000"/>
              </a:spcBef>
              <a:buClr>
                <a:srgbClr val="993300"/>
              </a:buClr>
              <a:buNone/>
            </a:pPr>
            <a:r>
              <a:rPr lang="en-US" altLang="zh-CN" sz="1400" dirty="0"/>
              <a:t>           + </a:t>
            </a:r>
            <a:r>
              <a:rPr lang="en-US" altLang="zh-CN" sz="1400" dirty="0" err="1"/>
              <a:t>p</a:t>
            </a:r>
            <a:r>
              <a:rPr lang="en-US" altLang="zh-CN" sz="1400" baseline="-25000" dirty="0" err="1"/>
              <a:t>page</a:t>
            </a:r>
            <a:r>
              <a:rPr lang="en-US" altLang="zh-CN" sz="1400" baseline="-25000" dirty="0"/>
              <a:t>-fault</a:t>
            </a:r>
            <a:r>
              <a:rPr lang="en-US" altLang="zh-CN" sz="1400" dirty="0"/>
              <a:t> x (p</a:t>
            </a:r>
            <a:r>
              <a:rPr lang="en-US" altLang="zh-CN" sz="1400" baseline="-25000" dirty="0"/>
              <a:t>w/o. modification</a:t>
            </a:r>
            <a:r>
              <a:rPr lang="en-US" altLang="zh-CN" sz="1400" dirty="0"/>
              <a:t> x </a:t>
            </a:r>
            <a:r>
              <a:rPr lang="en-US" altLang="zh-CN" sz="1400" dirty="0" err="1"/>
              <a:t>t</a:t>
            </a:r>
            <a:r>
              <a:rPr lang="en-US" altLang="zh-CN" sz="1400" baseline="-25000" dirty="0" err="1"/>
              <a:t>w</a:t>
            </a:r>
            <a:r>
              <a:rPr lang="en-US" altLang="zh-CN" sz="1400" baseline="-25000" dirty="0"/>
              <a:t>/o modification</a:t>
            </a:r>
            <a:r>
              <a:rPr lang="en-US" altLang="zh-CN" sz="1400" dirty="0"/>
              <a:t>+ p</a:t>
            </a:r>
            <a:r>
              <a:rPr lang="en-US" altLang="zh-CN" sz="1400" baseline="-25000" dirty="0"/>
              <a:t>w. modification</a:t>
            </a:r>
            <a:r>
              <a:rPr lang="en-US" altLang="zh-CN" sz="1400" dirty="0"/>
              <a:t> x </a:t>
            </a:r>
            <a:r>
              <a:rPr lang="en-US" altLang="zh-CN" sz="1400" dirty="0" err="1"/>
              <a:t>t</a:t>
            </a:r>
            <a:r>
              <a:rPr lang="en-US" altLang="zh-CN" sz="1400" baseline="-25000" dirty="0" err="1"/>
              <a:t>w</a:t>
            </a:r>
            <a:r>
              <a:rPr lang="en-US" altLang="zh-CN" sz="1400" baseline="-25000" dirty="0"/>
              <a:t>. modification</a:t>
            </a:r>
            <a:r>
              <a:rPr lang="en-US" altLang="zh-CN" sz="1400" dirty="0"/>
              <a:t>)</a:t>
            </a:r>
          </a:p>
        </p:txBody>
      </p:sp>
      <p:sp>
        <p:nvSpPr>
          <p:cNvPr id="9" name="文本框 8">
            <a:extLst>
              <a:ext uri="{FF2B5EF4-FFF2-40B4-BE49-F238E27FC236}">
                <a16:creationId xmlns:a16="http://schemas.microsoft.com/office/drawing/2014/main" id="{C331DAF0-5EB8-43EE-4040-7BE188FBCE35}"/>
              </a:ext>
            </a:extLst>
          </p:cNvPr>
          <p:cNvSpPr txBox="1"/>
          <p:nvPr/>
        </p:nvSpPr>
        <p:spPr>
          <a:xfrm>
            <a:off x="728282" y="5299711"/>
            <a:ext cx="7958517" cy="523220"/>
          </a:xfrm>
          <a:prstGeom prst="rect">
            <a:avLst/>
          </a:prstGeom>
          <a:noFill/>
        </p:spPr>
        <p:txBody>
          <a:bodyPr wrap="square">
            <a:spAutoFit/>
          </a:bodyPr>
          <a:lstStyle/>
          <a:p>
            <a:r>
              <a:rPr lang="en-US" altLang="zh-CN" sz="1400" dirty="0"/>
              <a:t>EAT = (1-0.0000025) x 100 ns + 0.0000025 x (0.3 x 8 x 10</a:t>
            </a:r>
            <a:r>
              <a:rPr lang="en-US" altLang="zh-CN" sz="1400" baseline="30000" dirty="0"/>
              <a:t>6</a:t>
            </a:r>
            <a:r>
              <a:rPr lang="en-US" altLang="zh-CN" sz="1400" dirty="0"/>
              <a:t> ns + 0.7 x 20 x 10</a:t>
            </a:r>
            <a:r>
              <a:rPr lang="en-US" altLang="zh-CN" sz="1400" baseline="30000" dirty="0"/>
              <a:t>6</a:t>
            </a:r>
            <a:r>
              <a:rPr lang="en-US" altLang="zh-CN" sz="1400" dirty="0"/>
              <a:t> ns)</a:t>
            </a:r>
          </a:p>
          <a:p>
            <a:r>
              <a:rPr lang="en-US" altLang="zh-CN" sz="1400" dirty="0">
                <a:solidFill>
                  <a:schemeClr val="bg1"/>
                </a:solidFill>
              </a:rPr>
              <a:t>EAT </a:t>
            </a:r>
            <a:r>
              <a:rPr lang="en-US" altLang="zh-CN" sz="1400" dirty="0"/>
              <a:t>= 140 ns</a:t>
            </a:r>
            <a:endParaRPr lang="zh-CN" altLang="en-US" sz="1400" dirty="0"/>
          </a:p>
        </p:txBody>
      </p:sp>
    </p:spTree>
    <p:extLst>
      <p:ext uri="{BB962C8B-B14F-4D97-AF65-F5344CB8AC3E}">
        <p14:creationId xmlns:p14="http://schemas.microsoft.com/office/powerpoint/2010/main" val="3498209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1ADA3-CB3E-F3C5-B183-8EFD4B427398}"/>
              </a:ext>
            </a:extLst>
          </p:cNvPr>
          <p:cNvSpPr>
            <a:spLocks noGrp="1"/>
          </p:cNvSpPr>
          <p:nvPr>
            <p:ph type="title"/>
          </p:nvPr>
        </p:nvSpPr>
        <p:spPr/>
        <p:txBody>
          <a:bodyPr/>
          <a:lstStyle/>
          <a:p>
            <a:r>
              <a:rPr lang="en-US" dirty="0"/>
              <a:t>Second-Chance Algorithm</a:t>
            </a:r>
          </a:p>
        </p:txBody>
      </p:sp>
      <p:graphicFrame>
        <p:nvGraphicFramePr>
          <p:cNvPr id="4" name="Table 3">
            <a:extLst>
              <a:ext uri="{FF2B5EF4-FFF2-40B4-BE49-F238E27FC236}">
                <a16:creationId xmlns:a16="http://schemas.microsoft.com/office/drawing/2014/main" id="{B0340E3B-EC46-BD2D-9FD9-A7B5A83F112B}"/>
              </a:ext>
            </a:extLst>
          </p:cNvPr>
          <p:cNvGraphicFramePr>
            <a:graphicFrameLocks noGrp="1"/>
          </p:cNvGraphicFramePr>
          <p:nvPr/>
        </p:nvGraphicFramePr>
        <p:xfrm>
          <a:off x="1524000" y="1945640"/>
          <a:ext cx="6096000" cy="148336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84085506"/>
                    </a:ext>
                  </a:extLst>
                </a:gridCol>
                <a:gridCol w="609600">
                  <a:extLst>
                    <a:ext uri="{9D8B030D-6E8A-4147-A177-3AD203B41FA5}">
                      <a16:colId xmlns:a16="http://schemas.microsoft.com/office/drawing/2014/main" val="3930531513"/>
                    </a:ext>
                  </a:extLst>
                </a:gridCol>
                <a:gridCol w="609600">
                  <a:extLst>
                    <a:ext uri="{9D8B030D-6E8A-4147-A177-3AD203B41FA5}">
                      <a16:colId xmlns:a16="http://schemas.microsoft.com/office/drawing/2014/main" val="2031848966"/>
                    </a:ext>
                  </a:extLst>
                </a:gridCol>
                <a:gridCol w="609600">
                  <a:extLst>
                    <a:ext uri="{9D8B030D-6E8A-4147-A177-3AD203B41FA5}">
                      <a16:colId xmlns:a16="http://schemas.microsoft.com/office/drawing/2014/main" val="2948883494"/>
                    </a:ext>
                  </a:extLst>
                </a:gridCol>
                <a:gridCol w="609600">
                  <a:extLst>
                    <a:ext uri="{9D8B030D-6E8A-4147-A177-3AD203B41FA5}">
                      <a16:colId xmlns:a16="http://schemas.microsoft.com/office/drawing/2014/main" val="926929672"/>
                    </a:ext>
                  </a:extLst>
                </a:gridCol>
                <a:gridCol w="609600">
                  <a:extLst>
                    <a:ext uri="{9D8B030D-6E8A-4147-A177-3AD203B41FA5}">
                      <a16:colId xmlns:a16="http://schemas.microsoft.com/office/drawing/2014/main" val="1772758484"/>
                    </a:ext>
                  </a:extLst>
                </a:gridCol>
                <a:gridCol w="609600">
                  <a:extLst>
                    <a:ext uri="{9D8B030D-6E8A-4147-A177-3AD203B41FA5}">
                      <a16:colId xmlns:a16="http://schemas.microsoft.com/office/drawing/2014/main" val="2485557901"/>
                    </a:ext>
                  </a:extLst>
                </a:gridCol>
                <a:gridCol w="609600">
                  <a:extLst>
                    <a:ext uri="{9D8B030D-6E8A-4147-A177-3AD203B41FA5}">
                      <a16:colId xmlns:a16="http://schemas.microsoft.com/office/drawing/2014/main" val="2492460659"/>
                    </a:ext>
                  </a:extLst>
                </a:gridCol>
                <a:gridCol w="609600">
                  <a:extLst>
                    <a:ext uri="{9D8B030D-6E8A-4147-A177-3AD203B41FA5}">
                      <a16:colId xmlns:a16="http://schemas.microsoft.com/office/drawing/2014/main" val="3230696630"/>
                    </a:ext>
                  </a:extLst>
                </a:gridCol>
                <a:gridCol w="609600">
                  <a:extLst>
                    <a:ext uri="{9D8B030D-6E8A-4147-A177-3AD203B41FA5}">
                      <a16:colId xmlns:a16="http://schemas.microsoft.com/office/drawing/2014/main" val="1280413271"/>
                    </a:ext>
                  </a:extLst>
                </a:gridCol>
              </a:tblGrid>
              <a:tr h="370840">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D</a:t>
                      </a:r>
                    </a:p>
                  </a:txBody>
                  <a:tcPr/>
                </a:tc>
                <a:tc>
                  <a:txBody>
                    <a:bodyPr/>
                    <a:lstStyle/>
                    <a:p>
                      <a:pPr algn="ctr"/>
                      <a:r>
                        <a:rPr lang="en-US" dirty="0"/>
                        <a:t>C</a:t>
                      </a:r>
                    </a:p>
                  </a:txBody>
                  <a:tcPr/>
                </a:tc>
                <a:tc>
                  <a:txBody>
                    <a:bodyPr/>
                    <a:lstStyle/>
                    <a:p>
                      <a:pPr algn="ctr"/>
                      <a:r>
                        <a:rPr lang="en-US" dirty="0"/>
                        <a:t>B</a:t>
                      </a:r>
                    </a:p>
                  </a:txBody>
                  <a:tcPr/>
                </a:tc>
                <a:tc>
                  <a:txBody>
                    <a:bodyPr/>
                    <a:lstStyle/>
                    <a:p>
                      <a:pPr algn="ctr"/>
                      <a:r>
                        <a:rPr lang="en-US" dirty="0"/>
                        <a:t>A</a:t>
                      </a:r>
                    </a:p>
                  </a:txBody>
                  <a:tcPr/>
                </a:tc>
                <a:extLst>
                  <a:ext uri="{0D108BD9-81ED-4DB2-BD59-A6C34878D82A}">
                    <a16:rowId xmlns:a16="http://schemas.microsoft.com/office/drawing/2014/main" val="602614737"/>
                  </a:ext>
                </a:extLst>
              </a:tr>
              <a:tr h="370840">
                <a:tc>
                  <a:txBody>
                    <a:bodyPr/>
                    <a:lstStyle/>
                    <a:p>
                      <a:pPr algn="ctr"/>
                      <a:r>
                        <a:rPr lang="en-US" dirty="0"/>
                        <a:t>A</a:t>
                      </a:r>
                    </a:p>
                  </a:txBody>
                  <a:tcPr/>
                </a:tc>
                <a:tc>
                  <a:txBody>
                    <a:bodyPr/>
                    <a:lstStyle/>
                    <a:p>
                      <a:pPr algn="ctr"/>
                      <a:r>
                        <a:rPr lang="en-US" dirty="0"/>
                        <a:t>A</a:t>
                      </a:r>
                    </a:p>
                  </a:txBody>
                  <a:tcPr/>
                </a:tc>
                <a:tc>
                  <a:txBody>
                    <a:bodyPr/>
                    <a:lstStyle/>
                    <a:p>
                      <a:pPr algn="ctr"/>
                      <a:r>
                        <a:rPr lang="en-US" dirty="0"/>
                        <a:t>A</a:t>
                      </a:r>
                    </a:p>
                  </a:txBody>
                  <a:tcPr/>
                </a:tc>
                <a:tc>
                  <a:txBody>
                    <a:bodyPr/>
                    <a:lstStyle/>
                    <a:p>
                      <a:pPr algn="ctr"/>
                      <a:r>
                        <a:rPr lang="en-US" dirty="0"/>
                        <a:t>D</a:t>
                      </a:r>
                    </a:p>
                  </a:txBody>
                  <a:tcPr/>
                </a:tc>
                <a:tc>
                  <a:txBody>
                    <a:bodyPr/>
                    <a:lstStyle/>
                    <a:p>
                      <a:pPr algn="ctr"/>
                      <a:r>
                        <a:rPr lang="en-US" dirty="0"/>
                        <a:t>D</a:t>
                      </a:r>
                    </a:p>
                  </a:txBody>
                  <a:tcPr/>
                </a:tc>
                <a:tc>
                  <a:txBody>
                    <a:bodyPr/>
                    <a:lstStyle/>
                    <a:p>
                      <a:pPr algn="ctr"/>
                      <a:r>
                        <a:rPr lang="en-US" dirty="0"/>
                        <a:t>D</a:t>
                      </a:r>
                    </a:p>
                  </a:txBody>
                  <a:tcPr/>
                </a:tc>
                <a:tc>
                  <a:txBody>
                    <a:bodyPr/>
                    <a:lstStyle/>
                    <a:p>
                      <a:pPr algn="ctr"/>
                      <a:endParaRPr lang="en-US" dirty="0"/>
                    </a:p>
                  </a:txBody>
                  <a:tcPr/>
                </a:tc>
                <a:tc>
                  <a:txBody>
                    <a:bodyPr/>
                    <a:lstStyle/>
                    <a:p>
                      <a:pPr algn="ctr"/>
                      <a:r>
                        <a:rPr lang="en-US" dirty="0"/>
                        <a:t>D</a:t>
                      </a:r>
                    </a:p>
                  </a:txBody>
                  <a:tcPr/>
                </a:tc>
                <a:tc>
                  <a:txBody>
                    <a:bodyPr/>
                    <a:lstStyle/>
                    <a:p>
                      <a:pPr algn="ctr"/>
                      <a:endParaRPr lang="en-US" dirty="0"/>
                    </a:p>
                  </a:txBody>
                  <a:tcPr/>
                </a:tc>
                <a:tc>
                  <a:txBody>
                    <a:bodyPr/>
                    <a:lstStyle/>
                    <a:p>
                      <a:pPr algn="ctr"/>
                      <a:r>
                        <a:rPr lang="en-US" dirty="0"/>
                        <a:t>A</a:t>
                      </a:r>
                    </a:p>
                  </a:txBody>
                  <a:tcPr/>
                </a:tc>
                <a:extLst>
                  <a:ext uri="{0D108BD9-81ED-4DB2-BD59-A6C34878D82A}">
                    <a16:rowId xmlns:a16="http://schemas.microsoft.com/office/drawing/2014/main" val="2423452017"/>
                  </a:ext>
                </a:extLst>
              </a:tr>
              <a:tr h="370840">
                <a:tc>
                  <a:txBody>
                    <a:bodyPr/>
                    <a:lstStyle/>
                    <a:p>
                      <a:pPr algn="ctr"/>
                      <a:endParaRPr lang="en-US" dirty="0"/>
                    </a:p>
                  </a:txBody>
                  <a:tcPr/>
                </a:tc>
                <a:tc>
                  <a:txBody>
                    <a:bodyPr/>
                    <a:lstStyle/>
                    <a:p>
                      <a:pPr algn="ctr"/>
                      <a:r>
                        <a:rPr lang="en-US" dirty="0"/>
                        <a:t>B</a:t>
                      </a:r>
                    </a:p>
                  </a:txBody>
                  <a:tcPr/>
                </a:tc>
                <a:tc>
                  <a:txBody>
                    <a:bodyPr/>
                    <a:lstStyle/>
                    <a:p>
                      <a:pPr algn="ctr"/>
                      <a:r>
                        <a:rPr lang="en-US" dirty="0"/>
                        <a:t>B</a:t>
                      </a:r>
                    </a:p>
                  </a:txBody>
                  <a:tcPr/>
                </a:tc>
                <a:tc>
                  <a:txBody>
                    <a:bodyPr/>
                    <a:lstStyle/>
                    <a:p>
                      <a:pPr algn="ctr"/>
                      <a:r>
                        <a:rPr lang="en-US" dirty="0"/>
                        <a:t>B</a:t>
                      </a:r>
                    </a:p>
                  </a:txBody>
                  <a:tcPr/>
                </a:tc>
                <a:tc>
                  <a:txBody>
                    <a:bodyPr/>
                    <a:lstStyle/>
                    <a:p>
                      <a:pPr algn="ctr"/>
                      <a:r>
                        <a:rPr lang="en-US" dirty="0"/>
                        <a:t>A</a:t>
                      </a:r>
                    </a:p>
                  </a:txBody>
                  <a:tcPr/>
                </a:tc>
                <a:tc>
                  <a:txBody>
                    <a:bodyPr/>
                    <a:lstStyle/>
                    <a:p>
                      <a:pPr algn="ctr"/>
                      <a:r>
                        <a:rPr lang="en-US" dirty="0"/>
                        <a:t>A</a:t>
                      </a:r>
                    </a:p>
                  </a:txBody>
                  <a:tcPr/>
                </a:tc>
                <a:tc>
                  <a:txBody>
                    <a:bodyPr/>
                    <a:lstStyle/>
                    <a:p>
                      <a:pPr algn="ctr"/>
                      <a:endParaRPr lang="en-US" dirty="0"/>
                    </a:p>
                  </a:txBody>
                  <a:tcPr/>
                </a:tc>
                <a:tc>
                  <a:txBody>
                    <a:bodyPr/>
                    <a:lstStyle/>
                    <a:p>
                      <a:pPr algn="ctr"/>
                      <a:r>
                        <a:rPr lang="en-US" dirty="0"/>
                        <a:t>C</a:t>
                      </a:r>
                    </a:p>
                  </a:txBody>
                  <a:tcPr/>
                </a:tc>
                <a:tc>
                  <a:txBody>
                    <a:bodyPr/>
                    <a:lstStyle/>
                    <a:p>
                      <a:pPr algn="ctr"/>
                      <a:endParaRPr lang="en-US" dirty="0"/>
                    </a:p>
                  </a:txBody>
                  <a:tcPr/>
                </a:tc>
                <a:tc>
                  <a:txBody>
                    <a:bodyPr/>
                    <a:lstStyle/>
                    <a:p>
                      <a:pPr algn="ctr"/>
                      <a:r>
                        <a:rPr lang="en-US" dirty="0"/>
                        <a:t>C</a:t>
                      </a:r>
                    </a:p>
                  </a:txBody>
                  <a:tcPr/>
                </a:tc>
                <a:extLst>
                  <a:ext uri="{0D108BD9-81ED-4DB2-BD59-A6C34878D82A}">
                    <a16:rowId xmlns:a16="http://schemas.microsoft.com/office/drawing/2014/main" val="4073796780"/>
                  </a:ext>
                </a:extLst>
              </a:tr>
              <a:tr h="370840">
                <a:tc>
                  <a:txBody>
                    <a:bodyPr/>
                    <a:lstStyle/>
                    <a:p>
                      <a:pPr algn="ctr"/>
                      <a:endParaRPr lang="en-US"/>
                    </a:p>
                  </a:txBody>
                  <a:tcPr/>
                </a:tc>
                <a:tc>
                  <a:txBody>
                    <a:bodyPr/>
                    <a:lstStyle/>
                    <a:p>
                      <a:pPr algn="ctr"/>
                      <a:endParaRPr lang="en-US"/>
                    </a:p>
                  </a:txBody>
                  <a:tcPr/>
                </a:tc>
                <a:tc>
                  <a:txBody>
                    <a:bodyPr/>
                    <a:lstStyle/>
                    <a:p>
                      <a:pPr algn="ctr"/>
                      <a:r>
                        <a:rPr lang="en-US" dirty="0"/>
                        <a:t>C</a:t>
                      </a:r>
                    </a:p>
                  </a:txBody>
                  <a:tcPr/>
                </a:tc>
                <a:tc>
                  <a:txBody>
                    <a:bodyPr/>
                    <a:lstStyle/>
                    <a:p>
                      <a:pPr algn="ctr"/>
                      <a:r>
                        <a:rPr lang="en-US" dirty="0"/>
                        <a:t>C</a:t>
                      </a:r>
                    </a:p>
                  </a:txBody>
                  <a:tcPr/>
                </a:tc>
                <a:tc>
                  <a:txBody>
                    <a:bodyPr/>
                    <a:lstStyle/>
                    <a:p>
                      <a:pPr algn="ctr"/>
                      <a:r>
                        <a:rPr lang="en-US" dirty="0"/>
                        <a:t>C</a:t>
                      </a:r>
                    </a:p>
                  </a:txBody>
                  <a:tcPr/>
                </a:tc>
                <a:tc>
                  <a:txBody>
                    <a:bodyPr/>
                    <a:lstStyle/>
                    <a:p>
                      <a:pPr algn="ctr"/>
                      <a:r>
                        <a:rPr lang="en-US" dirty="0"/>
                        <a:t>B</a:t>
                      </a:r>
                    </a:p>
                  </a:txBody>
                  <a:tcPr/>
                </a:tc>
                <a:tc>
                  <a:txBody>
                    <a:bodyPr/>
                    <a:lstStyle/>
                    <a:p>
                      <a:pPr algn="ctr"/>
                      <a:endParaRPr lang="en-US" dirty="0"/>
                    </a:p>
                  </a:txBody>
                  <a:tcPr/>
                </a:tc>
                <a:tc>
                  <a:txBody>
                    <a:bodyPr/>
                    <a:lstStyle/>
                    <a:p>
                      <a:pPr algn="ctr"/>
                      <a:r>
                        <a:rPr lang="en-US" dirty="0"/>
                        <a:t>B</a:t>
                      </a:r>
                    </a:p>
                  </a:txBody>
                  <a:tcPr/>
                </a:tc>
                <a:tc>
                  <a:txBody>
                    <a:bodyPr/>
                    <a:lstStyle/>
                    <a:p>
                      <a:pPr algn="ctr"/>
                      <a:endParaRPr lang="en-US" dirty="0"/>
                    </a:p>
                  </a:txBody>
                  <a:tcPr/>
                </a:tc>
                <a:tc>
                  <a:txBody>
                    <a:bodyPr/>
                    <a:lstStyle/>
                    <a:p>
                      <a:pPr algn="ctr"/>
                      <a:r>
                        <a:rPr lang="en-US" dirty="0"/>
                        <a:t>B</a:t>
                      </a:r>
                    </a:p>
                  </a:txBody>
                  <a:tcPr/>
                </a:tc>
                <a:extLst>
                  <a:ext uri="{0D108BD9-81ED-4DB2-BD59-A6C34878D82A}">
                    <a16:rowId xmlns:a16="http://schemas.microsoft.com/office/drawing/2014/main" val="2907789528"/>
                  </a:ext>
                </a:extLst>
              </a:tr>
            </a:tbl>
          </a:graphicData>
        </a:graphic>
      </p:graphicFrame>
      <p:graphicFrame>
        <p:nvGraphicFramePr>
          <p:cNvPr id="5" name="Table 4">
            <a:extLst>
              <a:ext uri="{FF2B5EF4-FFF2-40B4-BE49-F238E27FC236}">
                <a16:creationId xmlns:a16="http://schemas.microsoft.com/office/drawing/2014/main" id="{04C94054-3785-B372-D88C-90642ACB3BF3}"/>
              </a:ext>
            </a:extLst>
          </p:cNvPr>
          <p:cNvGraphicFramePr>
            <a:graphicFrameLocks noGrp="1"/>
          </p:cNvGraphicFramePr>
          <p:nvPr/>
        </p:nvGraphicFramePr>
        <p:xfrm>
          <a:off x="1524000" y="3999406"/>
          <a:ext cx="6096000" cy="111252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3710974358"/>
                    </a:ext>
                  </a:extLst>
                </a:gridCol>
                <a:gridCol w="609600">
                  <a:extLst>
                    <a:ext uri="{9D8B030D-6E8A-4147-A177-3AD203B41FA5}">
                      <a16:colId xmlns:a16="http://schemas.microsoft.com/office/drawing/2014/main" val="1057193446"/>
                    </a:ext>
                  </a:extLst>
                </a:gridCol>
                <a:gridCol w="609600">
                  <a:extLst>
                    <a:ext uri="{9D8B030D-6E8A-4147-A177-3AD203B41FA5}">
                      <a16:colId xmlns:a16="http://schemas.microsoft.com/office/drawing/2014/main" val="1198156951"/>
                    </a:ext>
                  </a:extLst>
                </a:gridCol>
                <a:gridCol w="609600">
                  <a:extLst>
                    <a:ext uri="{9D8B030D-6E8A-4147-A177-3AD203B41FA5}">
                      <a16:colId xmlns:a16="http://schemas.microsoft.com/office/drawing/2014/main" val="350299330"/>
                    </a:ext>
                  </a:extLst>
                </a:gridCol>
                <a:gridCol w="609600">
                  <a:extLst>
                    <a:ext uri="{9D8B030D-6E8A-4147-A177-3AD203B41FA5}">
                      <a16:colId xmlns:a16="http://schemas.microsoft.com/office/drawing/2014/main" val="3261613818"/>
                    </a:ext>
                  </a:extLst>
                </a:gridCol>
                <a:gridCol w="609600">
                  <a:extLst>
                    <a:ext uri="{9D8B030D-6E8A-4147-A177-3AD203B41FA5}">
                      <a16:colId xmlns:a16="http://schemas.microsoft.com/office/drawing/2014/main" val="3112531816"/>
                    </a:ext>
                  </a:extLst>
                </a:gridCol>
                <a:gridCol w="609600">
                  <a:extLst>
                    <a:ext uri="{9D8B030D-6E8A-4147-A177-3AD203B41FA5}">
                      <a16:colId xmlns:a16="http://schemas.microsoft.com/office/drawing/2014/main" val="898192687"/>
                    </a:ext>
                  </a:extLst>
                </a:gridCol>
                <a:gridCol w="609600">
                  <a:extLst>
                    <a:ext uri="{9D8B030D-6E8A-4147-A177-3AD203B41FA5}">
                      <a16:colId xmlns:a16="http://schemas.microsoft.com/office/drawing/2014/main" val="4148341464"/>
                    </a:ext>
                  </a:extLst>
                </a:gridCol>
                <a:gridCol w="609600">
                  <a:extLst>
                    <a:ext uri="{9D8B030D-6E8A-4147-A177-3AD203B41FA5}">
                      <a16:colId xmlns:a16="http://schemas.microsoft.com/office/drawing/2014/main" val="2375845903"/>
                    </a:ext>
                  </a:extLst>
                </a:gridCol>
                <a:gridCol w="609600">
                  <a:extLst>
                    <a:ext uri="{9D8B030D-6E8A-4147-A177-3AD203B41FA5}">
                      <a16:colId xmlns:a16="http://schemas.microsoft.com/office/drawing/2014/main" val="1642638524"/>
                    </a:ext>
                  </a:extLst>
                </a:gridCol>
              </a:tblGrid>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33065176"/>
                  </a:ext>
                </a:extLst>
              </a:tr>
              <a:tr h="370840">
                <a:tc>
                  <a:txBody>
                    <a:bodyPr/>
                    <a:lstStyle/>
                    <a:p>
                      <a:pPr algn="ctr"/>
                      <a:endParaRPr lang="en-US"/>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4075288593"/>
                  </a:ext>
                </a:extLst>
              </a:tr>
              <a:tr h="370840">
                <a:tc>
                  <a:txBody>
                    <a:bodyPr/>
                    <a:lstStyle/>
                    <a:p>
                      <a:pPr algn="ctr"/>
                      <a:endParaRPr lang="en-US"/>
                    </a:p>
                  </a:txBody>
                  <a:tcPr/>
                </a:tc>
                <a:tc>
                  <a:txBody>
                    <a:bodyPr/>
                    <a:lstStyle/>
                    <a:p>
                      <a:pPr algn="ctr"/>
                      <a:endParaRPr lang="en-US"/>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980126434"/>
                  </a:ext>
                </a:extLst>
              </a:tr>
            </a:tbl>
          </a:graphicData>
        </a:graphic>
      </p:graphicFrame>
      <p:sp>
        <p:nvSpPr>
          <p:cNvPr id="6" name="TextBox 5">
            <a:extLst>
              <a:ext uri="{FF2B5EF4-FFF2-40B4-BE49-F238E27FC236}">
                <a16:creationId xmlns:a16="http://schemas.microsoft.com/office/drawing/2014/main" id="{4AF53863-09E2-5200-37D5-83536D2B4A85}"/>
              </a:ext>
            </a:extLst>
          </p:cNvPr>
          <p:cNvSpPr txBox="1"/>
          <p:nvPr/>
        </p:nvSpPr>
        <p:spPr>
          <a:xfrm>
            <a:off x="1524000" y="5285433"/>
            <a:ext cx="1711569" cy="738664"/>
          </a:xfrm>
          <a:prstGeom prst="rect">
            <a:avLst/>
          </a:prstGeom>
          <a:noFill/>
        </p:spPr>
        <p:txBody>
          <a:bodyPr wrap="square" rtlCol="0">
            <a:spAutoFit/>
          </a:bodyPr>
          <a:lstStyle/>
          <a:p>
            <a:r>
              <a:rPr lang="en-US" sz="1400" dirty="0"/>
              <a:t>Reference bit</a:t>
            </a:r>
          </a:p>
          <a:p>
            <a:endParaRPr lang="en-US" sz="1400" dirty="0"/>
          </a:p>
          <a:p>
            <a:r>
              <a:rPr lang="en-US" sz="1400" dirty="0"/>
              <a:t>Page faults: 8</a:t>
            </a:r>
          </a:p>
        </p:txBody>
      </p:sp>
      <p:sp>
        <p:nvSpPr>
          <p:cNvPr id="3" name="Rectangle 2">
            <a:extLst>
              <a:ext uri="{FF2B5EF4-FFF2-40B4-BE49-F238E27FC236}">
                <a16:creationId xmlns:a16="http://schemas.microsoft.com/office/drawing/2014/main" id="{C2C232DB-8EE4-50B3-F444-193828725C7F}"/>
              </a:ext>
            </a:extLst>
          </p:cNvPr>
          <p:cNvSpPr/>
          <p:nvPr/>
        </p:nvSpPr>
        <p:spPr bwMode="auto">
          <a:xfrm>
            <a:off x="5787851" y="1838848"/>
            <a:ext cx="612948" cy="3446585"/>
          </a:xfrm>
          <a:prstGeom prst="rect">
            <a:avLst/>
          </a:prstGeom>
          <a:noFill/>
          <a:ln w="25400" cap="flat" cmpd="sng" algn="ctr">
            <a:solidFill>
              <a:srgbClr val="FF0000"/>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sp>
        <p:nvSpPr>
          <p:cNvPr id="7" name="TextBox 6">
            <a:extLst>
              <a:ext uri="{FF2B5EF4-FFF2-40B4-BE49-F238E27FC236}">
                <a16:creationId xmlns:a16="http://schemas.microsoft.com/office/drawing/2014/main" id="{DAC33711-2361-F027-E87B-FEA5476FA232}"/>
              </a:ext>
            </a:extLst>
          </p:cNvPr>
          <p:cNvSpPr txBox="1"/>
          <p:nvPr/>
        </p:nvSpPr>
        <p:spPr>
          <a:xfrm>
            <a:off x="3408903" y="1054753"/>
            <a:ext cx="5370844" cy="738664"/>
          </a:xfrm>
          <a:prstGeom prst="rect">
            <a:avLst/>
          </a:prstGeom>
          <a:noFill/>
        </p:spPr>
        <p:txBody>
          <a:bodyPr wrap="square" rtlCol="0">
            <a:spAutoFit/>
          </a:bodyPr>
          <a:lstStyle/>
          <a:p>
            <a:pPr algn="ctr"/>
            <a:r>
              <a:rPr lang="en-US" sz="1400" dirty="0">
                <a:solidFill>
                  <a:srgbClr val="FF0000"/>
                </a:solidFill>
              </a:rPr>
              <a:t>Note: D should be replaced considering FIFO, but here we just change the reference bit and give it a 2</a:t>
            </a:r>
            <a:r>
              <a:rPr lang="en-US" sz="1400" baseline="30000" dirty="0">
                <a:solidFill>
                  <a:srgbClr val="FF0000"/>
                </a:solidFill>
              </a:rPr>
              <a:t>nd</a:t>
            </a:r>
            <a:r>
              <a:rPr lang="en-US" sz="1400" dirty="0">
                <a:solidFill>
                  <a:srgbClr val="FF0000"/>
                </a:solidFill>
              </a:rPr>
              <a:t> chance. Then continue to search the victim page using FIFO.</a:t>
            </a:r>
          </a:p>
        </p:txBody>
      </p:sp>
    </p:spTree>
    <p:extLst>
      <p:ext uri="{BB962C8B-B14F-4D97-AF65-F5344CB8AC3E}">
        <p14:creationId xmlns:p14="http://schemas.microsoft.com/office/powerpoint/2010/main" val="14309458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1ADA3-CB3E-F3C5-B183-8EFD4B427398}"/>
              </a:ext>
            </a:extLst>
          </p:cNvPr>
          <p:cNvSpPr>
            <a:spLocks noGrp="1"/>
          </p:cNvSpPr>
          <p:nvPr>
            <p:ph type="title"/>
          </p:nvPr>
        </p:nvSpPr>
        <p:spPr/>
        <p:txBody>
          <a:bodyPr/>
          <a:lstStyle/>
          <a:p>
            <a:r>
              <a:rPr lang="en-US" dirty="0"/>
              <a:t>Second-Chance Algorithm</a:t>
            </a:r>
          </a:p>
        </p:txBody>
      </p:sp>
      <p:graphicFrame>
        <p:nvGraphicFramePr>
          <p:cNvPr id="4" name="Table 3">
            <a:extLst>
              <a:ext uri="{FF2B5EF4-FFF2-40B4-BE49-F238E27FC236}">
                <a16:creationId xmlns:a16="http://schemas.microsoft.com/office/drawing/2014/main" id="{B0340E3B-EC46-BD2D-9FD9-A7B5A83F112B}"/>
              </a:ext>
            </a:extLst>
          </p:cNvPr>
          <p:cNvGraphicFramePr>
            <a:graphicFrameLocks noGrp="1"/>
          </p:cNvGraphicFramePr>
          <p:nvPr/>
        </p:nvGraphicFramePr>
        <p:xfrm>
          <a:off x="1524000" y="1945640"/>
          <a:ext cx="6096000" cy="148336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84085506"/>
                    </a:ext>
                  </a:extLst>
                </a:gridCol>
                <a:gridCol w="609600">
                  <a:extLst>
                    <a:ext uri="{9D8B030D-6E8A-4147-A177-3AD203B41FA5}">
                      <a16:colId xmlns:a16="http://schemas.microsoft.com/office/drawing/2014/main" val="3930531513"/>
                    </a:ext>
                  </a:extLst>
                </a:gridCol>
                <a:gridCol w="609600">
                  <a:extLst>
                    <a:ext uri="{9D8B030D-6E8A-4147-A177-3AD203B41FA5}">
                      <a16:colId xmlns:a16="http://schemas.microsoft.com/office/drawing/2014/main" val="2031848966"/>
                    </a:ext>
                  </a:extLst>
                </a:gridCol>
                <a:gridCol w="609600">
                  <a:extLst>
                    <a:ext uri="{9D8B030D-6E8A-4147-A177-3AD203B41FA5}">
                      <a16:colId xmlns:a16="http://schemas.microsoft.com/office/drawing/2014/main" val="2948883494"/>
                    </a:ext>
                  </a:extLst>
                </a:gridCol>
                <a:gridCol w="609600">
                  <a:extLst>
                    <a:ext uri="{9D8B030D-6E8A-4147-A177-3AD203B41FA5}">
                      <a16:colId xmlns:a16="http://schemas.microsoft.com/office/drawing/2014/main" val="926929672"/>
                    </a:ext>
                  </a:extLst>
                </a:gridCol>
                <a:gridCol w="609600">
                  <a:extLst>
                    <a:ext uri="{9D8B030D-6E8A-4147-A177-3AD203B41FA5}">
                      <a16:colId xmlns:a16="http://schemas.microsoft.com/office/drawing/2014/main" val="1772758484"/>
                    </a:ext>
                  </a:extLst>
                </a:gridCol>
                <a:gridCol w="609600">
                  <a:extLst>
                    <a:ext uri="{9D8B030D-6E8A-4147-A177-3AD203B41FA5}">
                      <a16:colId xmlns:a16="http://schemas.microsoft.com/office/drawing/2014/main" val="2485557901"/>
                    </a:ext>
                  </a:extLst>
                </a:gridCol>
                <a:gridCol w="609600">
                  <a:extLst>
                    <a:ext uri="{9D8B030D-6E8A-4147-A177-3AD203B41FA5}">
                      <a16:colId xmlns:a16="http://schemas.microsoft.com/office/drawing/2014/main" val="2492460659"/>
                    </a:ext>
                  </a:extLst>
                </a:gridCol>
                <a:gridCol w="609600">
                  <a:extLst>
                    <a:ext uri="{9D8B030D-6E8A-4147-A177-3AD203B41FA5}">
                      <a16:colId xmlns:a16="http://schemas.microsoft.com/office/drawing/2014/main" val="3230696630"/>
                    </a:ext>
                  </a:extLst>
                </a:gridCol>
                <a:gridCol w="609600">
                  <a:extLst>
                    <a:ext uri="{9D8B030D-6E8A-4147-A177-3AD203B41FA5}">
                      <a16:colId xmlns:a16="http://schemas.microsoft.com/office/drawing/2014/main" val="1280413271"/>
                    </a:ext>
                  </a:extLst>
                </a:gridCol>
              </a:tblGrid>
              <a:tr h="370840">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D</a:t>
                      </a:r>
                    </a:p>
                  </a:txBody>
                  <a:tcPr/>
                </a:tc>
                <a:tc>
                  <a:txBody>
                    <a:bodyPr/>
                    <a:lstStyle/>
                    <a:p>
                      <a:pPr algn="ctr"/>
                      <a:r>
                        <a:rPr lang="en-US" dirty="0"/>
                        <a:t>C</a:t>
                      </a:r>
                    </a:p>
                  </a:txBody>
                  <a:tcPr/>
                </a:tc>
                <a:tc>
                  <a:txBody>
                    <a:bodyPr/>
                    <a:lstStyle/>
                    <a:p>
                      <a:pPr algn="ctr"/>
                      <a:r>
                        <a:rPr lang="en-US" dirty="0"/>
                        <a:t>B</a:t>
                      </a:r>
                    </a:p>
                  </a:txBody>
                  <a:tcPr/>
                </a:tc>
                <a:tc>
                  <a:txBody>
                    <a:bodyPr/>
                    <a:lstStyle/>
                    <a:p>
                      <a:pPr algn="ctr"/>
                      <a:r>
                        <a:rPr lang="en-US" dirty="0"/>
                        <a:t>A</a:t>
                      </a:r>
                    </a:p>
                  </a:txBody>
                  <a:tcPr/>
                </a:tc>
                <a:extLst>
                  <a:ext uri="{0D108BD9-81ED-4DB2-BD59-A6C34878D82A}">
                    <a16:rowId xmlns:a16="http://schemas.microsoft.com/office/drawing/2014/main" val="602614737"/>
                  </a:ext>
                </a:extLst>
              </a:tr>
              <a:tr h="370840">
                <a:tc>
                  <a:txBody>
                    <a:bodyPr/>
                    <a:lstStyle/>
                    <a:p>
                      <a:pPr algn="ctr"/>
                      <a:r>
                        <a:rPr lang="en-US" dirty="0"/>
                        <a:t>A</a:t>
                      </a:r>
                    </a:p>
                  </a:txBody>
                  <a:tcPr/>
                </a:tc>
                <a:tc>
                  <a:txBody>
                    <a:bodyPr/>
                    <a:lstStyle/>
                    <a:p>
                      <a:pPr algn="ctr"/>
                      <a:r>
                        <a:rPr lang="en-US" dirty="0"/>
                        <a:t>A</a:t>
                      </a:r>
                    </a:p>
                  </a:txBody>
                  <a:tcPr/>
                </a:tc>
                <a:tc>
                  <a:txBody>
                    <a:bodyPr/>
                    <a:lstStyle/>
                    <a:p>
                      <a:pPr algn="ctr"/>
                      <a:r>
                        <a:rPr lang="en-US" dirty="0"/>
                        <a:t>A</a:t>
                      </a:r>
                    </a:p>
                  </a:txBody>
                  <a:tcPr/>
                </a:tc>
                <a:tc>
                  <a:txBody>
                    <a:bodyPr/>
                    <a:lstStyle/>
                    <a:p>
                      <a:pPr algn="ctr"/>
                      <a:r>
                        <a:rPr lang="en-US" dirty="0"/>
                        <a:t>D</a:t>
                      </a:r>
                    </a:p>
                  </a:txBody>
                  <a:tcPr/>
                </a:tc>
                <a:tc>
                  <a:txBody>
                    <a:bodyPr/>
                    <a:lstStyle/>
                    <a:p>
                      <a:pPr algn="ctr"/>
                      <a:r>
                        <a:rPr lang="en-US" dirty="0"/>
                        <a:t>D</a:t>
                      </a:r>
                    </a:p>
                  </a:txBody>
                  <a:tcPr/>
                </a:tc>
                <a:tc>
                  <a:txBody>
                    <a:bodyPr/>
                    <a:lstStyle/>
                    <a:p>
                      <a:pPr algn="ctr"/>
                      <a:r>
                        <a:rPr lang="en-US" dirty="0"/>
                        <a:t>D</a:t>
                      </a:r>
                    </a:p>
                  </a:txBody>
                  <a:tcPr/>
                </a:tc>
                <a:tc>
                  <a:txBody>
                    <a:bodyPr/>
                    <a:lstStyle/>
                    <a:p>
                      <a:pPr algn="ctr"/>
                      <a:endParaRPr lang="en-US" dirty="0"/>
                    </a:p>
                  </a:txBody>
                  <a:tcPr/>
                </a:tc>
                <a:tc>
                  <a:txBody>
                    <a:bodyPr/>
                    <a:lstStyle/>
                    <a:p>
                      <a:pPr algn="ctr"/>
                      <a:r>
                        <a:rPr lang="en-US" dirty="0"/>
                        <a:t>D</a:t>
                      </a:r>
                    </a:p>
                  </a:txBody>
                  <a:tcPr/>
                </a:tc>
                <a:tc>
                  <a:txBody>
                    <a:bodyPr/>
                    <a:lstStyle/>
                    <a:p>
                      <a:pPr algn="ctr"/>
                      <a:endParaRPr lang="en-US" dirty="0"/>
                    </a:p>
                  </a:txBody>
                  <a:tcPr/>
                </a:tc>
                <a:tc>
                  <a:txBody>
                    <a:bodyPr/>
                    <a:lstStyle/>
                    <a:p>
                      <a:pPr algn="ctr"/>
                      <a:r>
                        <a:rPr lang="en-US" dirty="0"/>
                        <a:t>A</a:t>
                      </a:r>
                    </a:p>
                  </a:txBody>
                  <a:tcPr/>
                </a:tc>
                <a:extLst>
                  <a:ext uri="{0D108BD9-81ED-4DB2-BD59-A6C34878D82A}">
                    <a16:rowId xmlns:a16="http://schemas.microsoft.com/office/drawing/2014/main" val="2423452017"/>
                  </a:ext>
                </a:extLst>
              </a:tr>
              <a:tr h="370840">
                <a:tc>
                  <a:txBody>
                    <a:bodyPr/>
                    <a:lstStyle/>
                    <a:p>
                      <a:pPr algn="ctr"/>
                      <a:endParaRPr lang="en-US" dirty="0"/>
                    </a:p>
                  </a:txBody>
                  <a:tcPr/>
                </a:tc>
                <a:tc>
                  <a:txBody>
                    <a:bodyPr/>
                    <a:lstStyle/>
                    <a:p>
                      <a:pPr algn="ctr"/>
                      <a:r>
                        <a:rPr lang="en-US" dirty="0"/>
                        <a:t>B</a:t>
                      </a:r>
                    </a:p>
                  </a:txBody>
                  <a:tcPr/>
                </a:tc>
                <a:tc>
                  <a:txBody>
                    <a:bodyPr/>
                    <a:lstStyle/>
                    <a:p>
                      <a:pPr algn="ctr"/>
                      <a:r>
                        <a:rPr lang="en-US" dirty="0"/>
                        <a:t>B</a:t>
                      </a:r>
                    </a:p>
                  </a:txBody>
                  <a:tcPr/>
                </a:tc>
                <a:tc>
                  <a:txBody>
                    <a:bodyPr/>
                    <a:lstStyle/>
                    <a:p>
                      <a:pPr algn="ctr"/>
                      <a:r>
                        <a:rPr lang="en-US" dirty="0"/>
                        <a:t>B</a:t>
                      </a:r>
                    </a:p>
                  </a:txBody>
                  <a:tcPr/>
                </a:tc>
                <a:tc>
                  <a:txBody>
                    <a:bodyPr/>
                    <a:lstStyle/>
                    <a:p>
                      <a:pPr algn="ctr"/>
                      <a:r>
                        <a:rPr lang="en-US" dirty="0"/>
                        <a:t>A</a:t>
                      </a:r>
                    </a:p>
                  </a:txBody>
                  <a:tcPr/>
                </a:tc>
                <a:tc>
                  <a:txBody>
                    <a:bodyPr/>
                    <a:lstStyle/>
                    <a:p>
                      <a:pPr algn="ctr"/>
                      <a:r>
                        <a:rPr lang="en-US" dirty="0"/>
                        <a:t>A</a:t>
                      </a:r>
                    </a:p>
                  </a:txBody>
                  <a:tcPr/>
                </a:tc>
                <a:tc>
                  <a:txBody>
                    <a:bodyPr/>
                    <a:lstStyle/>
                    <a:p>
                      <a:pPr algn="ctr"/>
                      <a:endParaRPr lang="en-US" dirty="0"/>
                    </a:p>
                  </a:txBody>
                  <a:tcPr/>
                </a:tc>
                <a:tc>
                  <a:txBody>
                    <a:bodyPr/>
                    <a:lstStyle/>
                    <a:p>
                      <a:pPr algn="ctr"/>
                      <a:r>
                        <a:rPr lang="en-US" dirty="0"/>
                        <a:t>C</a:t>
                      </a:r>
                    </a:p>
                  </a:txBody>
                  <a:tcPr/>
                </a:tc>
                <a:tc>
                  <a:txBody>
                    <a:bodyPr/>
                    <a:lstStyle/>
                    <a:p>
                      <a:pPr algn="ctr"/>
                      <a:endParaRPr lang="en-US" dirty="0"/>
                    </a:p>
                  </a:txBody>
                  <a:tcPr/>
                </a:tc>
                <a:tc>
                  <a:txBody>
                    <a:bodyPr/>
                    <a:lstStyle/>
                    <a:p>
                      <a:pPr algn="ctr"/>
                      <a:r>
                        <a:rPr lang="en-US" dirty="0"/>
                        <a:t>C</a:t>
                      </a:r>
                    </a:p>
                  </a:txBody>
                  <a:tcPr/>
                </a:tc>
                <a:extLst>
                  <a:ext uri="{0D108BD9-81ED-4DB2-BD59-A6C34878D82A}">
                    <a16:rowId xmlns:a16="http://schemas.microsoft.com/office/drawing/2014/main" val="4073796780"/>
                  </a:ext>
                </a:extLst>
              </a:tr>
              <a:tr h="370840">
                <a:tc>
                  <a:txBody>
                    <a:bodyPr/>
                    <a:lstStyle/>
                    <a:p>
                      <a:pPr algn="ctr"/>
                      <a:endParaRPr lang="en-US"/>
                    </a:p>
                  </a:txBody>
                  <a:tcPr/>
                </a:tc>
                <a:tc>
                  <a:txBody>
                    <a:bodyPr/>
                    <a:lstStyle/>
                    <a:p>
                      <a:pPr algn="ctr"/>
                      <a:endParaRPr lang="en-US"/>
                    </a:p>
                  </a:txBody>
                  <a:tcPr/>
                </a:tc>
                <a:tc>
                  <a:txBody>
                    <a:bodyPr/>
                    <a:lstStyle/>
                    <a:p>
                      <a:pPr algn="ctr"/>
                      <a:r>
                        <a:rPr lang="en-US" dirty="0"/>
                        <a:t>C</a:t>
                      </a:r>
                    </a:p>
                  </a:txBody>
                  <a:tcPr/>
                </a:tc>
                <a:tc>
                  <a:txBody>
                    <a:bodyPr/>
                    <a:lstStyle/>
                    <a:p>
                      <a:pPr algn="ctr"/>
                      <a:r>
                        <a:rPr lang="en-US" dirty="0"/>
                        <a:t>C</a:t>
                      </a:r>
                    </a:p>
                  </a:txBody>
                  <a:tcPr/>
                </a:tc>
                <a:tc>
                  <a:txBody>
                    <a:bodyPr/>
                    <a:lstStyle/>
                    <a:p>
                      <a:pPr algn="ctr"/>
                      <a:r>
                        <a:rPr lang="en-US" dirty="0"/>
                        <a:t>C</a:t>
                      </a:r>
                    </a:p>
                  </a:txBody>
                  <a:tcPr/>
                </a:tc>
                <a:tc>
                  <a:txBody>
                    <a:bodyPr/>
                    <a:lstStyle/>
                    <a:p>
                      <a:pPr algn="ctr"/>
                      <a:r>
                        <a:rPr lang="en-US" dirty="0"/>
                        <a:t>B</a:t>
                      </a:r>
                    </a:p>
                  </a:txBody>
                  <a:tcPr/>
                </a:tc>
                <a:tc>
                  <a:txBody>
                    <a:bodyPr/>
                    <a:lstStyle/>
                    <a:p>
                      <a:pPr algn="ctr"/>
                      <a:endParaRPr lang="en-US" dirty="0"/>
                    </a:p>
                  </a:txBody>
                  <a:tcPr/>
                </a:tc>
                <a:tc>
                  <a:txBody>
                    <a:bodyPr/>
                    <a:lstStyle/>
                    <a:p>
                      <a:pPr algn="ctr"/>
                      <a:r>
                        <a:rPr lang="en-US" dirty="0"/>
                        <a:t>B</a:t>
                      </a:r>
                    </a:p>
                  </a:txBody>
                  <a:tcPr/>
                </a:tc>
                <a:tc>
                  <a:txBody>
                    <a:bodyPr/>
                    <a:lstStyle/>
                    <a:p>
                      <a:pPr algn="ctr"/>
                      <a:endParaRPr lang="en-US" dirty="0"/>
                    </a:p>
                  </a:txBody>
                  <a:tcPr/>
                </a:tc>
                <a:tc>
                  <a:txBody>
                    <a:bodyPr/>
                    <a:lstStyle/>
                    <a:p>
                      <a:pPr algn="ctr"/>
                      <a:r>
                        <a:rPr lang="en-US" dirty="0"/>
                        <a:t>B</a:t>
                      </a:r>
                    </a:p>
                  </a:txBody>
                  <a:tcPr/>
                </a:tc>
                <a:extLst>
                  <a:ext uri="{0D108BD9-81ED-4DB2-BD59-A6C34878D82A}">
                    <a16:rowId xmlns:a16="http://schemas.microsoft.com/office/drawing/2014/main" val="2907789528"/>
                  </a:ext>
                </a:extLst>
              </a:tr>
            </a:tbl>
          </a:graphicData>
        </a:graphic>
      </p:graphicFrame>
      <p:graphicFrame>
        <p:nvGraphicFramePr>
          <p:cNvPr id="5" name="Table 4">
            <a:extLst>
              <a:ext uri="{FF2B5EF4-FFF2-40B4-BE49-F238E27FC236}">
                <a16:creationId xmlns:a16="http://schemas.microsoft.com/office/drawing/2014/main" id="{04C94054-3785-B372-D88C-90642ACB3BF3}"/>
              </a:ext>
            </a:extLst>
          </p:cNvPr>
          <p:cNvGraphicFramePr>
            <a:graphicFrameLocks noGrp="1"/>
          </p:cNvGraphicFramePr>
          <p:nvPr/>
        </p:nvGraphicFramePr>
        <p:xfrm>
          <a:off x="1524000" y="3999406"/>
          <a:ext cx="6096000" cy="111252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3710974358"/>
                    </a:ext>
                  </a:extLst>
                </a:gridCol>
                <a:gridCol w="609600">
                  <a:extLst>
                    <a:ext uri="{9D8B030D-6E8A-4147-A177-3AD203B41FA5}">
                      <a16:colId xmlns:a16="http://schemas.microsoft.com/office/drawing/2014/main" val="1057193446"/>
                    </a:ext>
                  </a:extLst>
                </a:gridCol>
                <a:gridCol w="609600">
                  <a:extLst>
                    <a:ext uri="{9D8B030D-6E8A-4147-A177-3AD203B41FA5}">
                      <a16:colId xmlns:a16="http://schemas.microsoft.com/office/drawing/2014/main" val="1198156951"/>
                    </a:ext>
                  </a:extLst>
                </a:gridCol>
                <a:gridCol w="609600">
                  <a:extLst>
                    <a:ext uri="{9D8B030D-6E8A-4147-A177-3AD203B41FA5}">
                      <a16:colId xmlns:a16="http://schemas.microsoft.com/office/drawing/2014/main" val="350299330"/>
                    </a:ext>
                  </a:extLst>
                </a:gridCol>
                <a:gridCol w="609600">
                  <a:extLst>
                    <a:ext uri="{9D8B030D-6E8A-4147-A177-3AD203B41FA5}">
                      <a16:colId xmlns:a16="http://schemas.microsoft.com/office/drawing/2014/main" val="3261613818"/>
                    </a:ext>
                  </a:extLst>
                </a:gridCol>
                <a:gridCol w="609600">
                  <a:extLst>
                    <a:ext uri="{9D8B030D-6E8A-4147-A177-3AD203B41FA5}">
                      <a16:colId xmlns:a16="http://schemas.microsoft.com/office/drawing/2014/main" val="3112531816"/>
                    </a:ext>
                  </a:extLst>
                </a:gridCol>
                <a:gridCol w="609600">
                  <a:extLst>
                    <a:ext uri="{9D8B030D-6E8A-4147-A177-3AD203B41FA5}">
                      <a16:colId xmlns:a16="http://schemas.microsoft.com/office/drawing/2014/main" val="898192687"/>
                    </a:ext>
                  </a:extLst>
                </a:gridCol>
                <a:gridCol w="609600">
                  <a:extLst>
                    <a:ext uri="{9D8B030D-6E8A-4147-A177-3AD203B41FA5}">
                      <a16:colId xmlns:a16="http://schemas.microsoft.com/office/drawing/2014/main" val="4148341464"/>
                    </a:ext>
                  </a:extLst>
                </a:gridCol>
                <a:gridCol w="609600">
                  <a:extLst>
                    <a:ext uri="{9D8B030D-6E8A-4147-A177-3AD203B41FA5}">
                      <a16:colId xmlns:a16="http://schemas.microsoft.com/office/drawing/2014/main" val="2375845903"/>
                    </a:ext>
                  </a:extLst>
                </a:gridCol>
                <a:gridCol w="609600">
                  <a:extLst>
                    <a:ext uri="{9D8B030D-6E8A-4147-A177-3AD203B41FA5}">
                      <a16:colId xmlns:a16="http://schemas.microsoft.com/office/drawing/2014/main" val="1642638524"/>
                    </a:ext>
                  </a:extLst>
                </a:gridCol>
              </a:tblGrid>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33065176"/>
                  </a:ext>
                </a:extLst>
              </a:tr>
              <a:tr h="370840">
                <a:tc>
                  <a:txBody>
                    <a:bodyPr/>
                    <a:lstStyle/>
                    <a:p>
                      <a:pPr algn="ctr"/>
                      <a:endParaRPr lang="en-US"/>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4075288593"/>
                  </a:ext>
                </a:extLst>
              </a:tr>
              <a:tr h="370840">
                <a:tc>
                  <a:txBody>
                    <a:bodyPr/>
                    <a:lstStyle/>
                    <a:p>
                      <a:pPr algn="ctr"/>
                      <a:endParaRPr lang="en-US"/>
                    </a:p>
                  </a:txBody>
                  <a:tcPr/>
                </a:tc>
                <a:tc>
                  <a:txBody>
                    <a:bodyPr/>
                    <a:lstStyle/>
                    <a:p>
                      <a:pPr algn="ctr"/>
                      <a:endParaRPr lang="en-US"/>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980126434"/>
                  </a:ext>
                </a:extLst>
              </a:tr>
            </a:tbl>
          </a:graphicData>
        </a:graphic>
      </p:graphicFrame>
      <p:sp>
        <p:nvSpPr>
          <p:cNvPr id="6" name="TextBox 5">
            <a:extLst>
              <a:ext uri="{FF2B5EF4-FFF2-40B4-BE49-F238E27FC236}">
                <a16:creationId xmlns:a16="http://schemas.microsoft.com/office/drawing/2014/main" id="{4AF53863-09E2-5200-37D5-83536D2B4A85}"/>
              </a:ext>
            </a:extLst>
          </p:cNvPr>
          <p:cNvSpPr txBox="1"/>
          <p:nvPr/>
        </p:nvSpPr>
        <p:spPr>
          <a:xfrm>
            <a:off x="1524000" y="5285433"/>
            <a:ext cx="1711569" cy="738664"/>
          </a:xfrm>
          <a:prstGeom prst="rect">
            <a:avLst/>
          </a:prstGeom>
          <a:noFill/>
        </p:spPr>
        <p:txBody>
          <a:bodyPr wrap="square" rtlCol="0">
            <a:spAutoFit/>
          </a:bodyPr>
          <a:lstStyle/>
          <a:p>
            <a:r>
              <a:rPr lang="en-US" sz="1400" dirty="0"/>
              <a:t>Reference bit</a:t>
            </a:r>
          </a:p>
          <a:p>
            <a:endParaRPr lang="en-US" sz="1400" dirty="0"/>
          </a:p>
          <a:p>
            <a:r>
              <a:rPr lang="en-US" sz="1400" dirty="0"/>
              <a:t>Page faults: 8</a:t>
            </a:r>
          </a:p>
        </p:txBody>
      </p:sp>
      <p:sp>
        <p:nvSpPr>
          <p:cNvPr id="3" name="Rectangle 2">
            <a:extLst>
              <a:ext uri="{FF2B5EF4-FFF2-40B4-BE49-F238E27FC236}">
                <a16:creationId xmlns:a16="http://schemas.microsoft.com/office/drawing/2014/main" id="{C2C232DB-8EE4-50B3-F444-193828725C7F}"/>
              </a:ext>
            </a:extLst>
          </p:cNvPr>
          <p:cNvSpPr/>
          <p:nvPr/>
        </p:nvSpPr>
        <p:spPr bwMode="auto">
          <a:xfrm>
            <a:off x="6400799" y="1838848"/>
            <a:ext cx="602901" cy="3446585"/>
          </a:xfrm>
          <a:prstGeom prst="rect">
            <a:avLst/>
          </a:prstGeom>
          <a:noFill/>
          <a:ln w="25400" cap="flat" cmpd="sng" algn="ctr">
            <a:solidFill>
              <a:srgbClr val="FF0000"/>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sp>
        <p:nvSpPr>
          <p:cNvPr id="7" name="TextBox 6">
            <a:extLst>
              <a:ext uri="{FF2B5EF4-FFF2-40B4-BE49-F238E27FC236}">
                <a16:creationId xmlns:a16="http://schemas.microsoft.com/office/drawing/2014/main" id="{DAC33711-2361-F027-E87B-FEA5476FA232}"/>
              </a:ext>
            </a:extLst>
          </p:cNvPr>
          <p:cNvSpPr txBox="1"/>
          <p:nvPr/>
        </p:nvSpPr>
        <p:spPr>
          <a:xfrm>
            <a:off x="5369372" y="1248913"/>
            <a:ext cx="2685841" cy="523220"/>
          </a:xfrm>
          <a:prstGeom prst="rect">
            <a:avLst/>
          </a:prstGeom>
          <a:noFill/>
        </p:spPr>
        <p:txBody>
          <a:bodyPr wrap="square" rtlCol="0">
            <a:spAutoFit/>
          </a:bodyPr>
          <a:lstStyle/>
          <a:p>
            <a:pPr algn="ctr"/>
            <a:r>
              <a:rPr lang="en-US" sz="1400" dirty="0">
                <a:solidFill>
                  <a:srgbClr val="FF0000"/>
                </a:solidFill>
              </a:rPr>
              <a:t>Note: Change the reference bit of the third entry</a:t>
            </a:r>
          </a:p>
        </p:txBody>
      </p:sp>
    </p:spTree>
    <p:extLst>
      <p:ext uri="{BB962C8B-B14F-4D97-AF65-F5344CB8AC3E}">
        <p14:creationId xmlns:p14="http://schemas.microsoft.com/office/powerpoint/2010/main" val="39645986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1ADA3-CB3E-F3C5-B183-8EFD4B427398}"/>
              </a:ext>
            </a:extLst>
          </p:cNvPr>
          <p:cNvSpPr>
            <a:spLocks noGrp="1"/>
          </p:cNvSpPr>
          <p:nvPr>
            <p:ph type="title"/>
          </p:nvPr>
        </p:nvSpPr>
        <p:spPr/>
        <p:txBody>
          <a:bodyPr/>
          <a:lstStyle/>
          <a:p>
            <a:r>
              <a:rPr lang="en-US" dirty="0"/>
              <a:t>Second-Chance Algorithm</a:t>
            </a:r>
          </a:p>
        </p:txBody>
      </p:sp>
      <p:graphicFrame>
        <p:nvGraphicFramePr>
          <p:cNvPr id="4" name="Table 3">
            <a:extLst>
              <a:ext uri="{FF2B5EF4-FFF2-40B4-BE49-F238E27FC236}">
                <a16:creationId xmlns:a16="http://schemas.microsoft.com/office/drawing/2014/main" id="{B0340E3B-EC46-BD2D-9FD9-A7B5A83F112B}"/>
              </a:ext>
            </a:extLst>
          </p:cNvPr>
          <p:cNvGraphicFramePr>
            <a:graphicFrameLocks noGrp="1"/>
          </p:cNvGraphicFramePr>
          <p:nvPr/>
        </p:nvGraphicFramePr>
        <p:xfrm>
          <a:off x="1524000" y="1945640"/>
          <a:ext cx="6096000" cy="148336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84085506"/>
                    </a:ext>
                  </a:extLst>
                </a:gridCol>
                <a:gridCol w="609600">
                  <a:extLst>
                    <a:ext uri="{9D8B030D-6E8A-4147-A177-3AD203B41FA5}">
                      <a16:colId xmlns:a16="http://schemas.microsoft.com/office/drawing/2014/main" val="3930531513"/>
                    </a:ext>
                  </a:extLst>
                </a:gridCol>
                <a:gridCol w="609600">
                  <a:extLst>
                    <a:ext uri="{9D8B030D-6E8A-4147-A177-3AD203B41FA5}">
                      <a16:colId xmlns:a16="http://schemas.microsoft.com/office/drawing/2014/main" val="2031848966"/>
                    </a:ext>
                  </a:extLst>
                </a:gridCol>
                <a:gridCol w="609600">
                  <a:extLst>
                    <a:ext uri="{9D8B030D-6E8A-4147-A177-3AD203B41FA5}">
                      <a16:colId xmlns:a16="http://schemas.microsoft.com/office/drawing/2014/main" val="2948883494"/>
                    </a:ext>
                  </a:extLst>
                </a:gridCol>
                <a:gridCol w="609600">
                  <a:extLst>
                    <a:ext uri="{9D8B030D-6E8A-4147-A177-3AD203B41FA5}">
                      <a16:colId xmlns:a16="http://schemas.microsoft.com/office/drawing/2014/main" val="926929672"/>
                    </a:ext>
                  </a:extLst>
                </a:gridCol>
                <a:gridCol w="609600">
                  <a:extLst>
                    <a:ext uri="{9D8B030D-6E8A-4147-A177-3AD203B41FA5}">
                      <a16:colId xmlns:a16="http://schemas.microsoft.com/office/drawing/2014/main" val="1772758484"/>
                    </a:ext>
                  </a:extLst>
                </a:gridCol>
                <a:gridCol w="609600">
                  <a:extLst>
                    <a:ext uri="{9D8B030D-6E8A-4147-A177-3AD203B41FA5}">
                      <a16:colId xmlns:a16="http://schemas.microsoft.com/office/drawing/2014/main" val="2485557901"/>
                    </a:ext>
                  </a:extLst>
                </a:gridCol>
                <a:gridCol w="609600">
                  <a:extLst>
                    <a:ext uri="{9D8B030D-6E8A-4147-A177-3AD203B41FA5}">
                      <a16:colId xmlns:a16="http://schemas.microsoft.com/office/drawing/2014/main" val="2492460659"/>
                    </a:ext>
                  </a:extLst>
                </a:gridCol>
                <a:gridCol w="609600">
                  <a:extLst>
                    <a:ext uri="{9D8B030D-6E8A-4147-A177-3AD203B41FA5}">
                      <a16:colId xmlns:a16="http://schemas.microsoft.com/office/drawing/2014/main" val="3230696630"/>
                    </a:ext>
                  </a:extLst>
                </a:gridCol>
                <a:gridCol w="609600">
                  <a:extLst>
                    <a:ext uri="{9D8B030D-6E8A-4147-A177-3AD203B41FA5}">
                      <a16:colId xmlns:a16="http://schemas.microsoft.com/office/drawing/2014/main" val="1280413271"/>
                    </a:ext>
                  </a:extLst>
                </a:gridCol>
              </a:tblGrid>
              <a:tr h="370840">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D</a:t>
                      </a:r>
                    </a:p>
                  </a:txBody>
                  <a:tcPr/>
                </a:tc>
                <a:tc>
                  <a:txBody>
                    <a:bodyPr/>
                    <a:lstStyle/>
                    <a:p>
                      <a:pPr algn="ctr"/>
                      <a:r>
                        <a:rPr lang="en-US" dirty="0"/>
                        <a:t>C</a:t>
                      </a:r>
                    </a:p>
                  </a:txBody>
                  <a:tcPr/>
                </a:tc>
                <a:tc>
                  <a:txBody>
                    <a:bodyPr/>
                    <a:lstStyle/>
                    <a:p>
                      <a:pPr algn="ctr"/>
                      <a:r>
                        <a:rPr lang="en-US" dirty="0"/>
                        <a:t>B</a:t>
                      </a:r>
                    </a:p>
                  </a:txBody>
                  <a:tcPr/>
                </a:tc>
                <a:tc>
                  <a:txBody>
                    <a:bodyPr/>
                    <a:lstStyle/>
                    <a:p>
                      <a:pPr algn="ctr"/>
                      <a:r>
                        <a:rPr lang="en-US" dirty="0"/>
                        <a:t>A</a:t>
                      </a:r>
                    </a:p>
                  </a:txBody>
                  <a:tcPr/>
                </a:tc>
                <a:extLst>
                  <a:ext uri="{0D108BD9-81ED-4DB2-BD59-A6C34878D82A}">
                    <a16:rowId xmlns:a16="http://schemas.microsoft.com/office/drawing/2014/main" val="602614737"/>
                  </a:ext>
                </a:extLst>
              </a:tr>
              <a:tr h="370840">
                <a:tc>
                  <a:txBody>
                    <a:bodyPr/>
                    <a:lstStyle/>
                    <a:p>
                      <a:pPr algn="ctr"/>
                      <a:r>
                        <a:rPr lang="en-US" dirty="0"/>
                        <a:t>A</a:t>
                      </a:r>
                    </a:p>
                  </a:txBody>
                  <a:tcPr/>
                </a:tc>
                <a:tc>
                  <a:txBody>
                    <a:bodyPr/>
                    <a:lstStyle/>
                    <a:p>
                      <a:pPr algn="ctr"/>
                      <a:r>
                        <a:rPr lang="en-US" dirty="0"/>
                        <a:t>A</a:t>
                      </a:r>
                    </a:p>
                  </a:txBody>
                  <a:tcPr/>
                </a:tc>
                <a:tc>
                  <a:txBody>
                    <a:bodyPr/>
                    <a:lstStyle/>
                    <a:p>
                      <a:pPr algn="ctr"/>
                      <a:r>
                        <a:rPr lang="en-US" dirty="0"/>
                        <a:t>A</a:t>
                      </a:r>
                    </a:p>
                  </a:txBody>
                  <a:tcPr/>
                </a:tc>
                <a:tc>
                  <a:txBody>
                    <a:bodyPr/>
                    <a:lstStyle/>
                    <a:p>
                      <a:pPr algn="ctr"/>
                      <a:r>
                        <a:rPr lang="en-US" dirty="0"/>
                        <a:t>D</a:t>
                      </a:r>
                    </a:p>
                  </a:txBody>
                  <a:tcPr/>
                </a:tc>
                <a:tc>
                  <a:txBody>
                    <a:bodyPr/>
                    <a:lstStyle/>
                    <a:p>
                      <a:pPr algn="ctr"/>
                      <a:r>
                        <a:rPr lang="en-US" dirty="0"/>
                        <a:t>D</a:t>
                      </a:r>
                    </a:p>
                  </a:txBody>
                  <a:tcPr/>
                </a:tc>
                <a:tc>
                  <a:txBody>
                    <a:bodyPr/>
                    <a:lstStyle/>
                    <a:p>
                      <a:pPr algn="ctr"/>
                      <a:r>
                        <a:rPr lang="en-US" dirty="0"/>
                        <a:t>D</a:t>
                      </a:r>
                    </a:p>
                  </a:txBody>
                  <a:tcPr/>
                </a:tc>
                <a:tc>
                  <a:txBody>
                    <a:bodyPr/>
                    <a:lstStyle/>
                    <a:p>
                      <a:pPr algn="ctr"/>
                      <a:endParaRPr lang="en-US" dirty="0"/>
                    </a:p>
                  </a:txBody>
                  <a:tcPr/>
                </a:tc>
                <a:tc>
                  <a:txBody>
                    <a:bodyPr/>
                    <a:lstStyle/>
                    <a:p>
                      <a:pPr algn="ctr"/>
                      <a:r>
                        <a:rPr lang="en-US" dirty="0"/>
                        <a:t>D</a:t>
                      </a:r>
                    </a:p>
                  </a:txBody>
                  <a:tcPr/>
                </a:tc>
                <a:tc>
                  <a:txBody>
                    <a:bodyPr/>
                    <a:lstStyle/>
                    <a:p>
                      <a:pPr algn="ctr"/>
                      <a:endParaRPr lang="en-US" dirty="0"/>
                    </a:p>
                  </a:txBody>
                  <a:tcPr/>
                </a:tc>
                <a:tc>
                  <a:txBody>
                    <a:bodyPr/>
                    <a:lstStyle/>
                    <a:p>
                      <a:pPr algn="ctr"/>
                      <a:r>
                        <a:rPr lang="en-US" dirty="0"/>
                        <a:t>A</a:t>
                      </a:r>
                    </a:p>
                  </a:txBody>
                  <a:tcPr/>
                </a:tc>
                <a:extLst>
                  <a:ext uri="{0D108BD9-81ED-4DB2-BD59-A6C34878D82A}">
                    <a16:rowId xmlns:a16="http://schemas.microsoft.com/office/drawing/2014/main" val="2423452017"/>
                  </a:ext>
                </a:extLst>
              </a:tr>
              <a:tr h="370840">
                <a:tc>
                  <a:txBody>
                    <a:bodyPr/>
                    <a:lstStyle/>
                    <a:p>
                      <a:pPr algn="ctr"/>
                      <a:endParaRPr lang="en-US" dirty="0"/>
                    </a:p>
                  </a:txBody>
                  <a:tcPr/>
                </a:tc>
                <a:tc>
                  <a:txBody>
                    <a:bodyPr/>
                    <a:lstStyle/>
                    <a:p>
                      <a:pPr algn="ctr"/>
                      <a:r>
                        <a:rPr lang="en-US" dirty="0"/>
                        <a:t>B</a:t>
                      </a:r>
                    </a:p>
                  </a:txBody>
                  <a:tcPr/>
                </a:tc>
                <a:tc>
                  <a:txBody>
                    <a:bodyPr/>
                    <a:lstStyle/>
                    <a:p>
                      <a:pPr algn="ctr"/>
                      <a:r>
                        <a:rPr lang="en-US" dirty="0"/>
                        <a:t>B</a:t>
                      </a:r>
                    </a:p>
                  </a:txBody>
                  <a:tcPr/>
                </a:tc>
                <a:tc>
                  <a:txBody>
                    <a:bodyPr/>
                    <a:lstStyle/>
                    <a:p>
                      <a:pPr algn="ctr"/>
                      <a:r>
                        <a:rPr lang="en-US" dirty="0"/>
                        <a:t>B</a:t>
                      </a:r>
                    </a:p>
                  </a:txBody>
                  <a:tcPr/>
                </a:tc>
                <a:tc>
                  <a:txBody>
                    <a:bodyPr/>
                    <a:lstStyle/>
                    <a:p>
                      <a:pPr algn="ctr"/>
                      <a:r>
                        <a:rPr lang="en-US" dirty="0"/>
                        <a:t>A</a:t>
                      </a:r>
                    </a:p>
                  </a:txBody>
                  <a:tcPr/>
                </a:tc>
                <a:tc>
                  <a:txBody>
                    <a:bodyPr/>
                    <a:lstStyle/>
                    <a:p>
                      <a:pPr algn="ctr"/>
                      <a:r>
                        <a:rPr lang="en-US" dirty="0"/>
                        <a:t>A</a:t>
                      </a:r>
                    </a:p>
                  </a:txBody>
                  <a:tcPr/>
                </a:tc>
                <a:tc>
                  <a:txBody>
                    <a:bodyPr/>
                    <a:lstStyle/>
                    <a:p>
                      <a:pPr algn="ctr"/>
                      <a:endParaRPr lang="en-US" dirty="0"/>
                    </a:p>
                  </a:txBody>
                  <a:tcPr/>
                </a:tc>
                <a:tc>
                  <a:txBody>
                    <a:bodyPr/>
                    <a:lstStyle/>
                    <a:p>
                      <a:pPr algn="ctr"/>
                      <a:r>
                        <a:rPr lang="en-US" dirty="0"/>
                        <a:t>C</a:t>
                      </a:r>
                    </a:p>
                  </a:txBody>
                  <a:tcPr/>
                </a:tc>
                <a:tc>
                  <a:txBody>
                    <a:bodyPr/>
                    <a:lstStyle/>
                    <a:p>
                      <a:pPr algn="ctr"/>
                      <a:endParaRPr lang="en-US" dirty="0"/>
                    </a:p>
                  </a:txBody>
                  <a:tcPr/>
                </a:tc>
                <a:tc>
                  <a:txBody>
                    <a:bodyPr/>
                    <a:lstStyle/>
                    <a:p>
                      <a:pPr algn="ctr"/>
                      <a:r>
                        <a:rPr lang="en-US" dirty="0"/>
                        <a:t>C</a:t>
                      </a:r>
                    </a:p>
                  </a:txBody>
                  <a:tcPr/>
                </a:tc>
                <a:extLst>
                  <a:ext uri="{0D108BD9-81ED-4DB2-BD59-A6C34878D82A}">
                    <a16:rowId xmlns:a16="http://schemas.microsoft.com/office/drawing/2014/main" val="4073796780"/>
                  </a:ext>
                </a:extLst>
              </a:tr>
              <a:tr h="370840">
                <a:tc>
                  <a:txBody>
                    <a:bodyPr/>
                    <a:lstStyle/>
                    <a:p>
                      <a:pPr algn="ctr"/>
                      <a:endParaRPr lang="en-US"/>
                    </a:p>
                  </a:txBody>
                  <a:tcPr/>
                </a:tc>
                <a:tc>
                  <a:txBody>
                    <a:bodyPr/>
                    <a:lstStyle/>
                    <a:p>
                      <a:pPr algn="ctr"/>
                      <a:endParaRPr lang="en-US"/>
                    </a:p>
                  </a:txBody>
                  <a:tcPr/>
                </a:tc>
                <a:tc>
                  <a:txBody>
                    <a:bodyPr/>
                    <a:lstStyle/>
                    <a:p>
                      <a:pPr algn="ctr"/>
                      <a:r>
                        <a:rPr lang="en-US" dirty="0"/>
                        <a:t>C</a:t>
                      </a:r>
                    </a:p>
                  </a:txBody>
                  <a:tcPr/>
                </a:tc>
                <a:tc>
                  <a:txBody>
                    <a:bodyPr/>
                    <a:lstStyle/>
                    <a:p>
                      <a:pPr algn="ctr"/>
                      <a:r>
                        <a:rPr lang="en-US" dirty="0"/>
                        <a:t>C</a:t>
                      </a:r>
                    </a:p>
                  </a:txBody>
                  <a:tcPr/>
                </a:tc>
                <a:tc>
                  <a:txBody>
                    <a:bodyPr/>
                    <a:lstStyle/>
                    <a:p>
                      <a:pPr algn="ctr"/>
                      <a:r>
                        <a:rPr lang="en-US" dirty="0"/>
                        <a:t>C</a:t>
                      </a:r>
                    </a:p>
                  </a:txBody>
                  <a:tcPr/>
                </a:tc>
                <a:tc>
                  <a:txBody>
                    <a:bodyPr/>
                    <a:lstStyle/>
                    <a:p>
                      <a:pPr algn="ctr"/>
                      <a:r>
                        <a:rPr lang="en-US" dirty="0"/>
                        <a:t>B</a:t>
                      </a:r>
                    </a:p>
                  </a:txBody>
                  <a:tcPr/>
                </a:tc>
                <a:tc>
                  <a:txBody>
                    <a:bodyPr/>
                    <a:lstStyle/>
                    <a:p>
                      <a:pPr algn="ctr"/>
                      <a:endParaRPr lang="en-US" dirty="0"/>
                    </a:p>
                  </a:txBody>
                  <a:tcPr/>
                </a:tc>
                <a:tc>
                  <a:txBody>
                    <a:bodyPr/>
                    <a:lstStyle/>
                    <a:p>
                      <a:pPr algn="ctr"/>
                      <a:r>
                        <a:rPr lang="en-US" dirty="0"/>
                        <a:t>B</a:t>
                      </a:r>
                    </a:p>
                  </a:txBody>
                  <a:tcPr/>
                </a:tc>
                <a:tc>
                  <a:txBody>
                    <a:bodyPr/>
                    <a:lstStyle/>
                    <a:p>
                      <a:pPr algn="ctr"/>
                      <a:endParaRPr lang="en-US" dirty="0"/>
                    </a:p>
                  </a:txBody>
                  <a:tcPr/>
                </a:tc>
                <a:tc>
                  <a:txBody>
                    <a:bodyPr/>
                    <a:lstStyle/>
                    <a:p>
                      <a:pPr algn="ctr"/>
                      <a:r>
                        <a:rPr lang="en-US" dirty="0"/>
                        <a:t>B</a:t>
                      </a:r>
                    </a:p>
                  </a:txBody>
                  <a:tcPr/>
                </a:tc>
                <a:extLst>
                  <a:ext uri="{0D108BD9-81ED-4DB2-BD59-A6C34878D82A}">
                    <a16:rowId xmlns:a16="http://schemas.microsoft.com/office/drawing/2014/main" val="2907789528"/>
                  </a:ext>
                </a:extLst>
              </a:tr>
            </a:tbl>
          </a:graphicData>
        </a:graphic>
      </p:graphicFrame>
      <p:graphicFrame>
        <p:nvGraphicFramePr>
          <p:cNvPr id="5" name="Table 4">
            <a:extLst>
              <a:ext uri="{FF2B5EF4-FFF2-40B4-BE49-F238E27FC236}">
                <a16:creationId xmlns:a16="http://schemas.microsoft.com/office/drawing/2014/main" id="{04C94054-3785-B372-D88C-90642ACB3BF3}"/>
              </a:ext>
            </a:extLst>
          </p:cNvPr>
          <p:cNvGraphicFramePr>
            <a:graphicFrameLocks noGrp="1"/>
          </p:cNvGraphicFramePr>
          <p:nvPr/>
        </p:nvGraphicFramePr>
        <p:xfrm>
          <a:off x="1524000" y="3999406"/>
          <a:ext cx="6096000" cy="111252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3710974358"/>
                    </a:ext>
                  </a:extLst>
                </a:gridCol>
                <a:gridCol w="609600">
                  <a:extLst>
                    <a:ext uri="{9D8B030D-6E8A-4147-A177-3AD203B41FA5}">
                      <a16:colId xmlns:a16="http://schemas.microsoft.com/office/drawing/2014/main" val="1057193446"/>
                    </a:ext>
                  </a:extLst>
                </a:gridCol>
                <a:gridCol w="609600">
                  <a:extLst>
                    <a:ext uri="{9D8B030D-6E8A-4147-A177-3AD203B41FA5}">
                      <a16:colId xmlns:a16="http://schemas.microsoft.com/office/drawing/2014/main" val="1198156951"/>
                    </a:ext>
                  </a:extLst>
                </a:gridCol>
                <a:gridCol w="609600">
                  <a:extLst>
                    <a:ext uri="{9D8B030D-6E8A-4147-A177-3AD203B41FA5}">
                      <a16:colId xmlns:a16="http://schemas.microsoft.com/office/drawing/2014/main" val="350299330"/>
                    </a:ext>
                  </a:extLst>
                </a:gridCol>
                <a:gridCol w="609600">
                  <a:extLst>
                    <a:ext uri="{9D8B030D-6E8A-4147-A177-3AD203B41FA5}">
                      <a16:colId xmlns:a16="http://schemas.microsoft.com/office/drawing/2014/main" val="3261613818"/>
                    </a:ext>
                  </a:extLst>
                </a:gridCol>
                <a:gridCol w="609600">
                  <a:extLst>
                    <a:ext uri="{9D8B030D-6E8A-4147-A177-3AD203B41FA5}">
                      <a16:colId xmlns:a16="http://schemas.microsoft.com/office/drawing/2014/main" val="3112531816"/>
                    </a:ext>
                  </a:extLst>
                </a:gridCol>
                <a:gridCol w="609600">
                  <a:extLst>
                    <a:ext uri="{9D8B030D-6E8A-4147-A177-3AD203B41FA5}">
                      <a16:colId xmlns:a16="http://schemas.microsoft.com/office/drawing/2014/main" val="898192687"/>
                    </a:ext>
                  </a:extLst>
                </a:gridCol>
                <a:gridCol w="609600">
                  <a:extLst>
                    <a:ext uri="{9D8B030D-6E8A-4147-A177-3AD203B41FA5}">
                      <a16:colId xmlns:a16="http://schemas.microsoft.com/office/drawing/2014/main" val="4148341464"/>
                    </a:ext>
                  </a:extLst>
                </a:gridCol>
                <a:gridCol w="609600">
                  <a:extLst>
                    <a:ext uri="{9D8B030D-6E8A-4147-A177-3AD203B41FA5}">
                      <a16:colId xmlns:a16="http://schemas.microsoft.com/office/drawing/2014/main" val="2375845903"/>
                    </a:ext>
                  </a:extLst>
                </a:gridCol>
                <a:gridCol w="609600">
                  <a:extLst>
                    <a:ext uri="{9D8B030D-6E8A-4147-A177-3AD203B41FA5}">
                      <a16:colId xmlns:a16="http://schemas.microsoft.com/office/drawing/2014/main" val="1642638524"/>
                    </a:ext>
                  </a:extLst>
                </a:gridCol>
              </a:tblGrid>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33065176"/>
                  </a:ext>
                </a:extLst>
              </a:tr>
              <a:tr h="370840">
                <a:tc>
                  <a:txBody>
                    <a:bodyPr/>
                    <a:lstStyle/>
                    <a:p>
                      <a:pPr algn="ctr"/>
                      <a:endParaRPr lang="en-US"/>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4075288593"/>
                  </a:ext>
                </a:extLst>
              </a:tr>
              <a:tr h="370840">
                <a:tc>
                  <a:txBody>
                    <a:bodyPr/>
                    <a:lstStyle/>
                    <a:p>
                      <a:pPr algn="ctr"/>
                      <a:endParaRPr lang="en-US"/>
                    </a:p>
                  </a:txBody>
                  <a:tcPr/>
                </a:tc>
                <a:tc>
                  <a:txBody>
                    <a:bodyPr/>
                    <a:lstStyle/>
                    <a:p>
                      <a:pPr algn="ctr"/>
                      <a:endParaRPr lang="en-US"/>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980126434"/>
                  </a:ext>
                </a:extLst>
              </a:tr>
            </a:tbl>
          </a:graphicData>
        </a:graphic>
      </p:graphicFrame>
      <p:sp>
        <p:nvSpPr>
          <p:cNvPr id="6" name="TextBox 5">
            <a:extLst>
              <a:ext uri="{FF2B5EF4-FFF2-40B4-BE49-F238E27FC236}">
                <a16:creationId xmlns:a16="http://schemas.microsoft.com/office/drawing/2014/main" id="{4AF53863-09E2-5200-37D5-83536D2B4A85}"/>
              </a:ext>
            </a:extLst>
          </p:cNvPr>
          <p:cNvSpPr txBox="1"/>
          <p:nvPr/>
        </p:nvSpPr>
        <p:spPr>
          <a:xfrm>
            <a:off x="1524000" y="5285433"/>
            <a:ext cx="1711569" cy="738664"/>
          </a:xfrm>
          <a:prstGeom prst="rect">
            <a:avLst/>
          </a:prstGeom>
          <a:noFill/>
        </p:spPr>
        <p:txBody>
          <a:bodyPr wrap="square" rtlCol="0">
            <a:spAutoFit/>
          </a:bodyPr>
          <a:lstStyle/>
          <a:p>
            <a:r>
              <a:rPr lang="en-US" sz="1400" dirty="0"/>
              <a:t>Reference bit</a:t>
            </a:r>
          </a:p>
          <a:p>
            <a:endParaRPr lang="en-US" sz="1400" dirty="0"/>
          </a:p>
          <a:p>
            <a:r>
              <a:rPr lang="en-US" sz="1400" dirty="0"/>
              <a:t>Page faults: 8</a:t>
            </a:r>
          </a:p>
        </p:txBody>
      </p:sp>
      <p:sp>
        <p:nvSpPr>
          <p:cNvPr id="3" name="Rectangle 2">
            <a:extLst>
              <a:ext uri="{FF2B5EF4-FFF2-40B4-BE49-F238E27FC236}">
                <a16:creationId xmlns:a16="http://schemas.microsoft.com/office/drawing/2014/main" id="{C2C232DB-8EE4-50B3-F444-193828725C7F}"/>
              </a:ext>
            </a:extLst>
          </p:cNvPr>
          <p:cNvSpPr/>
          <p:nvPr/>
        </p:nvSpPr>
        <p:spPr bwMode="auto">
          <a:xfrm>
            <a:off x="7013749" y="1838848"/>
            <a:ext cx="606251" cy="3446585"/>
          </a:xfrm>
          <a:prstGeom prst="rect">
            <a:avLst/>
          </a:prstGeom>
          <a:noFill/>
          <a:ln w="25400" cap="flat" cmpd="sng" algn="ctr">
            <a:solidFill>
              <a:srgbClr val="FF0000"/>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sp>
        <p:nvSpPr>
          <p:cNvPr id="7" name="TextBox 6">
            <a:extLst>
              <a:ext uri="{FF2B5EF4-FFF2-40B4-BE49-F238E27FC236}">
                <a16:creationId xmlns:a16="http://schemas.microsoft.com/office/drawing/2014/main" id="{DAC33711-2361-F027-E87B-FEA5476FA232}"/>
              </a:ext>
            </a:extLst>
          </p:cNvPr>
          <p:cNvSpPr txBox="1"/>
          <p:nvPr/>
        </p:nvSpPr>
        <p:spPr>
          <a:xfrm>
            <a:off x="5731850" y="1221813"/>
            <a:ext cx="3170047" cy="523220"/>
          </a:xfrm>
          <a:prstGeom prst="rect">
            <a:avLst/>
          </a:prstGeom>
          <a:noFill/>
        </p:spPr>
        <p:txBody>
          <a:bodyPr wrap="square" rtlCol="0">
            <a:spAutoFit/>
          </a:bodyPr>
          <a:lstStyle/>
          <a:p>
            <a:pPr algn="ctr"/>
            <a:r>
              <a:rPr lang="en-US" sz="1400" dirty="0">
                <a:solidFill>
                  <a:srgbClr val="FF0000"/>
                </a:solidFill>
              </a:rPr>
              <a:t>Note: D should be the victim and reference bit is 0, replace it.</a:t>
            </a:r>
          </a:p>
        </p:txBody>
      </p:sp>
    </p:spTree>
    <p:extLst>
      <p:ext uri="{BB962C8B-B14F-4D97-AF65-F5344CB8AC3E}">
        <p14:creationId xmlns:p14="http://schemas.microsoft.com/office/powerpoint/2010/main" val="35049384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0C88A8BE-7938-4EED-BEF5-4F87A24C8617}"/>
              </a:ext>
            </a:extLst>
          </p:cNvPr>
          <p:cNvSpPr>
            <a:spLocks noGrp="1" noChangeArrowheads="1"/>
          </p:cNvSpPr>
          <p:nvPr>
            <p:ph type="title"/>
          </p:nvPr>
        </p:nvSpPr>
        <p:spPr/>
        <p:txBody>
          <a:bodyPr/>
          <a:lstStyle/>
          <a:p>
            <a:r>
              <a:rPr lang="en-US" altLang="zh-CN" dirty="0"/>
              <a:t>Thrashing</a:t>
            </a:r>
            <a:endParaRPr lang="zh-CN" altLang="en-US" dirty="0"/>
          </a:p>
        </p:txBody>
      </p:sp>
      <p:sp>
        <p:nvSpPr>
          <p:cNvPr id="8195" name="Content Placeholder 2">
            <a:extLst>
              <a:ext uri="{FF2B5EF4-FFF2-40B4-BE49-F238E27FC236}">
                <a16:creationId xmlns:a16="http://schemas.microsoft.com/office/drawing/2014/main" id="{1B8375A9-1AED-4530-83B5-6B4523E9A056}"/>
              </a:ext>
            </a:extLst>
          </p:cNvPr>
          <p:cNvSpPr>
            <a:spLocks noGrp="1" noChangeArrowheads="1"/>
          </p:cNvSpPr>
          <p:nvPr>
            <p:ph idx="1"/>
          </p:nvPr>
        </p:nvSpPr>
        <p:spPr>
          <a:xfrm>
            <a:off x="346222" y="971549"/>
            <a:ext cx="8340577" cy="1529425"/>
          </a:xfrm>
        </p:spPr>
        <p:txBody>
          <a:bodyPr/>
          <a:lstStyle/>
          <a:p>
            <a:r>
              <a:rPr lang="en-US" altLang="en-US" sz="2000" b="1" dirty="0">
                <a:solidFill>
                  <a:srgbClr val="FF0000"/>
                </a:solidFill>
              </a:rPr>
              <a:t>Thrashing</a:t>
            </a:r>
            <a:r>
              <a:rPr lang="en-US" altLang="en-US" sz="2000" dirty="0">
                <a:solidFill>
                  <a:srgbClr val="FF0000"/>
                </a:solidFill>
              </a:rPr>
              <a:t> </a:t>
            </a:r>
            <a:r>
              <a:rPr lang="en-US" altLang="en-US" sz="2000" dirty="0">
                <a:sym typeface="Symbol" panose="05050102010706020507" pitchFamily="18" charset="2"/>
              </a:rPr>
              <a:t> a process or a set of processes is busy swapping pages in and out</a:t>
            </a:r>
          </a:p>
          <a:p>
            <a:r>
              <a:rPr lang="en-US" altLang="en-US" sz="2000" dirty="0">
                <a:sym typeface="Symbol" panose="05050102010706020507" pitchFamily="18" charset="2"/>
              </a:rPr>
              <a:t>This implies that the number of frames (pages)</a:t>
            </a:r>
            <a:r>
              <a:rPr lang="zh-CN" altLang="en-US" sz="2000" dirty="0">
                <a:sym typeface="Symbol" panose="05050102010706020507" pitchFamily="18" charset="2"/>
              </a:rPr>
              <a:t> </a:t>
            </a:r>
            <a:r>
              <a:rPr lang="en-HK" altLang="zh-CN" sz="2000" dirty="0">
                <a:sym typeface="Symbol" panose="05050102010706020507" pitchFamily="18" charset="2"/>
              </a:rPr>
              <a:t>allocated to the process is insufficient to capture the current locality</a:t>
            </a:r>
            <a:endParaRPr lang="en-US" altLang="en-US" sz="2000" dirty="0"/>
          </a:p>
          <a:p>
            <a:endParaRPr lang="zh-CN" altLang="en-US" dirty="0"/>
          </a:p>
        </p:txBody>
      </p:sp>
      <p:pic>
        <p:nvPicPr>
          <p:cNvPr id="8197" name="Content Placeholder 4" descr="9">
            <a:extLst>
              <a:ext uri="{FF2B5EF4-FFF2-40B4-BE49-F238E27FC236}">
                <a16:creationId xmlns:a16="http://schemas.microsoft.com/office/drawing/2014/main" id="{36F9B288-DE3F-489A-8B23-3755E1B79E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6349" y="2805481"/>
            <a:ext cx="6231301" cy="3592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0C88A8BE-7938-4EED-BEF5-4F87A24C8617}"/>
              </a:ext>
            </a:extLst>
          </p:cNvPr>
          <p:cNvSpPr>
            <a:spLocks noGrp="1" noChangeArrowheads="1"/>
          </p:cNvSpPr>
          <p:nvPr>
            <p:ph type="title"/>
          </p:nvPr>
        </p:nvSpPr>
        <p:spPr/>
        <p:txBody>
          <a:bodyPr/>
          <a:lstStyle/>
          <a:p>
            <a:r>
              <a:rPr lang="en-US" altLang="zh-CN" dirty="0"/>
              <a:t>Demand Paging and Thrashing</a:t>
            </a:r>
            <a:endParaRPr lang="zh-CN" altLang="en-US" dirty="0"/>
          </a:p>
        </p:txBody>
      </p:sp>
      <p:sp>
        <p:nvSpPr>
          <p:cNvPr id="8195" name="Content Placeholder 2">
            <a:extLst>
              <a:ext uri="{FF2B5EF4-FFF2-40B4-BE49-F238E27FC236}">
                <a16:creationId xmlns:a16="http://schemas.microsoft.com/office/drawing/2014/main" id="{1B8375A9-1AED-4530-83B5-6B4523E9A056}"/>
              </a:ext>
            </a:extLst>
          </p:cNvPr>
          <p:cNvSpPr>
            <a:spLocks noGrp="1" noChangeArrowheads="1"/>
          </p:cNvSpPr>
          <p:nvPr>
            <p:ph idx="1"/>
          </p:nvPr>
        </p:nvSpPr>
        <p:spPr>
          <a:xfrm>
            <a:off x="346222" y="971549"/>
            <a:ext cx="8340577" cy="5609035"/>
          </a:xfrm>
        </p:spPr>
        <p:txBody>
          <a:bodyPr/>
          <a:lstStyle/>
          <a:p>
            <a:r>
              <a:rPr lang="en-US" altLang="zh-CN" sz="2000" dirty="0"/>
              <a:t>Why does demand paging work? – Locality model</a:t>
            </a:r>
          </a:p>
          <a:p>
            <a:pPr lvl="1"/>
            <a:r>
              <a:rPr lang="en-US" altLang="zh-CN" dirty="0"/>
              <a:t>A locality is a set of pages that are actively used together. A running program is generally composed of several different localities, which may overlap</a:t>
            </a:r>
          </a:p>
          <a:p>
            <a:pPr lvl="1"/>
            <a:r>
              <a:rPr lang="en-US" altLang="zh-CN" dirty="0"/>
              <a:t>Memory access or subsequent memory access tends to stay in the same set of page(s)</a:t>
            </a:r>
          </a:p>
          <a:p>
            <a:pPr lvl="1"/>
            <a:r>
              <a:rPr lang="en-US" altLang="zh-CN" dirty="0"/>
              <a:t>Process migrates from one locality to another, e.g., operating on a different set of data or call a function (different code segment)</a:t>
            </a:r>
          </a:p>
          <a:p>
            <a:r>
              <a:rPr lang="en-US" altLang="zh-CN" sz="2000" dirty="0"/>
              <a:t>Why does thrashing occur? </a:t>
            </a:r>
          </a:p>
          <a:p>
            <a:pPr lvl="1"/>
            <a:r>
              <a:rPr lang="en-US" altLang="zh-CN" dirty="0">
                <a:solidFill>
                  <a:srgbClr val="FF0000"/>
                </a:solidFill>
              </a:rPr>
              <a:t>total size of locality (of all processes) &gt; total memory size</a:t>
            </a:r>
            <a:endParaRPr lang="en-US" altLang="zh-CN" dirty="0"/>
          </a:p>
          <a:p>
            <a:pPr lvl="1"/>
            <a:r>
              <a:rPr lang="en-US" altLang="zh-CN" dirty="0"/>
              <a:t>If we do not allocate enough frames to accommodate the size of the current locality, the process will thrash, since it cannot keep in memory all the pages that it is actively using</a:t>
            </a:r>
          </a:p>
        </p:txBody>
      </p:sp>
    </p:spTree>
    <p:extLst>
      <p:ext uri="{BB962C8B-B14F-4D97-AF65-F5344CB8AC3E}">
        <p14:creationId xmlns:p14="http://schemas.microsoft.com/office/powerpoint/2010/main" val="361298463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047E1E35-4057-4506-A258-29FDA0EFBDBD}"/>
              </a:ext>
            </a:extLst>
          </p:cNvPr>
          <p:cNvSpPr>
            <a:spLocks noGrp="1" noChangeArrowheads="1"/>
          </p:cNvSpPr>
          <p:nvPr>
            <p:ph type="title"/>
          </p:nvPr>
        </p:nvSpPr>
        <p:spPr/>
        <p:txBody>
          <a:bodyPr/>
          <a:lstStyle/>
          <a:p>
            <a:r>
              <a:rPr lang="en-US" altLang="zh-CN"/>
              <a:t>Working-Set Window</a:t>
            </a:r>
            <a:endParaRPr lang="en-US" altLang="en-US"/>
          </a:p>
        </p:txBody>
      </p:sp>
      <p:sp>
        <p:nvSpPr>
          <p:cNvPr id="10243" name="Content Placeholder 2">
            <a:extLst>
              <a:ext uri="{FF2B5EF4-FFF2-40B4-BE49-F238E27FC236}">
                <a16:creationId xmlns:a16="http://schemas.microsoft.com/office/drawing/2014/main" id="{0E5C1EE1-EFF1-477A-B199-DEE1909984DA}"/>
              </a:ext>
            </a:extLst>
          </p:cNvPr>
          <p:cNvSpPr>
            <a:spLocks noGrp="1" noChangeArrowheads="1"/>
          </p:cNvSpPr>
          <p:nvPr>
            <p:ph idx="1"/>
          </p:nvPr>
        </p:nvSpPr>
        <p:spPr>
          <a:xfrm>
            <a:off x="457199" y="1040191"/>
            <a:ext cx="8111515" cy="5665409"/>
          </a:xfrm>
        </p:spPr>
        <p:txBody>
          <a:bodyPr/>
          <a:lstStyle/>
          <a:p>
            <a:r>
              <a:rPr lang="en-US" altLang="en-US" sz="2000" dirty="0"/>
              <a:t>A </a:t>
            </a:r>
            <a:r>
              <a:rPr lang="en-US" altLang="en-US" sz="2000" dirty="0">
                <a:solidFill>
                  <a:srgbClr val="FF0000"/>
                </a:solidFill>
              </a:rPr>
              <a:t>working set</a:t>
            </a:r>
            <a:r>
              <a:rPr lang="en-US" altLang="en-US" sz="2000" dirty="0"/>
              <a:t> is the set of pages in the most recent </a:t>
            </a:r>
            <a:r>
              <a:rPr lang="en-US" altLang="zh-CN" sz="2000" dirty="0">
                <a:ea typeface="宋体" panose="02010600030101010101" pitchFamily="2" charset="-122"/>
                <a:sym typeface="Symbol" panose="05050102010706020507" pitchFamily="18" charset="2"/>
              </a:rPr>
              <a:t></a:t>
            </a:r>
            <a:r>
              <a:rPr lang="en-US" altLang="en-US" sz="2000" dirty="0"/>
              <a:t> referenced pages.</a:t>
            </a:r>
            <a:r>
              <a:rPr lang="en-US" altLang="zh-CN" sz="2000" dirty="0">
                <a:sym typeface="Symbol" panose="05050102010706020507" pitchFamily="18" charset="2"/>
              </a:rPr>
              <a:t>.</a:t>
            </a:r>
            <a:endParaRPr lang="en-US" altLang="en-US" sz="2000" b="1" i="1" dirty="0"/>
          </a:p>
          <a:p>
            <a:r>
              <a:rPr lang="en-US" altLang="en-US" sz="2000" dirty="0"/>
              <a:t>The </a:t>
            </a:r>
            <a:r>
              <a:rPr lang="en-US" altLang="en-US" sz="2000" dirty="0">
                <a:solidFill>
                  <a:srgbClr val="FF0000"/>
                </a:solidFill>
              </a:rPr>
              <a:t>working-set window </a:t>
            </a:r>
            <a:r>
              <a:rPr lang="en-US" altLang="en-US" sz="2000" dirty="0"/>
              <a:t>is a </a:t>
            </a:r>
            <a:r>
              <a:rPr lang="en-US" altLang="zh-CN" sz="2000" dirty="0">
                <a:solidFill>
                  <a:srgbClr val="0000CC"/>
                </a:solidFill>
                <a:sym typeface="Symbol" panose="05050102010706020507" pitchFamily="18" charset="2"/>
              </a:rPr>
              <a:t>moving window</a:t>
            </a:r>
            <a:r>
              <a:rPr lang="en-US" altLang="en-US" sz="2000" dirty="0"/>
              <a:t>. </a:t>
            </a:r>
            <a:r>
              <a:rPr lang="en-US" altLang="zh-CN" sz="2000" dirty="0">
                <a:ea typeface="宋体" panose="02010600030101010101" pitchFamily="2" charset="-122"/>
                <a:sym typeface="Symbol" panose="05050102010706020507" pitchFamily="18" charset="2"/>
              </a:rPr>
              <a:t></a:t>
            </a:r>
            <a:r>
              <a:rPr lang="en-US" altLang="zh-CN" sz="2000" dirty="0">
                <a:sym typeface="Symbol" panose="05050102010706020507" pitchFamily="18" charset="2"/>
              </a:rPr>
              <a:t>  is the window size </a:t>
            </a:r>
          </a:p>
          <a:p>
            <a:r>
              <a:rPr lang="en-US" altLang="en-US" sz="2000" dirty="0"/>
              <a:t>A page is in the working set if it is referenced anywhere in the working-set window</a:t>
            </a:r>
            <a:endParaRPr lang="en-US" altLang="en-US" sz="2000" i="1" dirty="0"/>
          </a:p>
          <a:p>
            <a:r>
              <a:rPr lang="en-US" altLang="en-US" sz="2000" dirty="0"/>
              <a:t>For example, in the following working-set model:</a:t>
            </a:r>
          </a:p>
          <a:p>
            <a:pPr>
              <a:buFont typeface="Wingdings" panose="05000000000000000000" pitchFamily="2" charset="2"/>
              <a:buNone/>
            </a:pPr>
            <a:endParaRPr lang="en-US" altLang="en-US" dirty="0"/>
          </a:p>
          <a:p>
            <a:pPr>
              <a:buFont typeface="Wingdings" panose="05000000000000000000" pitchFamily="2" charset="2"/>
              <a:buNone/>
            </a:pPr>
            <a:endParaRPr lang="en-US" altLang="en-US" dirty="0"/>
          </a:p>
          <a:p>
            <a:pPr>
              <a:buFont typeface="Wingdings" panose="05000000000000000000" pitchFamily="2" charset="2"/>
              <a:buNone/>
            </a:pPr>
            <a:endParaRPr lang="en-US" altLang="en-US" dirty="0"/>
          </a:p>
          <a:p>
            <a:endParaRPr lang="en-US" altLang="en-US" sz="2000" dirty="0"/>
          </a:p>
          <a:p>
            <a:endParaRPr lang="en-US" altLang="en-US" sz="2000" dirty="0"/>
          </a:p>
          <a:p>
            <a:r>
              <a:rPr lang="en-US" altLang="en-US" sz="2000" dirty="0"/>
              <a:t>if </a:t>
            </a:r>
            <a:r>
              <a:rPr lang="en-US" altLang="zh-CN" sz="2000" dirty="0">
                <a:ea typeface="宋体" panose="02010600030101010101" pitchFamily="2" charset="-122"/>
                <a:sym typeface="Symbol" panose="05050102010706020507" pitchFamily="18" charset="2"/>
              </a:rPr>
              <a:t></a:t>
            </a:r>
            <a:r>
              <a:rPr lang="en-US" altLang="en-US" sz="2000" i="1" dirty="0"/>
              <a:t> = 10 memory references, then the working set at time t1 is {1,2,5,6,7}, and at </a:t>
            </a:r>
            <a:r>
              <a:rPr lang="en-US" altLang="en-US" sz="2000" dirty="0"/>
              <a:t>time </a:t>
            </a:r>
            <a:r>
              <a:rPr lang="en-US" altLang="en-US" sz="2000" i="1" dirty="0"/>
              <a:t>t2, the working set is {3,4}.</a:t>
            </a:r>
            <a:endParaRPr lang="en-US" altLang="en-US" sz="2000" dirty="0"/>
          </a:p>
        </p:txBody>
      </p:sp>
      <p:pic>
        <p:nvPicPr>
          <p:cNvPr id="10244" name="Picture 3">
            <a:extLst>
              <a:ext uri="{FF2B5EF4-FFF2-40B4-BE49-F238E27FC236}">
                <a16:creationId xmlns:a16="http://schemas.microsoft.com/office/drawing/2014/main" id="{483E5A72-5ED9-4BC7-8891-30C5B42690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725" y="3331159"/>
            <a:ext cx="7834684" cy="1942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047E1E35-4057-4506-A258-29FDA0EFBDBD}"/>
              </a:ext>
            </a:extLst>
          </p:cNvPr>
          <p:cNvSpPr>
            <a:spLocks noGrp="1" noChangeArrowheads="1"/>
          </p:cNvSpPr>
          <p:nvPr>
            <p:ph type="title"/>
          </p:nvPr>
        </p:nvSpPr>
        <p:spPr/>
        <p:txBody>
          <a:bodyPr/>
          <a:lstStyle/>
          <a:p>
            <a:r>
              <a:rPr lang="en-US" altLang="zh-CN"/>
              <a:t>Working-Set Window</a:t>
            </a:r>
            <a:endParaRPr lang="en-US" altLang="en-US"/>
          </a:p>
        </p:txBody>
      </p:sp>
      <p:sp>
        <p:nvSpPr>
          <p:cNvPr id="10243" name="Content Placeholder 2">
            <a:extLst>
              <a:ext uri="{FF2B5EF4-FFF2-40B4-BE49-F238E27FC236}">
                <a16:creationId xmlns:a16="http://schemas.microsoft.com/office/drawing/2014/main" id="{0E5C1EE1-EFF1-477A-B199-DEE1909984DA}"/>
              </a:ext>
            </a:extLst>
          </p:cNvPr>
          <p:cNvSpPr>
            <a:spLocks noGrp="1" noChangeArrowheads="1"/>
          </p:cNvSpPr>
          <p:nvPr>
            <p:ph idx="1"/>
          </p:nvPr>
        </p:nvSpPr>
        <p:spPr>
          <a:xfrm>
            <a:off x="457199" y="1040191"/>
            <a:ext cx="8111515" cy="5665409"/>
          </a:xfrm>
        </p:spPr>
        <p:txBody>
          <a:bodyPr/>
          <a:lstStyle/>
          <a:p>
            <a:r>
              <a:rPr lang="en-US" altLang="en-US" sz="2000" dirty="0"/>
              <a:t>If the </a:t>
            </a:r>
            <a:r>
              <a:rPr lang="en-US" altLang="zh-CN" sz="2000" dirty="0"/>
              <a:t>total demand frames is larger than the total number of frames =&gt; Thrashing – at least one process is short of memory</a:t>
            </a:r>
          </a:p>
          <a:p>
            <a:pPr lvl="1"/>
            <a:r>
              <a:rPr lang="en-US" altLang="zh-CN" sz="2000" dirty="0"/>
              <a:t>Policy: suspend or swap out one of the processes -&gt; do it later</a:t>
            </a:r>
          </a:p>
          <a:p>
            <a:pPr lvl="1"/>
            <a:endParaRPr lang="en-US" altLang="en-US" sz="2000" dirty="0"/>
          </a:p>
          <a:p>
            <a:r>
              <a:rPr lang="en-US" altLang="zh-CN" sz="2000" dirty="0"/>
              <a:t>The working-set strategy prevents thrashing while keeping the degree of multiprogramming as high as possible, thus optimizes CPU utilization</a:t>
            </a:r>
            <a:endParaRPr lang="en-US" altLang="en-US" sz="2000" dirty="0"/>
          </a:p>
        </p:txBody>
      </p:sp>
    </p:spTree>
    <p:extLst>
      <p:ext uri="{BB962C8B-B14F-4D97-AF65-F5344CB8AC3E}">
        <p14:creationId xmlns:p14="http://schemas.microsoft.com/office/powerpoint/2010/main" val="38331038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17115F-C6B7-4A6A-B152-47CB7CA72563}"/>
              </a:ext>
            </a:extLst>
          </p:cNvPr>
          <p:cNvSpPr>
            <a:spLocks noGrp="1"/>
          </p:cNvSpPr>
          <p:nvPr>
            <p:ph type="title"/>
          </p:nvPr>
        </p:nvSpPr>
        <p:spPr/>
        <p:txBody>
          <a:bodyPr/>
          <a:lstStyle/>
          <a:p>
            <a:r>
              <a:rPr lang="en-US" altLang="zh-CN" dirty="0"/>
              <a:t>Mass-storage system &amp; File system</a:t>
            </a:r>
            <a:endParaRPr lang="zh-CN" altLang="en-US" dirty="0"/>
          </a:p>
        </p:txBody>
      </p:sp>
    </p:spTree>
    <p:extLst>
      <p:ext uri="{BB962C8B-B14F-4D97-AF65-F5344CB8AC3E}">
        <p14:creationId xmlns:p14="http://schemas.microsoft.com/office/powerpoint/2010/main" val="22233895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a:extLst>
              <a:ext uri="{FF2B5EF4-FFF2-40B4-BE49-F238E27FC236}">
                <a16:creationId xmlns:a16="http://schemas.microsoft.com/office/drawing/2014/main" id="{ED94BE30-DE16-49D3-ACDA-02A876E52ADA}"/>
              </a:ext>
            </a:extLst>
          </p:cNvPr>
          <p:cNvSpPr>
            <a:spLocks noGrp="1" noChangeArrowheads="1"/>
          </p:cNvSpPr>
          <p:nvPr>
            <p:ph type="title"/>
          </p:nvPr>
        </p:nvSpPr>
        <p:spPr>
          <a:xfrm>
            <a:off x="808037" y="339656"/>
            <a:ext cx="7527925" cy="512762"/>
          </a:xfrm>
        </p:spPr>
        <p:txBody>
          <a:bodyPr/>
          <a:lstStyle/>
          <a:p>
            <a:pPr eaLnBrk="1" hangingPunct="1"/>
            <a:r>
              <a:rPr lang="en-US" altLang="en-US" sz="3800" dirty="0"/>
              <a:t>Disk Mechanism</a:t>
            </a:r>
          </a:p>
        </p:txBody>
      </p:sp>
      <p:pic>
        <p:nvPicPr>
          <p:cNvPr id="15363" name="Picture 1" descr="10_01.pdf">
            <a:extLst>
              <a:ext uri="{FF2B5EF4-FFF2-40B4-BE49-F238E27FC236}">
                <a16:creationId xmlns:a16="http://schemas.microsoft.com/office/drawing/2014/main" id="{0377A2C6-F68C-48E5-B78F-31C0080B1BA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21482" y="1453351"/>
            <a:ext cx="4431847" cy="4899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Rectangle 1">
            <a:extLst>
              <a:ext uri="{FF2B5EF4-FFF2-40B4-BE49-F238E27FC236}">
                <a16:creationId xmlns:a16="http://schemas.microsoft.com/office/drawing/2014/main" id="{F50F0C14-BFD8-4CF0-940B-D281ABFDF7D2}"/>
              </a:ext>
            </a:extLst>
          </p:cNvPr>
          <p:cNvSpPr>
            <a:spLocks noChangeArrowheads="1"/>
          </p:cNvSpPr>
          <p:nvPr/>
        </p:nvSpPr>
        <p:spPr bwMode="auto">
          <a:xfrm>
            <a:off x="368964" y="944489"/>
            <a:ext cx="3833643" cy="5960542"/>
          </a:xfrm>
          <a:prstGeom prst="rect">
            <a:avLst/>
          </a:prstGeom>
          <a:noFill/>
          <a:ln>
            <a:noFill/>
          </a:ln>
        </p:spPr>
        <p:txBody>
          <a:bodyPr wrap="square">
            <a:spAutoFit/>
          </a:bodyPr>
          <a:lstStyle>
            <a:lvl1pPr marL="342900" indent="-342900">
              <a:defRPr>
                <a:solidFill>
                  <a:schemeClr val="tx1"/>
                </a:solidFill>
                <a:latin typeface="Verdana" panose="020B0604030504040204" pitchFamily="34" charset="0"/>
                <a:ea typeface="MS PGothic" panose="020B0600070205080204" pitchFamily="34" charset="-128"/>
              </a:defRPr>
            </a:lvl1pPr>
            <a:lvl2pPr>
              <a:defRPr>
                <a:solidFill>
                  <a:schemeClr val="tx1"/>
                </a:solidFill>
                <a:latin typeface="Verdana" panose="020B0604030504040204" pitchFamily="34" charset="0"/>
                <a:ea typeface="MS PGothic" panose="020B0600070205080204" pitchFamily="34" charset="-128"/>
              </a:defRPr>
            </a:lvl2pPr>
            <a:lvl3pPr>
              <a:defRPr>
                <a:solidFill>
                  <a:schemeClr val="tx1"/>
                </a:solidFill>
                <a:latin typeface="Verdana" panose="020B0604030504040204" pitchFamily="34" charset="0"/>
                <a:ea typeface="MS PGothic" panose="020B0600070205080204" pitchFamily="34" charset="-128"/>
              </a:defRPr>
            </a:lvl3pPr>
            <a:lvl4pPr>
              <a:defRPr>
                <a:solidFill>
                  <a:schemeClr val="tx1"/>
                </a:solidFill>
                <a:latin typeface="Verdana" panose="020B0604030504040204" pitchFamily="34" charset="0"/>
                <a:ea typeface="MS PGothic" panose="020B0600070205080204" pitchFamily="34" charset="-128"/>
              </a:defRPr>
            </a:lvl4pPr>
            <a:lvl5pPr>
              <a:defRPr>
                <a:solidFill>
                  <a:schemeClr val="tx1"/>
                </a:solidFill>
                <a:latin typeface="Verdana" panose="020B0604030504040204" pitchFamily="34" charset="0"/>
                <a:ea typeface="MS PGothic" panose="020B0600070205080204" pitchFamily="34" charset="-128"/>
              </a:defRPr>
            </a:lvl5pPr>
            <a:lvl6pPr marL="3068638" indent="-78263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525838" indent="-78263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983038" indent="-78263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4440238" indent="-782638"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buFont typeface="Arial" panose="020B0604020202020204" pitchFamily="34" charset="0"/>
              <a:buChar char="•"/>
              <a:defRPr/>
            </a:pPr>
            <a:r>
              <a:rPr lang="en-HK" altLang="en-US" sz="1600" dirty="0">
                <a:latin typeface="Helvetica" panose="020B0604020202020204" pitchFamily="34" charset="0"/>
              </a:rPr>
              <a:t>A </a:t>
            </a:r>
            <a:r>
              <a:rPr lang="en-HK" altLang="en-US" sz="1600" b="1" dirty="0">
                <a:solidFill>
                  <a:srgbClr val="3366FF"/>
                </a:solidFill>
                <a:latin typeface="Helvetica" panose="020B0604020202020204" pitchFamily="34" charset="0"/>
              </a:rPr>
              <a:t>platter</a:t>
            </a:r>
            <a:r>
              <a:rPr lang="en-HK" altLang="en-US" sz="1600" dirty="0">
                <a:latin typeface="Helvetica" panose="020B0604020202020204" pitchFamily="34" charset="0"/>
              </a:rPr>
              <a:t> has a flat circular shape, with both</a:t>
            </a:r>
            <a:r>
              <a:rPr lang="en-US" altLang="en-US" sz="1600" dirty="0">
                <a:latin typeface="Helvetica" panose="020B0604020202020204" pitchFamily="34" charset="0"/>
              </a:rPr>
              <a:t> </a:t>
            </a:r>
            <a:r>
              <a:rPr lang="en-HK" altLang="ja-JP" sz="1600" dirty="0">
                <a:latin typeface="Helvetica" panose="020B0604020202020204" pitchFamily="34" charset="0"/>
              </a:rPr>
              <a:t>surfaces covered with a magnetic materials for storing data</a:t>
            </a:r>
          </a:p>
          <a:p>
            <a:pPr>
              <a:buFont typeface="Arial" panose="020B0604020202020204" pitchFamily="34" charset="0"/>
              <a:buChar char="•"/>
              <a:defRPr/>
            </a:pPr>
            <a:endParaRPr lang="en-HK" altLang="ja-JP" sz="1600" dirty="0">
              <a:latin typeface="Helvetica" panose="020B0604020202020204" pitchFamily="34" charset="0"/>
            </a:endParaRPr>
          </a:p>
          <a:p>
            <a:pPr>
              <a:buFont typeface="Arial" panose="020B0604020202020204" pitchFamily="34" charset="0"/>
              <a:buChar char="•"/>
              <a:defRPr/>
            </a:pPr>
            <a:r>
              <a:rPr lang="en-HK" altLang="ja-JP" sz="1600" dirty="0">
                <a:latin typeface="Helvetica" panose="020B0604020202020204" pitchFamily="34" charset="0"/>
              </a:rPr>
              <a:t>The surface of a platter is logically divided into circular </a:t>
            </a:r>
            <a:r>
              <a:rPr lang="en-HK" altLang="ja-JP" sz="1600" dirty="0">
                <a:solidFill>
                  <a:srgbClr val="3366FF"/>
                </a:solidFill>
                <a:latin typeface="Helvetica" panose="020B0604020202020204" pitchFamily="34" charset="0"/>
              </a:rPr>
              <a:t>tracks</a:t>
            </a:r>
            <a:r>
              <a:rPr lang="en-HK" altLang="ja-JP" sz="1600" dirty="0">
                <a:latin typeface="Helvetica" panose="020B0604020202020204" pitchFamily="34" charset="0"/>
              </a:rPr>
              <a:t>, further divided into hundreds of </a:t>
            </a:r>
            <a:r>
              <a:rPr lang="en-HK" altLang="ja-JP" sz="1600" dirty="0">
                <a:solidFill>
                  <a:srgbClr val="3366FF"/>
                </a:solidFill>
                <a:latin typeface="Helvetica" panose="020B0604020202020204" pitchFamily="34" charset="0"/>
              </a:rPr>
              <a:t>sectors</a:t>
            </a:r>
            <a:r>
              <a:rPr lang="en-HK" altLang="ja-JP" sz="1600" dirty="0">
                <a:latin typeface="Helvetica" panose="020B0604020202020204" pitchFamily="34" charset="0"/>
              </a:rPr>
              <a:t>.</a:t>
            </a:r>
          </a:p>
          <a:p>
            <a:pPr>
              <a:buFont typeface="Arial" panose="020B0604020202020204" pitchFamily="34" charset="0"/>
              <a:buChar char="•"/>
              <a:defRPr/>
            </a:pPr>
            <a:endParaRPr lang="en-HK" altLang="ja-JP" sz="1600" dirty="0">
              <a:latin typeface="Helvetica" panose="020B0604020202020204" pitchFamily="34" charset="0"/>
            </a:endParaRPr>
          </a:p>
          <a:p>
            <a:pPr>
              <a:buFont typeface="Arial" panose="020B0604020202020204" pitchFamily="34" charset="0"/>
              <a:buChar char="•"/>
              <a:defRPr/>
            </a:pPr>
            <a:r>
              <a:rPr lang="en-HK" altLang="ja-JP" sz="1600" dirty="0">
                <a:latin typeface="Helvetica" panose="020B0604020202020204" pitchFamily="34" charset="0"/>
              </a:rPr>
              <a:t>The set of tracks that are at one arm position makes up a </a:t>
            </a:r>
            <a:r>
              <a:rPr lang="en-HK" altLang="ja-JP" sz="1600" dirty="0">
                <a:solidFill>
                  <a:srgbClr val="3366FF"/>
                </a:solidFill>
                <a:latin typeface="Helvetica" panose="020B0604020202020204" pitchFamily="34" charset="0"/>
              </a:rPr>
              <a:t>cylinder</a:t>
            </a:r>
            <a:r>
              <a:rPr lang="en-HK" altLang="ja-JP" sz="1600" dirty="0">
                <a:latin typeface="Helvetica" panose="020B0604020202020204" pitchFamily="34" charset="0"/>
              </a:rPr>
              <a:t>.</a:t>
            </a:r>
          </a:p>
          <a:p>
            <a:pPr>
              <a:buFont typeface="Arial" panose="020B0604020202020204" pitchFamily="34" charset="0"/>
              <a:buChar char="•"/>
              <a:defRPr/>
            </a:pPr>
            <a:endParaRPr lang="en-HK" altLang="ja-JP" sz="1600" dirty="0">
              <a:latin typeface="Helvetica" panose="020B0604020202020204" pitchFamily="34" charset="0"/>
            </a:endParaRPr>
          </a:p>
          <a:p>
            <a:pPr>
              <a:buFont typeface="Arial" panose="020B0604020202020204" pitchFamily="34" charset="0"/>
              <a:buChar char="•"/>
              <a:defRPr/>
            </a:pPr>
            <a:r>
              <a:rPr lang="en-HK" altLang="ja-JP" sz="1600" dirty="0">
                <a:latin typeface="Helvetica" panose="020B0604020202020204" pitchFamily="34" charset="0"/>
              </a:rPr>
              <a:t>Disk drives rotate at 60 to 250 times per second, or specified in rotations per minute (</a:t>
            </a:r>
            <a:r>
              <a:rPr lang="en-HK" altLang="ja-JP" sz="1600" dirty="0">
                <a:solidFill>
                  <a:srgbClr val="FF0000"/>
                </a:solidFill>
                <a:latin typeface="Helvetica" panose="020B0604020202020204" pitchFamily="34" charset="0"/>
              </a:rPr>
              <a:t>RPM</a:t>
            </a:r>
            <a:r>
              <a:rPr lang="en-HK" altLang="ja-JP" sz="1600" dirty="0">
                <a:latin typeface="Helvetica" panose="020B0604020202020204" pitchFamily="34" charset="0"/>
              </a:rPr>
              <a:t>)</a:t>
            </a:r>
          </a:p>
          <a:p>
            <a:pPr>
              <a:buFont typeface="Arial" panose="020B0604020202020204" pitchFamily="34" charset="0"/>
              <a:buChar char="•"/>
              <a:defRPr/>
            </a:pPr>
            <a:endParaRPr lang="en-HK" altLang="ja-JP" sz="1600" dirty="0">
              <a:latin typeface="Helvetica" panose="020B0604020202020204" pitchFamily="34" charset="0"/>
            </a:endParaRPr>
          </a:p>
          <a:p>
            <a:pPr>
              <a:buFont typeface="Arial" panose="020B0604020202020204" pitchFamily="34" charset="0"/>
              <a:buChar char="•"/>
              <a:defRPr/>
            </a:pPr>
            <a:r>
              <a:rPr lang="en-HK" altLang="ja-JP" sz="1600" dirty="0">
                <a:latin typeface="Helvetica" panose="020B0604020202020204" pitchFamily="34" charset="0"/>
              </a:rPr>
              <a:t>Positioning time is time to move disk arm to desired cylinder (</a:t>
            </a:r>
            <a:r>
              <a:rPr lang="en-HK" altLang="ja-JP" sz="1600" dirty="0">
                <a:solidFill>
                  <a:srgbClr val="FF0000"/>
                </a:solidFill>
                <a:latin typeface="Helvetica" panose="020B0604020202020204" pitchFamily="34" charset="0"/>
              </a:rPr>
              <a:t>seek time</a:t>
            </a:r>
            <a:r>
              <a:rPr lang="en-HK" altLang="ja-JP" sz="1600" dirty="0">
                <a:latin typeface="Helvetica" panose="020B0604020202020204" pitchFamily="34" charset="0"/>
              </a:rPr>
              <a:t>) and time for desired sector to rotate under the disk head (</a:t>
            </a:r>
            <a:r>
              <a:rPr lang="en-HK" altLang="ja-JP" sz="1600" dirty="0">
                <a:solidFill>
                  <a:srgbClr val="FF0000"/>
                </a:solidFill>
                <a:latin typeface="Helvetica" panose="020B0604020202020204" pitchFamily="34" charset="0"/>
              </a:rPr>
              <a:t>rotational latency</a:t>
            </a:r>
            <a:r>
              <a:rPr lang="en-HK" altLang="ja-JP" sz="1600" dirty="0">
                <a:latin typeface="Helvetica" panose="020B0604020202020204" pitchFamily="34" charset="0"/>
              </a:rPr>
              <a:t>)</a:t>
            </a:r>
          </a:p>
          <a:p>
            <a:pPr>
              <a:buFont typeface="Arial" panose="020B0604020202020204" pitchFamily="34" charset="0"/>
              <a:buChar char="•"/>
              <a:defRPr/>
            </a:pPr>
            <a:endParaRPr lang="en-HK" altLang="ja-JP" sz="1600" dirty="0">
              <a:latin typeface="Helvetica" panose="020B0604020202020204" pitchFamily="34" charset="0"/>
            </a:endParaRPr>
          </a:p>
          <a:p>
            <a:pPr>
              <a:buFont typeface="Arial" panose="020B0604020202020204" pitchFamily="34" charset="0"/>
              <a:buChar char="•"/>
              <a:defRPr/>
            </a:pPr>
            <a:r>
              <a:rPr lang="en-HK" altLang="ja-JP" sz="1600" dirty="0">
                <a:solidFill>
                  <a:srgbClr val="FF0000"/>
                </a:solidFill>
                <a:latin typeface="Helvetica" panose="020B0604020202020204" pitchFamily="34" charset="0"/>
              </a:rPr>
              <a:t>Transfer rate </a:t>
            </a:r>
            <a:r>
              <a:rPr lang="en-HK" altLang="ja-JP" sz="1600" dirty="0">
                <a:latin typeface="Helvetica" panose="020B0604020202020204" pitchFamily="34" charset="0"/>
              </a:rPr>
              <a:t>is rate at which data flow between drive and computer</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3E80C4F-1290-4F8A-997C-445AEAF0D904}"/>
              </a:ext>
            </a:extLst>
          </p:cNvPr>
          <p:cNvSpPr>
            <a:spLocks noGrp="1" noChangeArrowheads="1"/>
          </p:cNvSpPr>
          <p:nvPr>
            <p:ph type="title"/>
          </p:nvPr>
        </p:nvSpPr>
        <p:spPr>
          <a:xfrm>
            <a:off x="768350" y="346107"/>
            <a:ext cx="7712075" cy="512762"/>
          </a:xfrm>
        </p:spPr>
        <p:txBody>
          <a:bodyPr/>
          <a:lstStyle/>
          <a:p>
            <a:pPr eaLnBrk="1" hangingPunct="1"/>
            <a:r>
              <a:rPr lang="en-US" altLang="en-US" sz="3800" dirty="0"/>
              <a:t>Disk Scheduling</a:t>
            </a:r>
          </a:p>
        </p:txBody>
      </p:sp>
      <p:sp>
        <p:nvSpPr>
          <p:cNvPr id="40963" name="Rectangle 3">
            <a:extLst>
              <a:ext uri="{FF2B5EF4-FFF2-40B4-BE49-F238E27FC236}">
                <a16:creationId xmlns:a16="http://schemas.microsoft.com/office/drawing/2014/main" id="{B0A160F0-43C0-4CC2-8FFF-2956FFE1E840}"/>
              </a:ext>
            </a:extLst>
          </p:cNvPr>
          <p:cNvSpPr>
            <a:spLocks noGrp="1" noChangeArrowheads="1"/>
          </p:cNvSpPr>
          <p:nvPr>
            <p:ph type="body" idx="1"/>
          </p:nvPr>
        </p:nvSpPr>
        <p:spPr>
          <a:xfrm>
            <a:off x="399524" y="983198"/>
            <a:ext cx="8026400" cy="5528695"/>
          </a:xfrm>
        </p:spPr>
        <p:txBody>
          <a:bodyPr/>
          <a:lstStyle/>
          <a:p>
            <a:pPr>
              <a:defRPr/>
            </a:pPr>
            <a:r>
              <a:rPr lang="en-HK" altLang="en-US" dirty="0"/>
              <a:t>Device controllers is responsible for </a:t>
            </a:r>
            <a:r>
              <a:rPr lang="en-HK" altLang="en-US" dirty="0">
                <a:solidFill>
                  <a:srgbClr val="FF0000"/>
                </a:solidFill>
              </a:rPr>
              <a:t>disk drive head scheduling</a:t>
            </a:r>
            <a:endParaRPr lang="en-US" altLang="en-US" dirty="0"/>
          </a:p>
          <a:p>
            <a:pPr>
              <a:defRPr/>
            </a:pPr>
            <a:r>
              <a:rPr lang="en-US" altLang="zh-CN" dirty="0">
                <a:solidFill>
                  <a:srgbClr val="FF0000"/>
                </a:solidFill>
              </a:rPr>
              <a:t>FCFS</a:t>
            </a:r>
            <a:r>
              <a:rPr lang="en-US" altLang="zh-CN" dirty="0"/>
              <a:t> – serves according the request order. </a:t>
            </a:r>
            <a:r>
              <a:rPr lang="en-HK" altLang="zh-CN" dirty="0"/>
              <a:t>FCFS is intrinsically fair, but it generally does not provide the fastest service</a:t>
            </a:r>
          </a:p>
          <a:p>
            <a:pPr lvl="1">
              <a:defRPr/>
            </a:pPr>
            <a:r>
              <a:rPr lang="en-HK" altLang="zh-CN" b="0" i="0" dirty="0">
                <a:effectLst/>
                <a:latin typeface="+mn-ea"/>
                <a:ea typeface="+mn-ea"/>
              </a:rPr>
              <a:t>Suppose the order of request is - (82,170,43,140,24,16,190). And current position of Read/Write head is 50</a:t>
            </a:r>
          </a:p>
          <a:p>
            <a:pPr marL="685800" lvl="1">
              <a:buFont typeface="Wingdings" pitchFamily="2" charset="2"/>
              <a:buChar char="p"/>
              <a:defRPr/>
            </a:pPr>
            <a:endParaRPr lang="en-HK" altLang="zh-CN" dirty="0">
              <a:solidFill>
                <a:srgbClr val="273239"/>
              </a:solidFill>
              <a:latin typeface="urw-din"/>
            </a:endParaRPr>
          </a:p>
          <a:p>
            <a:pPr marL="685800" lvl="1">
              <a:buFont typeface="Wingdings" pitchFamily="2" charset="2"/>
              <a:buChar char="p"/>
              <a:defRPr/>
            </a:pPr>
            <a:endParaRPr lang="en-HK" altLang="zh-CN" dirty="0">
              <a:solidFill>
                <a:srgbClr val="273239"/>
              </a:solidFill>
              <a:latin typeface="urw-din"/>
            </a:endParaRPr>
          </a:p>
          <a:p>
            <a:pPr marL="685800" lvl="1">
              <a:buFont typeface="Wingdings" pitchFamily="2" charset="2"/>
              <a:buChar char="p"/>
              <a:defRPr/>
            </a:pPr>
            <a:endParaRPr lang="en-HK" altLang="zh-CN" dirty="0">
              <a:solidFill>
                <a:srgbClr val="273239"/>
              </a:solidFill>
              <a:latin typeface="urw-din"/>
            </a:endParaRPr>
          </a:p>
          <a:p>
            <a:pPr marL="685800" lvl="1">
              <a:buFont typeface="Wingdings" pitchFamily="2" charset="2"/>
              <a:buChar char="p"/>
              <a:defRPr/>
            </a:pPr>
            <a:endParaRPr lang="en-HK" altLang="zh-CN" dirty="0">
              <a:solidFill>
                <a:srgbClr val="273239"/>
              </a:solidFill>
              <a:latin typeface="urw-din"/>
            </a:endParaRPr>
          </a:p>
          <a:p>
            <a:pPr marL="685800" lvl="1">
              <a:buFont typeface="Wingdings" pitchFamily="2" charset="2"/>
              <a:buChar char="p"/>
              <a:defRPr/>
            </a:pPr>
            <a:endParaRPr lang="en-HK" altLang="zh-CN" dirty="0">
              <a:solidFill>
                <a:srgbClr val="273239"/>
              </a:solidFill>
              <a:latin typeface="urw-din"/>
            </a:endParaRPr>
          </a:p>
          <a:p>
            <a:pPr marL="685800" lvl="1">
              <a:buFont typeface="Wingdings" pitchFamily="2" charset="2"/>
              <a:buChar char="p"/>
              <a:defRPr/>
            </a:pPr>
            <a:endParaRPr lang="en-HK" altLang="zh-CN" dirty="0">
              <a:solidFill>
                <a:srgbClr val="273239"/>
              </a:solidFill>
              <a:latin typeface="urw-din"/>
            </a:endParaRPr>
          </a:p>
          <a:p>
            <a:pPr marL="685800" lvl="1">
              <a:buFont typeface="Wingdings" pitchFamily="2" charset="2"/>
              <a:buChar char="p"/>
              <a:defRPr/>
            </a:pPr>
            <a:endParaRPr lang="en-HK" altLang="zh-CN" dirty="0">
              <a:solidFill>
                <a:srgbClr val="273239"/>
              </a:solidFill>
              <a:latin typeface="urw-din"/>
            </a:endParaRPr>
          </a:p>
          <a:p>
            <a:pPr marL="685800" lvl="1">
              <a:buFont typeface="Wingdings" pitchFamily="2" charset="2"/>
              <a:buChar char="p"/>
              <a:defRPr/>
            </a:pPr>
            <a:endParaRPr lang="en-HK" altLang="zh-CN" dirty="0">
              <a:solidFill>
                <a:srgbClr val="273239"/>
              </a:solidFill>
              <a:latin typeface="urw-din"/>
            </a:endParaRPr>
          </a:p>
          <a:p>
            <a:pPr>
              <a:defRPr/>
            </a:pPr>
            <a:r>
              <a:rPr lang="en-US" altLang="zh-CN" dirty="0">
                <a:latin typeface="+mn-ea"/>
                <a:ea typeface="+mn-ea"/>
              </a:rPr>
              <a:t>Seek distance/time</a:t>
            </a:r>
            <a:r>
              <a:rPr lang="zh-CN" altLang="en-US" b="0" i="0" dirty="0">
                <a:effectLst/>
                <a:latin typeface="+mn-ea"/>
                <a:ea typeface="+mn-ea"/>
              </a:rPr>
              <a:t> </a:t>
            </a:r>
            <a:r>
              <a:rPr lang="en-US" altLang="zh-CN" b="0" i="0" dirty="0">
                <a:effectLst/>
                <a:latin typeface="+mn-ea"/>
                <a:ea typeface="+mn-ea"/>
              </a:rPr>
              <a:t>=(82-50)+(170-82)+(170-43)+(140-43)+(140-24)+(24-16)+(190-16) =642 </a:t>
            </a:r>
            <a:endParaRPr lang="en-HK" altLang="zh-CN" dirty="0">
              <a:latin typeface="+mn-ea"/>
              <a:ea typeface="+mn-ea"/>
            </a:endParaRPr>
          </a:p>
          <a:p>
            <a:pPr>
              <a:defRPr/>
            </a:pPr>
            <a:endParaRPr lang="en-HK" altLang="zh-CN" dirty="0"/>
          </a:p>
          <a:p>
            <a:pPr>
              <a:defRPr/>
            </a:pPr>
            <a:endParaRPr lang="en-HK" altLang="zh-CN" dirty="0"/>
          </a:p>
          <a:p>
            <a:pPr>
              <a:defRPr/>
            </a:pPr>
            <a:endParaRPr lang="en-HK" altLang="zh-CN" dirty="0"/>
          </a:p>
          <a:p>
            <a:pPr>
              <a:buFont typeface="Monotype Sorts" pitchFamily="-84" charset="2"/>
              <a:buNone/>
              <a:defRPr/>
            </a:pPr>
            <a:endParaRPr lang="en-US" altLang="en-US" sz="1333" dirty="0"/>
          </a:p>
        </p:txBody>
      </p:sp>
      <p:pic>
        <p:nvPicPr>
          <p:cNvPr id="3" name="图片 2" descr="图表, 折线图&#10;&#10;描述已自动生成">
            <a:extLst>
              <a:ext uri="{FF2B5EF4-FFF2-40B4-BE49-F238E27FC236}">
                <a16:creationId xmlns:a16="http://schemas.microsoft.com/office/drawing/2014/main" id="{3C8A5F1A-9F79-FA4E-BC9B-67DEFDC19F37}"/>
              </a:ext>
            </a:extLst>
          </p:cNvPr>
          <p:cNvPicPr>
            <a:picLocks noChangeAspect="1"/>
          </p:cNvPicPr>
          <p:nvPr/>
        </p:nvPicPr>
        <p:blipFill rotWithShape="1">
          <a:blip r:embed="rId3"/>
          <a:srcRect l="1228" t="3028" r="13237" b="3333"/>
          <a:stretch/>
        </p:blipFill>
        <p:spPr>
          <a:xfrm>
            <a:off x="1956987" y="2670827"/>
            <a:ext cx="4529272" cy="2738996"/>
          </a:xfrm>
          <a:prstGeom prst="rect">
            <a:avLst/>
          </a:prstGeom>
          <a:ln>
            <a:solidFill>
              <a:schemeClr val="tx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07FD5481-8C81-4B74-9837-6EA5B9C457D0}"/>
              </a:ext>
            </a:extLst>
          </p:cNvPr>
          <p:cNvSpPr>
            <a:spLocks noGrp="1" noChangeArrowheads="1"/>
          </p:cNvSpPr>
          <p:nvPr>
            <p:ph type="title"/>
          </p:nvPr>
        </p:nvSpPr>
        <p:spPr/>
        <p:txBody>
          <a:bodyPr/>
          <a:lstStyle/>
          <a:p>
            <a:pPr eaLnBrk="1" hangingPunct="1"/>
            <a:r>
              <a:rPr lang="en-US" altLang="zh-CN">
                <a:ea typeface="宋体" panose="02010600030101010101" pitchFamily="2" charset="-122"/>
              </a:rPr>
              <a:t>Page Replacement</a:t>
            </a:r>
            <a:endParaRPr lang="en-US" altLang="en-US">
              <a:ea typeface="宋体" panose="02010600030101010101" pitchFamily="2" charset="-122"/>
            </a:endParaRPr>
          </a:p>
        </p:txBody>
      </p:sp>
      <p:sp>
        <p:nvSpPr>
          <p:cNvPr id="27651" name="Rectangle 3">
            <a:extLst>
              <a:ext uri="{FF2B5EF4-FFF2-40B4-BE49-F238E27FC236}">
                <a16:creationId xmlns:a16="http://schemas.microsoft.com/office/drawing/2014/main" id="{60118B76-F60D-4995-962E-62925F8ACCD8}"/>
              </a:ext>
            </a:extLst>
          </p:cNvPr>
          <p:cNvSpPr>
            <a:spLocks noGrp="1" noChangeArrowheads="1"/>
          </p:cNvSpPr>
          <p:nvPr>
            <p:ph type="body" idx="1"/>
          </p:nvPr>
        </p:nvSpPr>
        <p:spPr>
          <a:xfrm>
            <a:off x="457200" y="1045763"/>
            <a:ext cx="8229600" cy="4530725"/>
          </a:xfrm>
        </p:spPr>
        <p:txBody>
          <a:bodyPr/>
          <a:lstStyle/>
          <a:p>
            <a:pPr eaLnBrk="1" hangingPunct="1"/>
            <a:r>
              <a:rPr lang="en-US" altLang="zh-CN" sz="2200" dirty="0">
                <a:ea typeface="宋体" panose="02010600030101010101" pitchFamily="2" charset="-122"/>
              </a:rPr>
              <a:t>If there is no free frame within the number of pages assigned (fixed) to a process – local replacement</a:t>
            </a:r>
          </a:p>
          <a:p>
            <a:pPr eaLnBrk="1" hangingPunct="1">
              <a:lnSpc>
                <a:spcPct val="110000"/>
              </a:lnSpc>
            </a:pPr>
            <a:r>
              <a:rPr lang="en-US" altLang="zh-CN" sz="2200" dirty="0">
                <a:solidFill>
                  <a:srgbClr val="FF0000"/>
                </a:solidFill>
                <a:ea typeface="宋体" panose="02010600030101010101" pitchFamily="2" charset="-122"/>
              </a:rPr>
              <a:t>Page replacement </a:t>
            </a:r>
            <a:r>
              <a:rPr lang="en-US" altLang="zh-CN" sz="2200" dirty="0">
                <a:ea typeface="宋体" panose="02010600030101010101" pitchFamily="2" charset="-122"/>
              </a:rPr>
              <a:t>– find a page in memory, but not really in use, swap it out</a:t>
            </a:r>
          </a:p>
          <a:p>
            <a:pPr lvl="1" eaLnBrk="1" hangingPunct="1">
              <a:lnSpc>
                <a:spcPct val="110000"/>
              </a:lnSpc>
            </a:pPr>
            <a:r>
              <a:rPr lang="en-US" altLang="zh-CN" sz="2000" dirty="0">
                <a:ea typeface="宋体" panose="02010600030101010101" pitchFamily="2" charset="-122"/>
              </a:rPr>
              <a:t>Replacement algorithm – how to select a “</a:t>
            </a:r>
            <a:r>
              <a:rPr lang="en-US" altLang="zh-CN" sz="2000" dirty="0">
                <a:solidFill>
                  <a:srgbClr val="0000CC"/>
                </a:solidFill>
                <a:sym typeface="Symbol" panose="05050102010706020507" pitchFamily="18" charset="2"/>
              </a:rPr>
              <a:t>victim</a:t>
            </a:r>
            <a:r>
              <a:rPr lang="en-US" altLang="zh-CN" sz="2000" dirty="0">
                <a:ea typeface="宋体" panose="02010600030101010101" pitchFamily="2" charset="-122"/>
              </a:rPr>
              <a:t>” frame</a:t>
            </a:r>
          </a:p>
          <a:p>
            <a:pPr lvl="1" eaLnBrk="1" hangingPunct="1">
              <a:lnSpc>
                <a:spcPct val="110000"/>
              </a:lnSpc>
            </a:pPr>
            <a:r>
              <a:rPr lang="en-US" altLang="zh-CN" sz="2000" dirty="0">
                <a:ea typeface="宋体" panose="02010600030101010101" pitchFamily="2" charset="-122"/>
              </a:rPr>
              <a:t>Performance – the minimum number of page faults (long-term)</a:t>
            </a:r>
          </a:p>
          <a:p>
            <a:pPr lvl="1" eaLnBrk="1" hangingPunct="1">
              <a:lnSpc>
                <a:spcPct val="110000"/>
              </a:lnSpc>
            </a:pPr>
            <a:r>
              <a:rPr lang="en-US" altLang="zh-CN" sz="2000" dirty="0">
                <a:ea typeface="宋体" panose="02010600030101010101" pitchFamily="2" charset="-122"/>
              </a:rPr>
              <a:t>Same page may be brought into and out of memory several times</a:t>
            </a:r>
            <a:endParaRPr lang="en-US" altLang="en-US" sz="2000" dirty="0">
              <a:ea typeface="宋体" panose="0201060003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3E80C4F-1290-4F8A-997C-445AEAF0D904}"/>
              </a:ext>
            </a:extLst>
          </p:cNvPr>
          <p:cNvSpPr>
            <a:spLocks noGrp="1" noChangeArrowheads="1"/>
          </p:cNvSpPr>
          <p:nvPr>
            <p:ph type="title"/>
          </p:nvPr>
        </p:nvSpPr>
        <p:spPr>
          <a:xfrm>
            <a:off x="768350" y="346107"/>
            <a:ext cx="7712075" cy="512762"/>
          </a:xfrm>
        </p:spPr>
        <p:txBody>
          <a:bodyPr/>
          <a:lstStyle/>
          <a:p>
            <a:pPr eaLnBrk="1" hangingPunct="1"/>
            <a:r>
              <a:rPr lang="en-US" altLang="en-US" sz="3800" dirty="0"/>
              <a:t>Disk Scheduling</a:t>
            </a:r>
          </a:p>
        </p:txBody>
      </p:sp>
      <p:sp>
        <p:nvSpPr>
          <p:cNvPr id="40963" name="Rectangle 3">
            <a:extLst>
              <a:ext uri="{FF2B5EF4-FFF2-40B4-BE49-F238E27FC236}">
                <a16:creationId xmlns:a16="http://schemas.microsoft.com/office/drawing/2014/main" id="{B0A160F0-43C0-4CC2-8FFF-2956FFE1E840}"/>
              </a:ext>
            </a:extLst>
          </p:cNvPr>
          <p:cNvSpPr>
            <a:spLocks noGrp="1" noChangeArrowheads="1"/>
          </p:cNvSpPr>
          <p:nvPr>
            <p:ph type="body" idx="1"/>
          </p:nvPr>
        </p:nvSpPr>
        <p:spPr>
          <a:xfrm>
            <a:off x="399524" y="983198"/>
            <a:ext cx="8026400" cy="5528695"/>
          </a:xfrm>
        </p:spPr>
        <p:txBody>
          <a:bodyPr/>
          <a:lstStyle/>
          <a:p>
            <a:pPr>
              <a:defRPr/>
            </a:pPr>
            <a:r>
              <a:rPr lang="en-HK" altLang="en-US" dirty="0"/>
              <a:t>The Shortest Seek Time First (</a:t>
            </a:r>
            <a:r>
              <a:rPr lang="en-HK" altLang="en-US" dirty="0">
                <a:solidFill>
                  <a:srgbClr val="FF0000"/>
                </a:solidFill>
              </a:rPr>
              <a:t>SSTF</a:t>
            </a:r>
            <a:r>
              <a:rPr lang="en-HK" altLang="en-US" dirty="0"/>
              <a:t>) selects a request with the least seek time from the current head position, may cause starvation</a:t>
            </a:r>
            <a:endParaRPr lang="en-US" altLang="en-US" sz="1333" dirty="0"/>
          </a:p>
          <a:p>
            <a:pPr lvl="1">
              <a:defRPr/>
            </a:pPr>
            <a:r>
              <a:rPr kumimoji="1" lang="en-HK" altLang="zh-CN" b="0" i="0" u="none" strike="noStrike" kern="0" cap="none" spc="0" normalizeH="0" baseline="0" noProof="0" dirty="0">
                <a:ln>
                  <a:noFill/>
                </a:ln>
                <a:effectLst/>
                <a:uLnTx/>
                <a:uFillTx/>
                <a:latin typeface="+mn-ea"/>
                <a:ea typeface="+mn-ea"/>
              </a:rPr>
              <a:t>Suppose the order of request is - (82,170,43,140,24,16,190). And current position of Read/Write head is 50</a:t>
            </a:r>
          </a:p>
          <a:p>
            <a:pPr>
              <a:buFont typeface="Monotype Sorts" pitchFamily="-84" charset="2"/>
              <a:buNone/>
              <a:defRPr/>
            </a:pPr>
            <a:endParaRPr lang="en-US" altLang="en-US" sz="1333" dirty="0"/>
          </a:p>
          <a:p>
            <a:pPr>
              <a:buFont typeface="Monotype Sorts" pitchFamily="-84" charset="2"/>
              <a:buNone/>
              <a:defRPr/>
            </a:pPr>
            <a:endParaRPr lang="en-US" altLang="en-US" sz="1333" dirty="0"/>
          </a:p>
          <a:p>
            <a:pPr>
              <a:buFont typeface="Monotype Sorts" pitchFamily="-84" charset="2"/>
              <a:buNone/>
              <a:defRPr/>
            </a:pPr>
            <a:endParaRPr lang="en-US" altLang="en-US" sz="1333" dirty="0"/>
          </a:p>
          <a:p>
            <a:pPr>
              <a:buFont typeface="Monotype Sorts" pitchFamily="-84" charset="2"/>
              <a:buNone/>
              <a:defRPr/>
            </a:pPr>
            <a:endParaRPr lang="en-US" altLang="en-US" sz="1333" dirty="0"/>
          </a:p>
          <a:p>
            <a:pPr>
              <a:buFont typeface="Monotype Sorts" pitchFamily="-84" charset="2"/>
              <a:buNone/>
              <a:defRPr/>
            </a:pPr>
            <a:endParaRPr lang="en-US" altLang="en-US" sz="1333" dirty="0"/>
          </a:p>
          <a:p>
            <a:pPr>
              <a:buFont typeface="Monotype Sorts" pitchFamily="-84" charset="2"/>
              <a:buNone/>
              <a:defRPr/>
            </a:pPr>
            <a:endParaRPr lang="en-US" altLang="en-US" sz="1333" dirty="0"/>
          </a:p>
          <a:p>
            <a:pPr>
              <a:buFont typeface="Monotype Sorts" pitchFamily="-84" charset="2"/>
              <a:buNone/>
              <a:defRPr/>
            </a:pPr>
            <a:endParaRPr lang="en-US" altLang="en-US" sz="1333" dirty="0"/>
          </a:p>
          <a:p>
            <a:pPr>
              <a:buFont typeface="Monotype Sorts" pitchFamily="-84" charset="2"/>
              <a:buNone/>
              <a:defRPr/>
            </a:pPr>
            <a:endParaRPr lang="en-US" altLang="en-US" sz="1333" dirty="0"/>
          </a:p>
          <a:p>
            <a:pPr>
              <a:buFont typeface="Monotype Sorts" pitchFamily="-84" charset="2"/>
              <a:buNone/>
              <a:defRPr/>
            </a:pPr>
            <a:endParaRPr lang="en-US" altLang="en-US" sz="1333" dirty="0"/>
          </a:p>
          <a:p>
            <a:pPr>
              <a:defRPr/>
            </a:pPr>
            <a:r>
              <a:rPr lang="en-US" altLang="zh-CN" dirty="0">
                <a:latin typeface="+mn-ea"/>
                <a:ea typeface="+mn-ea"/>
              </a:rPr>
              <a:t>Seek distance/time</a:t>
            </a:r>
            <a:r>
              <a:rPr lang="zh-CN" altLang="en-US" dirty="0">
                <a:latin typeface="+mn-ea"/>
                <a:ea typeface="+mn-ea"/>
              </a:rPr>
              <a:t> </a:t>
            </a:r>
            <a:r>
              <a:rPr lang="en-US" altLang="zh-CN" dirty="0">
                <a:latin typeface="+mn-ea"/>
                <a:ea typeface="+mn-ea"/>
              </a:rPr>
              <a:t>=</a:t>
            </a:r>
            <a:r>
              <a:rPr lang="zh-CN" altLang="en-US" dirty="0">
                <a:latin typeface="+mn-ea"/>
                <a:ea typeface="+mn-ea"/>
              </a:rPr>
              <a:t> </a:t>
            </a:r>
            <a:r>
              <a:rPr lang="en-US" altLang="zh-CN" dirty="0">
                <a:latin typeface="+mn-ea"/>
                <a:ea typeface="+mn-ea"/>
              </a:rPr>
              <a:t>(50-43)+(43-24)+(24-16)+(82-16)+(140-82)+(170-140)+(190-170) =208</a:t>
            </a:r>
            <a:endParaRPr lang="en-US" altLang="en-US" dirty="0">
              <a:latin typeface="+mn-ea"/>
              <a:ea typeface="+mn-ea"/>
            </a:endParaRPr>
          </a:p>
        </p:txBody>
      </p:sp>
      <p:pic>
        <p:nvPicPr>
          <p:cNvPr id="5" name="图片 4" descr="图表, 折线图&#10;&#10;描述已自动生成">
            <a:extLst>
              <a:ext uri="{FF2B5EF4-FFF2-40B4-BE49-F238E27FC236}">
                <a16:creationId xmlns:a16="http://schemas.microsoft.com/office/drawing/2014/main" id="{7CE9499C-4114-0744-B596-231EFD1DB898}"/>
              </a:ext>
            </a:extLst>
          </p:cNvPr>
          <p:cNvPicPr>
            <a:picLocks noChangeAspect="1"/>
          </p:cNvPicPr>
          <p:nvPr/>
        </p:nvPicPr>
        <p:blipFill rotWithShape="1">
          <a:blip r:embed="rId3"/>
          <a:srcRect l="2133" b="6679"/>
          <a:stretch/>
        </p:blipFill>
        <p:spPr>
          <a:xfrm>
            <a:off x="1294455" y="2313961"/>
            <a:ext cx="6236538" cy="2230078"/>
          </a:xfrm>
          <a:prstGeom prst="rect">
            <a:avLst/>
          </a:prstGeom>
          <a:ln>
            <a:solidFill>
              <a:schemeClr val="tx1"/>
            </a:solidFill>
          </a:ln>
        </p:spPr>
      </p:pic>
    </p:spTree>
    <p:extLst>
      <p:ext uri="{BB962C8B-B14F-4D97-AF65-F5344CB8AC3E}">
        <p14:creationId xmlns:p14="http://schemas.microsoft.com/office/powerpoint/2010/main" val="279623681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3E80C4F-1290-4F8A-997C-445AEAF0D904}"/>
              </a:ext>
            </a:extLst>
          </p:cNvPr>
          <p:cNvSpPr>
            <a:spLocks noGrp="1" noChangeArrowheads="1"/>
          </p:cNvSpPr>
          <p:nvPr>
            <p:ph type="title"/>
          </p:nvPr>
        </p:nvSpPr>
        <p:spPr>
          <a:xfrm>
            <a:off x="768350" y="346107"/>
            <a:ext cx="7712075" cy="512762"/>
          </a:xfrm>
        </p:spPr>
        <p:txBody>
          <a:bodyPr/>
          <a:lstStyle/>
          <a:p>
            <a:pPr eaLnBrk="1" hangingPunct="1"/>
            <a:r>
              <a:rPr lang="en-US" altLang="en-US" sz="3800" dirty="0"/>
              <a:t>Disk Scheduling</a:t>
            </a:r>
          </a:p>
        </p:txBody>
      </p:sp>
      <p:sp>
        <p:nvSpPr>
          <p:cNvPr id="40963" name="Rectangle 3">
            <a:extLst>
              <a:ext uri="{FF2B5EF4-FFF2-40B4-BE49-F238E27FC236}">
                <a16:creationId xmlns:a16="http://schemas.microsoft.com/office/drawing/2014/main" id="{B0A160F0-43C0-4CC2-8FFF-2956FFE1E840}"/>
              </a:ext>
            </a:extLst>
          </p:cNvPr>
          <p:cNvSpPr>
            <a:spLocks noGrp="1" noChangeArrowheads="1"/>
          </p:cNvSpPr>
          <p:nvPr>
            <p:ph type="body" idx="1"/>
          </p:nvPr>
        </p:nvSpPr>
        <p:spPr>
          <a:xfrm>
            <a:off x="399524" y="983198"/>
            <a:ext cx="8026400" cy="4870671"/>
          </a:xfrm>
        </p:spPr>
        <p:txBody>
          <a:bodyPr/>
          <a:lstStyle/>
          <a:p>
            <a:pPr>
              <a:defRPr/>
            </a:pPr>
            <a:r>
              <a:rPr lang="en-HK" altLang="en-US" dirty="0">
                <a:solidFill>
                  <a:srgbClr val="FF0000"/>
                </a:solidFill>
              </a:rPr>
              <a:t>SCAN</a:t>
            </a:r>
            <a:r>
              <a:rPr lang="en-HK" altLang="en-US" dirty="0"/>
              <a:t> - the disk arm starts at one end of the disk, and moves toward the other end, servicing requests as it reaches each cylinder.</a:t>
            </a:r>
          </a:p>
          <a:p>
            <a:pPr lvl="1">
              <a:defRPr/>
            </a:pPr>
            <a:r>
              <a:rPr lang="en-HK" altLang="zh-CN" b="0" i="0" dirty="0">
                <a:effectLst/>
              </a:rPr>
              <a:t>Suppose the order of request is - (82,170,43,140,24,16,190). And current position of Read/Write head is 50</a:t>
            </a:r>
            <a:r>
              <a:rPr lang="en-HK" altLang="en-US" dirty="0"/>
              <a:t> </a:t>
            </a:r>
            <a:r>
              <a:rPr lang="en-US" altLang="en-US" dirty="0"/>
              <a:t>(direction: from left to right)</a:t>
            </a:r>
            <a:endParaRPr lang="en-HK" altLang="en-US" dirty="0"/>
          </a:p>
          <a:p>
            <a:pPr>
              <a:defRPr/>
            </a:pPr>
            <a:endParaRPr lang="en-HK" altLang="en-US" sz="1333" dirty="0"/>
          </a:p>
          <a:p>
            <a:pPr>
              <a:defRPr/>
            </a:pPr>
            <a:endParaRPr lang="en-HK" altLang="en-US" sz="1333" dirty="0"/>
          </a:p>
          <a:p>
            <a:pPr>
              <a:defRPr/>
            </a:pPr>
            <a:endParaRPr lang="en-HK" altLang="en-US" sz="1333" dirty="0"/>
          </a:p>
          <a:p>
            <a:pPr>
              <a:defRPr/>
            </a:pPr>
            <a:endParaRPr lang="en-HK" altLang="en-US" sz="1333" dirty="0"/>
          </a:p>
          <a:p>
            <a:pPr>
              <a:defRPr/>
            </a:pPr>
            <a:endParaRPr lang="en-HK" altLang="en-US" sz="1333" dirty="0"/>
          </a:p>
          <a:p>
            <a:pPr>
              <a:defRPr/>
            </a:pPr>
            <a:endParaRPr lang="en-HK" altLang="en-US" sz="1333" dirty="0"/>
          </a:p>
          <a:p>
            <a:pPr>
              <a:defRPr/>
            </a:pPr>
            <a:endParaRPr lang="en-HK" altLang="en-US" sz="1333" dirty="0"/>
          </a:p>
          <a:p>
            <a:pPr>
              <a:defRPr/>
            </a:pPr>
            <a:endParaRPr lang="en-HK" altLang="en-US" sz="1333" dirty="0"/>
          </a:p>
          <a:p>
            <a:pPr>
              <a:defRPr/>
            </a:pPr>
            <a:endParaRPr lang="en-HK" altLang="en-US" sz="1333" dirty="0"/>
          </a:p>
          <a:p>
            <a:pPr>
              <a:defRPr/>
            </a:pPr>
            <a:endParaRPr lang="en-HK" altLang="en-US" sz="1333" dirty="0"/>
          </a:p>
          <a:p>
            <a:pPr>
              <a:defRPr/>
            </a:pPr>
            <a:endParaRPr lang="en-HK" altLang="en-US" sz="1333" dirty="0"/>
          </a:p>
          <a:p>
            <a:pPr>
              <a:defRPr/>
            </a:pPr>
            <a:r>
              <a:rPr lang="en-US" altLang="zh-CN" dirty="0"/>
              <a:t>Seek distance/time =(199-50)+(199-16) =332</a:t>
            </a:r>
            <a:endParaRPr lang="en-US" altLang="en-US" dirty="0"/>
          </a:p>
        </p:txBody>
      </p:sp>
      <p:pic>
        <p:nvPicPr>
          <p:cNvPr id="4" name="图片 3" descr="雪地上&#10;&#10;描述已自动生成">
            <a:extLst>
              <a:ext uri="{FF2B5EF4-FFF2-40B4-BE49-F238E27FC236}">
                <a16:creationId xmlns:a16="http://schemas.microsoft.com/office/drawing/2014/main" id="{2E163802-D5BF-374C-B445-5B78DDCF5A73}"/>
              </a:ext>
            </a:extLst>
          </p:cNvPr>
          <p:cNvPicPr>
            <a:picLocks noChangeAspect="1"/>
          </p:cNvPicPr>
          <p:nvPr/>
        </p:nvPicPr>
        <p:blipFill>
          <a:blip r:embed="rId3"/>
          <a:stretch>
            <a:fillRect/>
          </a:stretch>
        </p:blipFill>
        <p:spPr>
          <a:xfrm>
            <a:off x="1621574" y="2469995"/>
            <a:ext cx="5428708" cy="2493184"/>
          </a:xfrm>
          <a:prstGeom prst="rect">
            <a:avLst/>
          </a:prstGeom>
          <a:ln>
            <a:solidFill>
              <a:schemeClr val="tx1"/>
            </a:solidFill>
          </a:ln>
        </p:spPr>
      </p:pic>
    </p:spTree>
    <p:extLst>
      <p:ext uri="{BB962C8B-B14F-4D97-AF65-F5344CB8AC3E}">
        <p14:creationId xmlns:p14="http://schemas.microsoft.com/office/powerpoint/2010/main" val="249138180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3E80C4F-1290-4F8A-997C-445AEAF0D904}"/>
              </a:ext>
            </a:extLst>
          </p:cNvPr>
          <p:cNvSpPr>
            <a:spLocks noGrp="1" noChangeArrowheads="1"/>
          </p:cNvSpPr>
          <p:nvPr>
            <p:ph type="title"/>
          </p:nvPr>
        </p:nvSpPr>
        <p:spPr>
          <a:xfrm>
            <a:off x="768350" y="346107"/>
            <a:ext cx="7712075" cy="512762"/>
          </a:xfrm>
        </p:spPr>
        <p:txBody>
          <a:bodyPr/>
          <a:lstStyle/>
          <a:p>
            <a:pPr eaLnBrk="1" hangingPunct="1"/>
            <a:r>
              <a:rPr lang="en-US" altLang="en-US" sz="3800" dirty="0"/>
              <a:t>Disk Scheduling</a:t>
            </a:r>
          </a:p>
        </p:txBody>
      </p:sp>
      <p:sp>
        <p:nvSpPr>
          <p:cNvPr id="40963" name="Rectangle 3">
            <a:extLst>
              <a:ext uri="{FF2B5EF4-FFF2-40B4-BE49-F238E27FC236}">
                <a16:creationId xmlns:a16="http://schemas.microsoft.com/office/drawing/2014/main" id="{B0A160F0-43C0-4CC2-8FFF-2956FFE1E840}"/>
              </a:ext>
            </a:extLst>
          </p:cNvPr>
          <p:cNvSpPr>
            <a:spLocks noGrp="1" noChangeArrowheads="1"/>
          </p:cNvSpPr>
          <p:nvPr>
            <p:ph type="body" idx="1"/>
          </p:nvPr>
        </p:nvSpPr>
        <p:spPr>
          <a:xfrm>
            <a:off x="399524" y="983198"/>
            <a:ext cx="8026400" cy="5528695"/>
          </a:xfrm>
        </p:spPr>
        <p:txBody>
          <a:bodyPr/>
          <a:lstStyle/>
          <a:p>
            <a:pPr>
              <a:defRPr/>
            </a:pPr>
            <a:r>
              <a:rPr lang="en-HK" altLang="en-US" dirty="0">
                <a:solidFill>
                  <a:srgbClr val="FF0000"/>
                </a:solidFill>
              </a:rPr>
              <a:t>LOOK</a:t>
            </a:r>
            <a:r>
              <a:rPr lang="zh-CN" altLang="en-US" dirty="0">
                <a:solidFill>
                  <a:srgbClr val="FF0000"/>
                </a:solidFill>
              </a:rPr>
              <a:t>，</a:t>
            </a:r>
            <a:r>
              <a:rPr lang="en-HK" altLang="zh-CN" dirty="0"/>
              <a:t>It is similar to the SCAN disk scheduling algorithm </a:t>
            </a:r>
          </a:p>
          <a:p>
            <a:pPr lvl="1">
              <a:defRPr/>
            </a:pPr>
            <a:r>
              <a:rPr lang="en-HK" altLang="zh-CN" dirty="0"/>
              <a:t>in spite of going to the end of the disk, it goes only to the last request to be serviced in front of the head and then reverses its direction from there only. </a:t>
            </a:r>
          </a:p>
          <a:p>
            <a:pPr lvl="1">
              <a:defRPr/>
            </a:pPr>
            <a:r>
              <a:rPr lang="en-HK" altLang="zh-CN" dirty="0"/>
              <a:t>Thus it prevents the extra delay which occurred due to unnecessary traversal to the end of the disk.</a:t>
            </a:r>
          </a:p>
          <a:p>
            <a:pPr lvl="1">
              <a:defRPr/>
            </a:pPr>
            <a:r>
              <a:rPr lang="en-HK" altLang="zh-CN" b="0" i="0" dirty="0">
                <a:effectLst/>
                <a:latin typeface="+mn-ea"/>
                <a:ea typeface="+mn-ea"/>
              </a:rPr>
              <a:t>Suppose the order of request is - (82,170,43,140,24,16,190). And current position of Read/Write head is 50 </a:t>
            </a:r>
            <a:r>
              <a:rPr lang="en-US" altLang="en-US" dirty="0"/>
              <a:t>(direction: from left to right)</a:t>
            </a:r>
            <a:endParaRPr lang="en-HK" altLang="zh-CN" dirty="0">
              <a:latin typeface="+mn-ea"/>
              <a:ea typeface="+mn-ea"/>
            </a:endParaRPr>
          </a:p>
          <a:p>
            <a:pPr lvl="1">
              <a:defRPr/>
            </a:pPr>
            <a:endParaRPr lang="en-HK" altLang="zh-CN" dirty="0"/>
          </a:p>
          <a:p>
            <a:pPr>
              <a:defRPr/>
            </a:pPr>
            <a:endParaRPr lang="en-HK" altLang="en-US" dirty="0"/>
          </a:p>
          <a:p>
            <a:pPr>
              <a:defRPr/>
            </a:pPr>
            <a:endParaRPr lang="en-HK" altLang="en-US" dirty="0"/>
          </a:p>
          <a:p>
            <a:pPr>
              <a:defRPr/>
            </a:pPr>
            <a:endParaRPr lang="en-HK" altLang="en-US" dirty="0"/>
          </a:p>
          <a:p>
            <a:pPr>
              <a:defRPr/>
            </a:pPr>
            <a:endParaRPr lang="en-HK" altLang="en-US" dirty="0"/>
          </a:p>
          <a:p>
            <a:pPr>
              <a:defRPr/>
            </a:pPr>
            <a:endParaRPr lang="en-HK" altLang="en-US" dirty="0"/>
          </a:p>
          <a:p>
            <a:pPr marL="0" indent="0">
              <a:buNone/>
              <a:defRPr/>
            </a:pPr>
            <a:endParaRPr lang="en-HK" altLang="en-US" dirty="0"/>
          </a:p>
          <a:p>
            <a:pPr>
              <a:defRPr/>
            </a:pPr>
            <a:endParaRPr lang="en-HK" altLang="en-US" dirty="0"/>
          </a:p>
          <a:p>
            <a:pPr>
              <a:defRPr/>
            </a:pPr>
            <a:r>
              <a:rPr lang="en-US" altLang="zh-CN" dirty="0">
                <a:latin typeface="+mn-ea"/>
                <a:ea typeface="+mn-ea"/>
              </a:rPr>
              <a:t>Seek distance/time =</a:t>
            </a:r>
            <a:r>
              <a:rPr lang="zh-CN" altLang="en-US" b="0" i="0" dirty="0">
                <a:effectLst/>
                <a:latin typeface="+mn-ea"/>
                <a:ea typeface="+mn-ea"/>
              </a:rPr>
              <a:t> </a:t>
            </a:r>
            <a:r>
              <a:rPr lang="en-US" altLang="zh-CN" b="0" i="0" dirty="0">
                <a:effectLst/>
                <a:latin typeface="+mn-ea"/>
                <a:ea typeface="+mn-ea"/>
              </a:rPr>
              <a:t>(190-50)+(190-16) =314</a:t>
            </a:r>
            <a:endParaRPr lang="en-US" altLang="en-US" dirty="0">
              <a:latin typeface="+mn-ea"/>
              <a:ea typeface="+mn-ea"/>
            </a:endParaRPr>
          </a:p>
        </p:txBody>
      </p:sp>
      <p:pic>
        <p:nvPicPr>
          <p:cNvPr id="3" name="图片 2" descr="雪地上&#10;&#10;描述已自动生成">
            <a:extLst>
              <a:ext uri="{FF2B5EF4-FFF2-40B4-BE49-F238E27FC236}">
                <a16:creationId xmlns:a16="http://schemas.microsoft.com/office/drawing/2014/main" id="{73E8F717-7021-9F4F-AEEA-64FF56382F0E}"/>
              </a:ext>
            </a:extLst>
          </p:cNvPr>
          <p:cNvPicPr>
            <a:picLocks noChangeAspect="1"/>
          </p:cNvPicPr>
          <p:nvPr/>
        </p:nvPicPr>
        <p:blipFill>
          <a:blip r:embed="rId3"/>
          <a:stretch>
            <a:fillRect/>
          </a:stretch>
        </p:blipFill>
        <p:spPr>
          <a:xfrm>
            <a:off x="1453695" y="3638848"/>
            <a:ext cx="6236610" cy="2873045"/>
          </a:xfrm>
          <a:prstGeom prst="rect">
            <a:avLst/>
          </a:prstGeom>
        </p:spPr>
      </p:pic>
    </p:spTree>
    <p:extLst>
      <p:ext uri="{BB962C8B-B14F-4D97-AF65-F5344CB8AC3E}">
        <p14:creationId xmlns:p14="http://schemas.microsoft.com/office/powerpoint/2010/main" val="97786622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3E80C4F-1290-4F8A-997C-445AEAF0D904}"/>
              </a:ext>
            </a:extLst>
          </p:cNvPr>
          <p:cNvSpPr>
            <a:spLocks noGrp="1" noChangeArrowheads="1"/>
          </p:cNvSpPr>
          <p:nvPr>
            <p:ph type="title"/>
          </p:nvPr>
        </p:nvSpPr>
        <p:spPr>
          <a:xfrm>
            <a:off x="768350" y="346107"/>
            <a:ext cx="7712075" cy="512762"/>
          </a:xfrm>
        </p:spPr>
        <p:txBody>
          <a:bodyPr/>
          <a:lstStyle/>
          <a:p>
            <a:pPr eaLnBrk="1" hangingPunct="1"/>
            <a:r>
              <a:rPr lang="en-US" altLang="en-US" sz="3800" dirty="0"/>
              <a:t>Disk Scheduling</a:t>
            </a:r>
          </a:p>
        </p:txBody>
      </p:sp>
      <p:sp>
        <p:nvSpPr>
          <p:cNvPr id="40963" name="Rectangle 3">
            <a:extLst>
              <a:ext uri="{FF2B5EF4-FFF2-40B4-BE49-F238E27FC236}">
                <a16:creationId xmlns:a16="http://schemas.microsoft.com/office/drawing/2014/main" id="{B0A160F0-43C0-4CC2-8FFF-2956FFE1E840}"/>
              </a:ext>
            </a:extLst>
          </p:cNvPr>
          <p:cNvSpPr>
            <a:spLocks noGrp="1" noChangeArrowheads="1"/>
          </p:cNvSpPr>
          <p:nvPr>
            <p:ph type="body" idx="1"/>
          </p:nvPr>
        </p:nvSpPr>
        <p:spPr>
          <a:xfrm>
            <a:off x="399523" y="983198"/>
            <a:ext cx="8080901" cy="5528695"/>
          </a:xfrm>
        </p:spPr>
        <p:txBody>
          <a:bodyPr/>
          <a:lstStyle/>
          <a:p>
            <a:pPr>
              <a:defRPr/>
            </a:pPr>
            <a:r>
              <a:rPr lang="en-HK" altLang="en-US" dirty="0">
                <a:solidFill>
                  <a:srgbClr val="FF0000"/>
                </a:solidFill>
              </a:rPr>
              <a:t>C-SCAN</a:t>
            </a:r>
            <a:r>
              <a:rPr lang="en-HK" altLang="en-US" dirty="0"/>
              <a:t>, Circular-SCAN, - the head moves from one end of the disk to the other, servicing requests. When it reaches the other end, it immediately </a:t>
            </a:r>
            <a:r>
              <a:rPr lang="en-HK" altLang="en-US" b="1" dirty="0"/>
              <a:t>returns to the beginning of the disk</a:t>
            </a:r>
            <a:r>
              <a:rPr lang="en-HK" altLang="en-US" dirty="0"/>
              <a:t>, without servicing any requests on the return trip.</a:t>
            </a:r>
          </a:p>
          <a:p>
            <a:pPr lvl="1">
              <a:defRPr/>
            </a:pPr>
            <a:r>
              <a:rPr lang="en-HK" altLang="zh-CN" b="0" i="0" dirty="0">
                <a:effectLst/>
                <a:latin typeface="+mn-ea"/>
                <a:ea typeface="+mn-ea"/>
              </a:rPr>
              <a:t>Suppose the order of request is - (82,170,43,140,24,16,190). And current position of Read/Write head is : 50 </a:t>
            </a:r>
            <a:r>
              <a:rPr lang="en-US" altLang="en-US" dirty="0"/>
              <a:t>(direction: from left to right)</a:t>
            </a:r>
            <a:endParaRPr lang="en-HK" altLang="zh-CN" dirty="0">
              <a:latin typeface="+mn-ea"/>
              <a:ea typeface="+mn-ea"/>
            </a:endParaRPr>
          </a:p>
          <a:p>
            <a:pPr lvl="1">
              <a:defRPr/>
            </a:pPr>
            <a:endParaRPr lang="en-HK" altLang="en-US" dirty="0"/>
          </a:p>
          <a:p>
            <a:pPr>
              <a:defRPr/>
            </a:pPr>
            <a:endParaRPr lang="en-HK" altLang="en-US" dirty="0"/>
          </a:p>
          <a:p>
            <a:pPr>
              <a:defRPr/>
            </a:pPr>
            <a:endParaRPr lang="en-HK" altLang="en-US" dirty="0"/>
          </a:p>
          <a:p>
            <a:pPr>
              <a:defRPr/>
            </a:pPr>
            <a:endParaRPr lang="en-HK" altLang="en-US" dirty="0"/>
          </a:p>
          <a:p>
            <a:pPr>
              <a:defRPr/>
            </a:pPr>
            <a:endParaRPr lang="en-HK" altLang="en-US" dirty="0"/>
          </a:p>
          <a:p>
            <a:pPr>
              <a:defRPr/>
            </a:pPr>
            <a:endParaRPr lang="en-HK" altLang="en-US" dirty="0"/>
          </a:p>
          <a:p>
            <a:pPr>
              <a:defRPr/>
            </a:pPr>
            <a:endParaRPr lang="en-HK" altLang="en-US" dirty="0"/>
          </a:p>
          <a:p>
            <a:pPr>
              <a:defRPr/>
            </a:pPr>
            <a:endParaRPr lang="en-HK" altLang="en-US" dirty="0"/>
          </a:p>
          <a:p>
            <a:pPr marL="0" indent="0">
              <a:buNone/>
              <a:defRPr/>
            </a:pPr>
            <a:endParaRPr lang="en-HK" altLang="en-US" dirty="0"/>
          </a:p>
          <a:p>
            <a:pPr>
              <a:defRPr/>
            </a:pPr>
            <a:r>
              <a:rPr lang="en-US" altLang="zh-CN" dirty="0"/>
              <a:t>Seek distance/time </a:t>
            </a:r>
            <a:r>
              <a:rPr lang="en-US" altLang="zh-CN" b="0" i="0" dirty="0">
                <a:effectLst/>
              </a:rPr>
              <a:t>=(199-50)+(199-0)+(43-0) =391 </a:t>
            </a:r>
            <a:endParaRPr lang="en-US" altLang="en-US" dirty="0"/>
          </a:p>
          <a:p>
            <a:pPr marL="0" indent="0">
              <a:buNone/>
              <a:defRPr/>
            </a:pPr>
            <a:r>
              <a:rPr lang="en-HK" altLang="en-US" dirty="0"/>
              <a:t> </a:t>
            </a:r>
            <a:endParaRPr lang="en-US" altLang="en-US" sz="1333" dirty="0"/>
          </a:p>
          <a:p>
            <a:pPr>
              <a:buFont typeface="Monotype Sorts" pitchFamily="-84" charset="2"/>
              <a:buNone/>
              <a:defRPr/>
            </a:pPr>
            <a:endParaRPr lang="en-US" altLang="en-US" sz="1333" dirty="0"/>
          </a:p>
        </p:txBody>
      </p:sp>
      <p:pic>
        <p:nvPicPr>
          <p:cNvPr id="3" name="图片 2" descr="雪地上滑雪&#10;&#10;中度可信度描述已自动生成">
            <a:extLst>
              <a:ext uri="{FF2B5EF4-FFF2-40B4-BE49-F238E27FC236}">
                <a16:creationId xmlns:a16="http://schemas.microsoft.com/office/drawing/2014/main" id="{CA4AA9D5-4E13-394B-A328-5AEEBB308368}"/>
              </a:ext>
            </a:extLst>
          </p:cNvPr>
          <p:cNvPicPr>
            <a:picLocks noChangeAspect="1"/>
          </p:cNvPicPr>
          <p:nvPr/>
        </p:nvPicPr>
        <p:blipFill rotWithShape="1">
          <a:blip r:embed="rId3"/>
          <a:srcRect r="519" b="4348"/>
          <a:stretch/>
        </p:blipFill>
        <p:spPr>
          <a:xfrm>
            <a:off x="1563744" y="2794872"/>
            <a:ext cx="5697960" cy="3231323"/>
          </a:xfrm>
          <a:prstGeom prst="rect">
            <a:avLst/>
          </a:prstGeom>
        </p:spPr>
      </p:pic>
    </p:spTree>
    <p:extLst>
      <p:ext uri="{BB962C8B-B14F-4D97-AF65-F5344CB8AC3E}">
        <p14:creationId xmlns:p14="http://schemas.microsoft.com/office/powerpoint/2010/main" val="379144876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3E80C4F-1290-4F8A-997C-445AEAF0D904}"/>
              </a:ext>
            </a:extLst>
          </p:cNvPr>
          <p:cNvSpPr>
            <a:spLocks noGrp="1" noChangeArrowheads="1"/>
          </p:cNvSpPr>
          <p:nvPr>
            <p:ph type="title"/>
          </p:nvPr>
        </p:nvSpPr>
        <p:spPr>
          <a:xfrm>
            <a:off x="768350" y="346107"/>
            <a:ext cx="7712075" cy="512762"/>
          </a:xfrm>
        </p:spPr>
        <p:txBody>
          <a:bodyPr/>
          <a:lstStyle/>
          <a:p>
            <a:pPr eaLnBrk="1" hangingPunct="1"/>
            <a:r>
              <a:rPr lang="en-US" altLang="en-US" sz="3800" dirty="0"/>
              <a:t>Disk Scheduling</a:t>
            </a:r>
          </a:p>
        </p:txBody>
      </p:sp>
      <p:sp>
        <p:nvSpPr>
          <p:cNvPr id="40963" name="Rectangle 3">
            <a:extLst>
              <a:ext uri="{FF2B5EF4-FFF2-40B4-BE49-F238E27FC236}">
                <a16:creationId xmlns:a16="http://schemas.microsoft.com/office/drawing/2014/main" id="{B0A160F0-43C0-4CC2-8FFF-2956FFE1E840}"/>
              </a:ext>
            </a:extLst>
          </p:cNvPr>
          <p:cNvSpPr>
            <a:spLocks noGrp="1" noChangeArrowheads="1"/>
          </p:cNvSpPr>
          <p:nvPr>
            <p:ph type="body" idx="1"/>
          </p:nvPr>
        </p:nvSpPr>
        <p:spPr>
          <a:xfrm>
            <a:off x="399524" y="983198"/>
            <a:ext cx="8026400" cy="5528695"/>
          </a:xfrm>
        </p:spPr>
        <p:txBody>
          <a:bodyPr/>
          <a:lstStyle/>
          <a:p>
            <a:pPr>
              <a:defRPr/>
            </a:pPr>
            <a:r>
              <a:rPr lang="en-HK" altLang="en-US" dirty="0">
                <a:solidFill>
                  <a:srgbClr val="FF0000"/>
                </a:solidFill>
              </a:rPr>
              <a:t>C-LOOK</a:t>
            </a:r>
            <a:r>
              <a:rPr lang="en-HK" altLang="en-US" dirty="0"/>
              <a:t> returns with the last request without going to the end of the disk.</a:t>
            </a:r>
            <a:r>
              <a:rPr lang="en-HK" altLang="zh-CN" dirty="0"/>
              <a:t> the disk arm in spite of going to the end goes only to the last request to be serviced in front of the head and then from there goes to the other end’s last request. Thus, it also prevents the extra delay which occurred due to unnecessary traversal to the end of the disk.</a:t>
            </a:r>
          </a:p>
          <a:p>
            <a:pPr lvl="1">
              <a:defRPr/>
            </a:pPr>
            <a:r>
              <a:rPr lang="en-HK" altLang="zh-CN" b="0" i="0" dirty="0">
                <a:effectLst/>
              </a:rPr>
              <a:t>Suppose the order of request is - (82,170,43,140,24,16,190). And current position of Read/Write head is 50 </a:t>
            </a:r>
            <a:r>
              <a:rPr lang="en-US" altLang="en-US" dirty="0"/>
              <a:t>(direction: from left to right)</a:t>
            </a:r>
            <a:endParaRPr lang="en-HK" altLang="en-US" b="1" dirty="0"/>
          </a:p>
          <a:p>
            <a:pPr>
              <a:defRPr/>
            </a:pPr>
            <a:endParaRPr lang="en-HK" altLang="en-US" sz="1600" dirty="0"/>
          </a:p>
          <a:p>
            <a:pPr>
              <a:defRPr/>
            </a:pPr>
            <a:endParaRPr lang="en-HK" altLang="en-US" sz="1600" dirty="0"/>
          </a:p>
          <a:p>
            <a:pPr>
              <a:defRPr/>
            </a:pPr>
            <a:endParaRPr lang="en-HK" altLang="en-US" sz="1600" dirty="0"/>
          </a:p>
          <a:p>
            <a:pPr>
              <a:defRPr/>
            </a:pPr>
            <a:endParaRPr lang="en-HK" altLang="en-US" sz="1600" dirty="0"/>
          </a:p>
          <a:p>
            <a:pPr>
              <a:defRPr/>
            </a:pPr>
            <a:endParaRPr lang="en-HK" altLang="en-US" sz="1600" dirty="0"/>
          </a:p>
          <a:p>
            <a:pPr>
              <a:defRPr/>
            </a:pPr>
            <a:endParaRPr lang="en-HK" altLang="en-US" sz="1600" dirty="0"/>
          </a:p>
          <a:p>
            <a:pPr marL="0" indent="0">
              <a:buNone/>
              <a:defRPr/>
            </a:pPr>
            <a:endParaRPr lang="en-HK" altLang="en-US" sz="1600" dirty="0"/>
          </a:p>
          <a:p>
            <a:pPr marL="0" indent="0">
              <a:buNone/>
              <a:defRPr/>
            </a:pPr>
            <a:endParaRPr lang="en-HK" altLang="en-US" sz="1600" dirty="0"/>
          </a:p>
          <a:p>
            <a:pPr marL="0" indent="0">
              <a:buNone/>
              <a:defRPr/>
            </a:pPr>
            <a:endParaRPr lang="en-HK" altLang="en-US" sz="1600" dirty="0"/>
          </a:p>
          <a:p>
            <a:pPr>
              <a:defRPr/>
            </a:pPr>
            <a:r>
              <a:rPr lang="en-US" altLang="zh-CN" dirty="0">
                <a:latin typeface="+mn-ea"/>
                <a:ea typeface="+mn-ea"/>
              </a:rPr>
              <a:t>Seek distance/time</a:t>
            </a:r>
            <a:r>
              <a:rPr lang="zh-CN" altLang="en-US" b="0" i="0" dirty="0">
                <a:effectLst/>
                <a:latin typeface="+mn-ea"/>
                <a:ea typeface="+mn-ea"/>
              </a:rPr>
              <a:t> </a:t>
            </a:r>
            <a:r>
              <a:rPr lang="en-US" altLang="zh-CN" b="0" i="0" dirty="0">
                <a:effectLst/>
                <a:latin typeface="+mn-ea"/>
                <a:ea typeface="+mn-ea"/>
              </a:rPr>
              <a:t>=(190-50)+(190-16)+(43-16) =341</a:t>
            </a:r>
          </a:p>
          <a:p>
            <a:pPr>
              <a:defRPr/>
            </a:pPr>
            <a:endParaRPr lang="en-US" altLang="en-US" sz="1600" dirty="0"/>
          </a:p>
          <a:p>
            <a:pPr>
              <a:defRPr/>
            </a:pPr>
            <a:endParaRPr lang="en-US" altLang="en-US" sz="1333" dirty="0"/>
          </a:p>
          <a:p>
            <a:pPr>
              <a:buFont typeface="Monotype Sorts" pitchFamily="-84" charset="2"/>
              <a:buNone/>
              <a:defRPr/>
            </a:pPr>
            <a:endParaRPr lang="en-US" altLang="en-US" sz="1333" dirty="0"/>
          </a:p>
        </p:txBody>
      </p:sp>
      <p:pic>
        <p:nvPicPr>
          <p:cNvPr id="3" name="图片 2" descr="图表, 折线图&#10;&#10;描述已自动生成">
            <a:extLst>
              <a:ext uri="{FF2B5EF4-FFF2-40B4-BE49-F238E27FC236}">
                <a16:creationId xmlns:a16="http://schemas.microsoft.com/office/drawing/2014/main" id="{F706B5C3-8419-D646-8B17-83979546BA6D}"/>
              </a:ext>
            </a:extLst>
          </p:cNvPr>
          <p:cNvPicPr>
            <a:picLocks noChangeAspect="1"/>
          </p:cNvPicPr>
          <p:nvPr/>
        </p:nvPicPr>
        <p:blipFill rotWithShape="1">
          <a:blip r:embed="rId3"/>
          <a:srcRect t="5924" r="490"/>
          <a:stretch/>
        </p:blipFill>
        <p:spPr>
          <a:xfrm>
            <a:off x="1630364" y="3164139"/>
            <a:ext cx="5554208" cy="2913614"/>
          </a:xfrm>
          <a:prstGeom prst="rect">
            <a:avLst/>
          </a:prstGeom>
        </p:spPr>
      </p:pic>
    </p:spTree>
    <p:extLst>
      <p:ext uri="{BB962C8B-B14F-4D97-AF65-F5344CB8AC3E}">
        <p14:creationId xmlns:p14="http://schemas.microsoft.com/office/powerpoint/2010/main" val="237548512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3E80C4F-1290-4F8A-997C-445AEAF0D904}"/>
              </a:ext>
            </a:extLst>
          </p:cNvPr>
          <p:cNvSpPr>
            <a:spLocks noGrp="1" noChangeArrowheads="1"/>
          </p:cNvSpPr>
          <p:nvPr>
            <p:ph type="title"/>
          </p:nvPr>
        </p:nvSpPr>
        <p:spPr>
          <a:xfrm>
            <a:off x="768350" y="346107"/>
            <a:ext cx="7712075" cy="512762"/>
          </a:xfrm>
        </p:spPr>
        <p:txBody>
          <a:bodyPr/>
          <a:lstStyle/>
          <a:p>
            <a:pPr eaLnBrk="1" hangingPunct="1"/>
            <a:r>
              <a:rPr lang="en-US" altLang="en-US" sz="3800" dirty="0"/>
              <a:t>Disk Scheduling</a:t>
            </a:r>
          </a:p>
        </p:txBody>
      </p:sp>
      <p:sp>
        <p:nvSpPr>
          <p:cNvPr id="40963" name="Rectangle 3">
            <a:extLst>
              <a:ext uri="{FF2B5EF4-FFF2-40B4-BE49-F238E27FC236}">
                <a16:creationId xmlns:a16="http://schemas.microsoft.com/office/drawing/2014/main" id="{B0A160F0-43C0-4CC2-8FFF-2956FFE1E840}"/>
              </a:ext>
            </a:extLst>
          </p:cNvPr>
          <p:cNvSpPr>
            <a:spLocks noGrp="1" noChangeArrowheads="1"/>
          </p:cNvSpPr>
          <p:nvPr>
            <p:ph type="body" idx="1"/>
          </p:nvPr>
        </p:nvSpPr>
        <p:spPr>
          <a:xfrm>
            <a:off x="399524" y="983198"/>
            <a:ext cx="8026400" cy="5528695"/>
          </a:xfrm>
        </p:spPr>
        <p:txBody>
          <a:bodyPr/>
          <a:lstStyle/>
          <a:p>
            <a:pPr>
              <a:defRPr/>
            </a:pPr>
            <a:r>
              <a:rPr lang="en-US" altLang="en-US" dirty="0">
                <a:solidFill>
                  <a:srgbClr val="FF0000"/>
                </a:solidFill>
              </a:rPr>
              <a:t>SSTF</a:t>
            </a:r>
            <a:r>
              <a:rPr lang="en-US" altLang="en-US" dirty="0"/>
              <a:t> is commonly used as it increases performance over FCFS</a:t>
            </a:r>
          </a:p>
          <a:p>
            <a:pPr>
              <a:defRPr/>
            </a:pPr>
            <a:r>
              <a:rPr lang="en-US" altLang="en-US" dirty="0">
                <a:solidFill>
                  <a:srgbClr val="FF0000"/>
                </a:solidFill>
              </a:rPr>
              <a:t>SCAN</a:t>
            </a:r>
            <a:r>
              <a:rPr lang="en-US" altLang="en-US" dirty="0"/>
              <a:t> and </a:t>
            </a:r>
            <a:r>
              <a:rPr lang="en-US" altLang="en-US" dirty="0">
                <a:solidFill>
                  <a:srgbClr val="FF0000"/>
                </a:solidFill>
              </a:rPr>
              <a:t>C-SCAN</a:t>
            </a:r>
            <a:r>
              <a:rPr lang="en-US" altLang="en-US" dirty="0"/>
              <a:t> perform better for systems that place a heavy load on the disk, because they are less likely to cause starvation problem</a:t>
            </a:r>
          </a:p>
          <a:p>
            <a:pPr>
              <a:buFont typeface="Monotype Sorts" pitchFamily="-84" charset="2"/>
              <a:buNone/>
              <a:defRPr/>
            </a:pPr>
            <a:endParaRPr lang="en-US" altLang="en-US" sz="1600" dirty="0"/>
          </a:p>
          <a:p>
            <a:pPr>
              <a:defRPr/>
            </a:pPr>
            <a:endParaRPr lang="en-US" altLang="en-US" sz="1333" dirty="0"/>
          </a:p>
          <a:p>
            <a:pPr>
              <a:buFont typeface="Monotype Sorts" pitchFamily="-84" charset="2"/>
              <a:buNone/>
              <a:defRPr/>
            </a:pPr>
            <a:endParaRPr lang="en-US" altLang="en-US" sz="1333" dirty="0"/>
          </a:p>
        </p:txBody>
      </p:sp>
    </p:spTree>
    <p:extLst>
      <p:ext uri="{BB962C8B-B14F-4D97-AF65-F5344CB8AC3E}">
        <p14:creationId xmlns:p14="http://schemas.microsoft.com/office/powerpoint/2010/main" val="175013281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a:extLst>
              <a:ext uri="{FF2B5EF4-FFF2-40B4-BE49-F238E27FC236}">
                <a16:creationId xmlns:a16="http://schemas.microsoft.com/office/drawing/2014/main" id="{5882BEF2-3D94-4E66-A377-5F417F914E6E}"/>
              </a:ext>
            </a:extLst>
          </p:cNvPr>
          <p:cNvSpPr>
            <a:spLocks noGrp="1" noChangeArrowheads="1"/>
          </p:cNvSpPr>
          <p:nvPr>
            <p:ph type="body" idx="1"/>
          </p:nvPr>
        </p:nvSpPr>
        <p:spPr>
          <a:xfrm>
            <a:off x="411352" y="1035323"/>
            <a:ext cx="7921625" cy="5232253"/>
          </a:xfrm>
        </p:spPr>
        <p:txBody>
          <a:bodyPr/>
          <a:lstStyle/>
          <a:p>
            <a:pPr>
              <a:buFont typeface="Monotype Sorts" pitchFamily="-84" charset="2"/>
              <a:buNone/>
              <a:defRPr/>
            </a:pPr>
            <a:r>
              <a:rPr lang="zh-CN" altLang="en-US" sz="1600" dirty="0"/>
              <a:t>      </a:t>
            </a:r>
            <a:r>
              <a:rPr lang="en-US" altLang="en-US" sz="1600" dirty="0"/>
              <a:t>Suppose that a disk drive has 5,000 cylinders, numbered 0 to 4999. The drive is currently serving a</a:t>
            </a:r>
            <a:r>
              <a:rPr lang="zh-CN" altLang="en-US" sz="1600" dirty="0"/>
              <a:t> </a:t>
            </a:r>
            <a:r>
              <a:rPr lang="en-US" altLang="en-US" sz="1600" dirty="0"/>
              <a:t>request at cylinder 2150, and the previous request was at cylinder 1280. The queue of pending requests, in FIFO order, is: </a:t>
            </a:r>
          </a:p>
          <a:p>
            <a:pPr>
              <a:buFont typeface="Monotype Sorts" pitchFamily="-84" charset="2"/>
              <a:buNone/>
              <a:defRPr/>
            </a:pPr>
            <a:endParaRPr lang="en-US" altLang="en-US" sz="1600" dirty="0"/>
          </a:p>
          <a:p>
            <a:pPr>
              <a:buFont typeface="Monotype Sorts" pitchFamily="-84" charset="2"/>
              <a:buNone/>
              <a:defRPr/>
            </a:pPr>
            <a:r>
              <a:rPr lang="zh-CN" altLang="en-US" sz="1600" dirty="0"/>
              <a:t>                       </a:t>
            </a:r>
            <a:r>
              <a:rPr lang="en-US" altLang="en-US" sz="1600" dirty="0"/>
              <a:t>2069, 1212, 2296, 2800, 544, 1618, 356, 1523, 4965, 3681</a:t>
            </a:r>
          </a:p>
          <a:p>
            <a:pPr>
              <a:buFont typeface="Monotype Sorts" pitchFamily="-84" charset="2"/>
              <a:buNone/>
              <a:defRPr/>
            </a:pPr>
            <a:endParaRPr lang="en-US" altLang="en-US" sz="1600" dirty="0"/>
          </a:p>
          <a:p>
            <a:pPr>
              <a:buFont typeface="Monotype Sorts" pitchFamily="-84" charset="2"/>
              <a:buNone/>
              <a:defRPr/>
            </a:pPr>
            <a:r>
              <a:rPr lang="en-US" altLang="en-US" sz="1600" dirty="0"/>
              <a:t>	Starting from the current head position (cylinder 2150), what is the total distance (in cylinders) that the disk arm moves to satisfy all the pending requests for each of the following disk-scheduling algorithms? </a:t>
            </a:r>
          </a:p>
          <a:p>
            <a:pPr>
              <a:buFont typeface="Monotype Sorts" pitchFamily="-84" charset="2"/>
              <a:buNone/>
              <a:defRPr/>
            </a:pPr>
            <a:endParaRPr lang="en-US" altLang="en-US" sz="1333" dirty="0"/>
          </a:p>
          <a:p>
            <a:pPr lvl="1">
              <a:buFont typeface="Wingdings" panose="05000000000000000000" pitchFamily="2" charset="2"/>
              <a:buNone/>
              <a:defRPr/>
            </a:pPr>
            <a:r>
              <a:rPr lang="en-US" altLang="en-US" sz="1400" dirty="0"/>
              <a:t>a)	FCFS </a:t>
            </a:r>
          </a:p>
          <a:p>
            <a:pPr lvl="1">
              <a:buFont typeface="Wingdings" panose="05000000000000000000" pitchFamily="2" charset="2"/>
              <a:buNone/>
              <a:defRPr/>
            </a:pPr>
            <a:r>
              <a:rPr lang="en-US" altLang="en-US" sz="1400" dirty="0"/>
              <a:t>b)	SSTF </a:t>
            </a:r>
          </a:p>
          <a:p>
            <a:pPr lvl="1">
              <a:buFont typeface="Wingdings" panose="05000000000000000000" pitchFamily="2" charset="2"/>
              <a:buNone/>
              <a:defRPr/>
            </a:pPr>
            <a:r>
              <a:rPr lang="en-US" altLang="en-US" sz="1400" dirty="0"/>
              <a:t>c)	SCAN </a:t>
            </a:r>
          </a:p>
          <a:p>
            <a:pPr lvl="1">
              <a:buFont typeface="Wingdings" panose="05000000000000000000" pitchFamily="2" charset="2"/>
              <a:buNone/>
              <a:defRPr/>
            </a:pPr>
            <a:r>
              <a:rPr lang="en-US" altLang="en-US" sz="1400" dirty="0"/>
              <a:t>d)	C-SCAN </a:t>
            </a:r>
          </a:p>
          <a:p>
            <a:pPr lvl="1">
              <a:buFont typeface="Wingdings" panose="05000000000000000000" pitchFamily="2" charset="2"/>
              <a:buNone/>
              <a:defRPr/>
            </a:pPr>
            <a:r>
              <a:rPr lang="en-US" altLang="en-US" sz="1400" dirty="0"/>
              <a:t>e)	LOOK </a:t>
            </a:r>
          </a:p>
          <a:p>
            <a:pPr lvl="1">
              <a:buFont typeface="Wingdings" panose="05000000000000000000" pitchFamily="2" charset="2"/>
              <a:buNone/>
              <a:defRPr/>
            </a:pPr>
            <a:r>
              <a:rPr lang="en-US" altLang="en-US" sz="1400" dirty="0"/>
              <a:t>f)	C-LOOK </a:t>
            </a:r>
          </a:p>
          <a:p>
            <a:pPr>
              <a:buFont typeface="Monotype Sorts" pitchFamily="-84" charset="2"/>
              <a:buNone/>
              <a:defRPr/>
            </a:pPr>
            <a:endParaRPr lang="en-US" altLang="en-US" sz="1333" dirty="0"/>
          </a:p>
          <a:p>
            <a:pPr>
              <a:buFont typeface="Monotype Sorts" pitchFamily="-84" charset="2"/>
              <a:buNone/>
              <a:defRPr/>
            </a:pPr>
            <a:endParaRPr lang="en-US" altLang="en-US" sz="1333" dirty="0"/>
          </a:p>
        </p:txBody>
      </p:sp>
      <p:sp>
        <p:nvSpPr>
          <p:cNvPr id="5" name="Rectangle 2">
            <a:extLst>
              <a:ext uri="{FF2B5EF4-FFF2-40B4-BE49-F238E27FC236}">
                <a16:creationId xmlns:a16="http://schemas.microsoft.com/office/drawing/2014/main" id="{E1B8DE5C-A7CF-3F7F-411B-E90FFAEDDD8A}"/>
              </a:ext>
            </a:extLst>
          </p:cNvPr>
          <p:cNvSpPr txBox="1">
            <a:spLocks noChangeArrowheads="1"/>
          </p:cNvSpPr>
          <p:nvPr/>
        </p:nvSpPr>
        <p:spPr bwMode="auto">
          <a:xfrm>
            <a:off x="684213" y="327940"/>
            <a:ext cx="77120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panose="020B0600070205080204" pitchFamily="34"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sz="3800" kern="0" dirty="0"/>
              <a:t>Disk-Scheduling Example</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3D11A9C1-A8E6-477E-A824-BC67E5221538}"/>
              </a:ext>
            </a:extLst>
          </p:cNvPr>
          <p:cNvSpPr>
            <a:spLocks noGrp="1" noChangeArrowheads="1"/>
          </p:cNvSpPr>
          <p:nvPr>
            <p:ph type="title"/>
          </p:nvPr>
        </p:nvSpPr>
        <p:spPr>
          <a:xfrm>
            <a:off x="684213" y="327940"/>
            <a:ext cx="7712075" cy="512762"/>
          </a:xfrm>
        </p:spPr>
        <p:txBody>
          <a:bodyPr/>
          <a:lstStyle/>
          <a:p>
            <a:pPr eaLnBrk="1" hangingPunct="1"/>
            <a:r>
              <a:rPr lang="en-US" altLang="en-US" sz="3800" dirty="0"/>
              <a:t>Disk-Scheduling Example</a:t>
            </a:r>
          </a:p>
        </p:txBody>
      </p:sp>
      <p:sp>
        <p:nvSpPr>
          <p:cNvPr id="40963" name="Rectangle 3">
            <a:extLst>
              <a:ext uri="{FF2B5EF4-FFF2-40B4-BE49-F238E27FC236}">
                <a16:creationId xmlns:a16="http://schemas.microsoft.com/office/drawing/2014/main" id="{61C6BECF-0930-4303-ABBC-50265E6C053A}"/>
              </a:ext>
            </a:extLst>
          </p:cNvPr>
          <p:cNvSpPr>
            <a:spLocks noGrp="1" noChangeArrowheads="1"/>
          </p:cNvSpPr>
          <p:nvPr>
            <p:ph type="body" idx="1"/>
          </p:nvPr>
        </p:nvSpPr>
        <p:spPr>
          <a:xfrm>
            <a:off x="558800" y="3099251"/>
            <a:ext cx="8026400" cy="3489274"/>
          </a:xfrm>
        </p:spPr>
        <p:txBody>
          <a:bodyPr/>
          <a:lstStyle/>
          <a:p>
            <a:pPr>
              <a:buFont typeface="Monotype Sorts" pitchFamily="-84" charset="2"/>
              <a:buNone/>
              <a:defRPr/>
            </a:pPr>
            <a:r>
              <a:rPr lang="en-US" altLang="en-US" sz="1600" b="1" dirty="0"/>
              <a:t>Answer:</a:t>
            </a:r>
          </a:p>
          <a:p>
            <a:pPr>
              <a:buFont typeface="Monotype Sorts" pitchFamily="-84" charset="2"/>
              <a:buNone/>
              <a:defRPr/>
            </a:pPr>
            <a:r>
              <a:rPr lang="en-US" altLang="en-US" sz="1600" dirty="0"/>
              <a:t>a) The FCFS schedule is 2150, 2069, 1212, 2296, 2800, 544, 1618, 356, 1523, 4965, 3681. The total seek distance is</a:t>
            </a:r>
            <a:r>
              <a:rPr lang="zh-CN" altLang="en-US" sz="1600" dirty="0"/>
              <a:t>：</a:t>
            </a:r>
            <a:endParaRPr lang="en-US" altLang="en-US" sz="1600" dirty="0"/>
          </a:p>
          <a:p>
            <a:pPr>
              <a:buFont typeface="Monotype Sorts" pitchFamily="-84" charset="2"/>
              <a:buNone/>
              <a:defRPr/>
            </a:pPr>
            <a:r>
              <a:rPr lang="zh-CN" altLang="en-US" sz="1600" dirty="0"/>
              <a:t>       （</a:t>
            </a:r>
            <a:r>
              <a:rPr lang="en-US" altLang="zh-CN" sz="1600" dirty="0"/>
              <a:t>2150-1212</a:t>
            </a:r>
            <a:r>
              <a:rPr lang="zh-CN" altLang="en-US" sz="1600" dirty="0"/>
              <a:t>）</a:t>
            </a:r>
            <a:r>
              <a:rPr lang="en-US" altLang="zh-CN" sz="1600" dirty="0"/>
              <a:t>+</a:t>
            </a:r>
            <a:r>
              <a:rPr lang="zh-CN" altLang="en-US" sz="1600" dirty="0"/>
              <a:t>（</a:t>
            </a:r>
            <a:r>
              <a:rPr lang="en-US" altLang="zh-CN" sz="1600" dirty="0"/>
              <a:t>2800-1212</a:t>
            </a:r>
            <a:r>
              <a:rPr lang="zh-CN" altLang="en-US" sz="1600" dirty="0"/>
              <a:t>）</a:t>
            </a:r>
            <a:r>
              <a:rPr lang="en-US" altLang="zh-CN" sz="1600" dirty="0"/>
              <a:t>+</a:t>
            </a:r>
            <a:r>
              <a:rPr lang="zh-CN" altLang="en-US" sz="1600" dirty="0"/>
              <a:t>（</a:t>
            </a:r>
            <a:r>
              <a:rPr lang="en-US" altLang="zh-CN" sz="1600" dirty="0"/>
              <a:t>2800-544</a:t>
            </a:r>
            <a:r>
              <a:rPr lang="zh-CN" altLang="en-US" sz="1600" dirty="0"/>
              <a:t>）</a:t>
            </a:r>
            <a:r>
              <a:rPr lang="en-US" altLang="zh-CN" sz="1600" dirty="0"/>
              <a:t>+</a:t>
            </a:r>
            <a:r>
              <a:rPr lang="zh-CN" altLang="en-US" sz="1600" dirty="0"/>
              <a:t>（</a:t>
            </a:r>
            <a:r>
              <a:rPr lang="en-US" altLang="zh-CN" sz="1600" dirty="0"/>
              <a:t>1618-544</a:t>
            </a:r>
            <a:r>
              <a:rPr lang="zh-CN" altLang="en-US" sz="1600" dirty="0"/>
              <a:t>）</a:t>
            </a:r>
            <a:r>
              <a:rPr lang="en-US" altLang="zh-CN" sz="1600" dirty="0"/>
              <a:t>+</a:t>
            </a:r>
            <a:r>
              <a:rPr lang="zh-CN" altLang="en-US" sz="1600" dirty="0"/>
              <a:t>（</a:t>
            </a:r>
            <a:r>
              <a:rPr lang="en-US" altLang="zh-CN" sz="1600" dirty="0"/>
              <a:t>1618-356</a:t>
            </a:r>
            <a:r>
              <a:rPr lang="zh-CN" altLang="en-US" sz="1600" dirty="0"/>
              <a:t>）</a:t>
            </a:r>
            <a:r>
              <a:rPr lang="en-US" altLang="zh-CN" sz="1600" dirty="0"/>
              <a:t>+</a:t>
            </a:r>
            <a:r>
              <a:rPr lang="zh-CN" altLang="en-US" sz="1600" dirty="0"/>
              <a:t>（</a:t>
            </a:r>
            <a:r>
              <a:rPr lang="en-US" altLang="zh-CN" sz="1600" dirty="0"/>
              <a:t>4965-356</a:t>
            </a:r>
            <a:r>
              <a:rPr lang="zh-CN" altLang="en-US" sz="1600" dirty="0"/>
              <a:t>）</a:t>
            </a:r>
            <a:r>
              <a:rPr lang="en-US" altLang="zh-CN" sz="1600" dirty="0"/>
              <a:t>+</a:t>
            </a:r>
            <a:r>
              <a:rPr lang="zh-CN" altLang="en-US" sz="1600" dirty="0"/>
              <a:t>（</a:t>
            </a:r>
            <a:r>
              <a:rPr lang="en-US" altLang="zh-CN" sz="1600" dirty="0"/>
              <a:t>4935-3681</a:t>
            </a:r>
            <a:r>
              <a:rPr lang="zh-CN" altLang="en-US" sz="1600" dirty="0"/>
              <a:t>）</a:t>
            </a:r>
            <a:r>
              <a:rPr lang="en-US" altLang="zh-CN" sz="1600" dirty="0"/>
              <a:t>=13011</a:t>
            </a:r>
            <a:endParaRPr lang="en-US" altLang="en-US" sz="1600" dirty="0"/>
          </a:p>
          <a:p>
            <a:pPr>
              <a:buFont typeface="Monotype Sorts" pitchFamily="-84" charset="2"/>
              <a:buNone/>
              <a:defRPr/>
            </a:pPr>
            <a:r>
              <a:rPr lang="en-US" altLang="en-US" sz="1600" dirty="0"/>
              <a:t>b) The SSTF schedule is 2150, 2069, 2296, 2800, 3681, 4965, 1618, 1523, 1212, 544, 356. The total seek distance is</a:t>
            </a:r>
            <a:r>
              <a:rPr lang="zh-CN" altLang="en-US" sz="1600" dirty="0"/>
              <a:t>：</a:t>
            </a:r>
            <a:endParaRPr lang="en-US" altLang="en-US" sz="1600" dirty="0"/>
          </a:p>
          <a:p>
            <a:pPr>
              <a:buFont typeface="Monotype Sorts" pitchFamily="-84" charset="2"/>
              <a:buNone/>
              <a:defRPr/>
            </a:pPr>
            <a:r>
              <a:rPr lang="zh-CN" altLang="en-US" sz="1600" dirty="0"/>
              <a:t> </a:t>
            </a:r>
            <a:r>
              <a:rPr lang="en-US" altLang="zh-CN" sz="1600" dirty="0"/>
              <a:t>	</a:t>
            </a:r>
            <a:r>
              <a:rPr lang="zh-CN" altLang="en-US" sz="1600" dirty="0"/>
              <a:t>（</a:t>
            </a:r>
            <a:r>
              <a:rPr lang="en-US" altLang="zh-CN" sz="1600" dirty="0"/>
              <a:t>2150-2069</a:t>
            </a:r>
            <a:r>
              <a:rPr lang="zh-CN" altLang="en-US" sz="1600" dirty="0"/>
              <a:t>）</a:t>
            </a:r>
            <a:r>
              <a:rPr lang="en-US" altLang="zh-CN" sz="1600" dirty="0"/>
              <a:t>+</a:t>
            </a:r>
            <a:r>
              <a:rPr lang="zh-CN" altLang="en-US" sz="1600" dirty="0"/>
              <a:t>（</a:t>
            </a:r>
            <a:r>
              <a:rPr lang="en-US" altLang="zh-CN" sz="1600" dirty="0"/>
              <a:t>4965-2069</a:t>
            </a:r>
            <a:r>
              <a:rPr lang="zh-CN" altLang="en-US" sz="1600" dirty="0"/>
              <a:t>）</a:t>
            </a:r>
            <a:r>
              <a:rPr lang="en-US" altLang="zh-CN" sz="1600" dirty="0"/>
              <a:t>+</a:t>
            </a:r>
            <a:r>
              <a:rPr lang="zh-CN" altLang="en-US" sz="1600" dirty="0"/>
              <a:t>（</a:t>
            </a:r>
            <a:r>
              <a:rPr lang="en-US" altLang="zh-CN" sz="1600" dirty="0"/>
              <a:t>4965-356</a:t>
            </a:r>
            <a:r>
              <a:rPr lang="zh-CN" altLang="en-US" sz="1600" dirty="0"/>
              <a:t>）</a:t>
            </a:r>
            <a:r>
              <a:rPr lang="en-US" altLang="zh-CN" sz="1600" dirty="0"/>
              <a:t>=81+2896+4609=7586</a:t>
            </a:r>
            <a:endParaRPr lang="en-US" altLang="en-US" sz="1600" dirty="0"/>
          </a:p>
          <a:p>
            <a:pPr>
              <a:buFont typeface="Monotype Sorts" pitchFamily="-84" charset="2"/>
              <a:buNone/>
              <a:defRPr/>
            </a:pPr>
            <a:endParaRPr lang="en-US" altLang="en-US" sz="1333" dirty="0"/>
          </a:p>
        </p:txBody>
      </p:sp>
      <p:sp>
        <p:nvSpPr>
          <p:cNvPr id="6" name="Rectangle 3">
            <a:extLst>
              <a:ext uri="{FF2B5EF4-FFF2-40B4-BE49-F238E27FC236}">
                <a16:creationId xmlns:a16="http://schemas.microsoft.com/office/drawing/2014/main" id="{5138FBC2-AC51-7E10-274F-772AE9FD1905}"/>
              </a:ext>
            </a:extLst>
          </p:cNvPr>
          <p:cNvSpPr txBox="1">
            <a:spLocks noChangeArrowheads="1"/>
          </p:cNvSpPr>
          <p:nvPr/>
        </p:nvSpPr>
        <p:spPr bwMode="auto">
          <a:xfrm>
            <a:off x="411352" y="1035323"/>
            <a:ext cx="7921625" cy="1724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buFont typeface="Monotype Sorts" pitchFamily="-84" charset="2"/>
              <a:buNone/>
              <a:defRPr/>
            </a:pPr>
            <a:r>
              <a:rPr lang="zh-CN" altLang="en-US" sz="1600" kern="0" dirty="0"/>
              <a:t>      </a:t>
            </a:r>
            <a:r>
              <a:rPr lang="en-US" altLang="en-US" sz="1600" kern="0" dirty="0"/>
              <a:t>Suppose that a disk drive has 5,000 cylinders, numbered 0 to 4999. The drive is currently serving a</a:t>
            </a:r>
            <a:r>
              <a:rPr lang="zh-CN" altLang="en-US" sz="1600" kern="0" dirty="0"/>
              <a:t> </a:t>
            </a:r>
            <a:r>
              <a:rPr lang="en-US" altLang="en-US" sz="1600" kern="0" dirty="0"/>
              <a:t>request at cylinder 2150, and the previous request was at cylinder 1280. The queue of pending requests, in FIFO order, is: </a:t>
            </a:r>
          </a:p>
          <a:p>
            <a:pPr>
              <a:buFont typeface="Monotype Sorts" pitchFamily="-84" charset="2"/>
              <a:buNone/>
              <a:defRPr/>
            </a:pPr>
            <a:endParaRPr lang="en-US" altLang="en-US" sz="1600" kern="0" dirty="0"/>
          </a:p>
          <a:p>
            <a:pPr>
              <a:buFont typeface="Monotype Sorts" pitchFamily="-84" charset="2"/>
              <a:buNone/>
              <a:defRPr/>
            </a:pPr>
            <a:r>
              <a:rPr lang="zh-CN" altLang="en-US" sz="1600" kern="0" dirty="0"/>
              <a:t>                       </a:t>
            </a:r>
            <a:r>
              <a:rPr lang="en-US" altLang="en-US" sz="1600" kern="0" dirty="0"/>
              <a:t>2069, 1212, 2296, 2800, 544, 1618, 356, 1523, 4965, 3681</a:t>
            </a:r>
          </a:p>
          <a:p>
            <a:pPr>
              <a:buFont typeface="Monotype Sorts" pitchFamily="-84" charset="2"/>
              <a:buNone/>
              <a:defRPr/>
            </a:pPr>
            <a:endParaRPr lang="en-US" altLang="en-US" sz="1600" kern="0" dirty="0"/>
          </a:p>
          <a:p>
            <a:pPr>
              <a:buFont typeface="Monotype Sorts" pitchFamily="-84" charset="2"/>
              <a:buNone/>
              <a:defRPr/>
            </a:pPr>
            <a:endParaRPr lang="en-US" altLang="en-US" sz="1333" kern="0" dirty="0"/>
          </a:p>
          <a:p>
            <a:pPr>
              <a:buFont typeface="Monotype Sorts" pitchFamily="-84" charset="2"/>
              <a:buNone/>
              <a:defRPr/>
            </a:pPr>
            <a:endParaRPr lang="en-US" altLang="en-US" sz="1333"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3">
                                            <p:txEl>
                                              <p:pRg st="2" end="2"/>
                                            </p:txEl>
                                          </p:spTgt>
                                        </p:tgtEl>
                                        <p:attrNameLst>
                                          <p:attrName>style.visibility</p:attrName>
                                        </p:attrNameLst>
                                      </p:cBhvr>
                                      <p:to>
                                        <p:strVal val="visible"/>
                                      </p:to>
                                    </p:set>
                                    <p:anim calcmode="lin" valueType="num">
                                      <p:cBhvr additive="base">
                                        <p:cTn id="7" dur="5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63">
                                            <p:txEl>
                                              <p:pRg st="4" end="4"/>
                                            </p:txEl>
                                          </p:spTgt>
                                        </p:tgtEl>
                                        <p:attrNameLst>
                                          <p:attrName>style.visibility</p:attrName>
                                        </p:attrNameLst>
                                      </p:cBhvr>
                                      <p:to>
                                        <p:strVal val="visible"/>
                                      </p:to>
                                    </p:set>
                                    <p:anim calcmode="lin" valueType="num">
                                      <p:cBhvr additive="base">
                                        <p:cTn id="13" dur="500" fill="hold"/>
                                        <p:tgtEl>
                                          <p:spTgt spid="4096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6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3D11A9C1-A8E6-477E-A824-BC67E5221538}"/>
              </a:ext>
            </a:extLst>
          </p:cNvPr>
          <p:cNvSpPr>
            <a:spLocks noGrp="1" noChangeArrowheads="1"/>
          </p:cNvSpPr>
          <p:nvPr>
            <p:ph type="title"/>
          </p:nvPr>
        </p:nvSpPr>
        <p:spPr>
          <a:xfrm>
            <a:off x="684213" y="327940"/>
            <a:ext cx="7712075" cy="512762"/>
          </a:xfrm>
        </p:spPr>
        <p:txBody>
          <a:bodyPr/>
          <a:lstStyle/>
          <a:p>
            <a:pPr eaLnBrk="1" hangingPunct="1"/>
            <a:r>
              <a:rPr lang="en-US" altLang="en-US" sz="3800" dirty="0"/>
              <a:t>Disk-Scheduling Example</a:t>
            </a:r>
          </a:p>
        </p:txBody>
      </p:sp>
      <p:sp>
        <p:nvSpPr>
          <p:cNvPr id="40963" name="Rectangle 3">
            <a:extLst>
              <a:ext uri="{FF2B5EF4-FFF2-40B4-BE49-F238E27FC236}">
                <a16:creationId xmlns:a16="http://schemas.microsoft.com/office/drawing/2014/main" id="{61C6BECF-0930-4303-ABBC-50265E6C053A}"/>
              </a:ext>
            </a:extLst>
          </p:cNvPr>
          <p:cNvSpPr>
            <a:spLocks noGrp="1" noChangeArrowheads="1"/>
          </p:cNvSpPr>
          <p:nvPr>
            <p:ph type="body" idx="1"/>
          </p:nvPr>
        </p:nvSpPr>
        <p:spPr>
          <a:xfrm>
            <a:off x="558800" y="3099251"/>
            <a:ext cx="8026400" cy="3489274"/>
          </a:xfrm>
        </p:spPr>
        <p:txBody>
          <a:bodyPr/>
          <a:lstStyle/>
          <a:p>
            <a:pPr>
              <a:buFont typeface="Monotype Sorts" pitchFamily="-84" charset="2"/>
              <a:buNone/>
              <a:defRPr/>
            </a:pPr>
            <a:r>
              <a:rPr lang="en-US" altLang="en-US" sz="1600" b="1" dirty="0"/>
              <a:t>Answer:</a:t>
            </a:r>
          </a:p>
          <a:p>
            <a:pPr>
              <a:buFont typeface="Monotype Sorts" pitchFamily="-84" charset="2"/>
              <a:buNone/>
              <a:defRPr/>
            </a:pPr>
            <a:r>
              <a:rPr lang="en-US" altLang="en-US" sz="1600" dirty="0"/>
              <a:t>c) The SCAN schedule is 2150, 2296, 2800, 3681, 4965, </a:t>
            </a:r>
            <a:r>
              <a:rPr lang="en-US" altLang="en-US" sz="1600" dirty="0">
                <a:solidFill>
                  <a:srgbClr val="FF0000"/>
                </a:solidFill>
              </a:rPr>
              <a:t>(4999)</a:t>
            </a:r>
            <a:r>
              <a:rPr lang="en-US" altLang="en-US" sz="1600" dirty="0"/>
              <a:t>, 2069, 1618, 1523, 1212, 544, 356. The total seek distance is. </a:t>
            </a:r>
          </a:p>
          <a:p>
            <a:pPr>
              <a:buFont typeface="Monotype Sorts" pitchFamily="-84" charset="2"/>
              <a:buNone/>
              <a:defRPr/>
            </a:pPr>
            <a:r>
              <a:rPr lang="zh-CN" altLang="en-US" sz="1600" dirty="0"/>
              <a:t>         （</a:t>
            </a:r>
            <a:r>
              <a:rPr lang="en-US" altLang="zh-CN" sz="1600" dirty="0"/>
              <a:t>4999-2150</a:t>
            </a:r>
            <a:r>
              <a:rPr lang="zh-CN" altLang="en-US" sz="1600" dirty="0"/>
              <a:t>）</a:t>
            </a:r>
            <a:r>
              <a:rPr lang="en-US" altLang="zh-CN" sz="1600" dirty="0"/>
              <a:t>+</a:t>
            </a:r>
            <a:r>
              <a:rPr lang="zh-CN" altLang="en-US" sz="1600" dirty="0"/>
              <a:t>（</a:t>
            </a:r>
            <a:r>
              <a:rPr lang="en-US" altLang="zh-CN" sz="1600" dirty="0"/>
              <a:t>4999-356</a:t>
            </a:r>
            <a:r>
              <a:rPr lang="zh-CN" altLang="en-US" sz="1600" dirty="0"/>
              <a:t>）</a:t>
            </a:r>
            <a:r>
              <a:rPr lang="en-US" altLang="zh-CN" sz="1600" dirty="0"/>
              <a:t>=</a:t>
            </a:r>
            <a:r>
              <a:rPr lang="en-US" altLang="en-US" sz="1600" dirty="0"/>
              <a:t> 7492</a:t>
            </a:r>
          </a:p>
          <a:p>
            <a:pPr>
              <a:buFont typeface="Monotype Sorts" pitchFamily="-84" charset="2"/>
              <a:buNone/>
              <a:defRPr/>
            </a:pPr>
            <a:r>
              <a:rPr lang="en-US" altLang="en-US" sz="1600" dirty="0"/>
              <a:t>d) The C-SCAN schedule is 2150, 2296, 2800, 3681, 4965, </a:t>
            </a:r>
            <a:r>
              <a:rPr lang="en-US" altLang="en-US" sz="1600" dirty="0">
                <a:solidFill>
                  <a:srgbClr val="FF0000"/>
                </a:solidFill>
              </a:rPr>
              <a:t>(4999, 0)</a:t>
            </a:r>
            <a:r>
              <a:rPr lang="en-US" altLang="en-US" sz="1600" dirty="0"/>
              <a:t>, 356, 544, 1212, 1523, 1618, 2069. The total seek distance is. </a:t>
            </a:r>
          </a:p>
          <a:p>
            <a:pPr>
              <a:buFont typeface="Monotype Sorts" pitchFamily="-84" charset="2"/>
              <a:buNone/>
              <a:defRPr/>
            </a:pPr>
            <a:r>
              <a:rPr lang="zh-CN" altLang="en-US" sz="1333" dirty="0"/>
              <a:t>         </a:t>
            </a:r>
            <a:r>
              <a:rPr lang="zh-CN" altLang="en-US" sz="1600" dirty="0"/>
              <a:t>（</a:t>
            </a:r>
            <a:r>
              <a:rPr lang="en-US" altLang="zh-CN" sz="1600" dirty="0"/>
              <a:t>4999-2150</a:t>
            </a:r>
            <a:r>
              <a:rPr lang="zh-CN" altLang="en-US" sz="1600" dirty="0"/>
              <a:t>）</a:t>
            </a:r>
            <a:r>
              <a:rPr lang="en-US" altLang="zh-CN" sz="1600" dirty="0"/>
              <a:t>+</a:t>
            </a:r>
            <a:r>
              <a:rPr lang="zh-CN" altLang="en-US" sz="1600" dirty="0"/>
              <a:t>（</a:t>
            </a:r>
            <a:r>
              <a:rPr lang="en-US" altLang="zh-CN" sz="1600" dirty="0"/>
              <a:t>4999-0</a:t>
            </a:r>
            <a:r>
              <a:rPr lang="zh-CN" altLang="en-US" sz="1600" dirty="0"/>
              <a:t>）</a:t>
            </a:r>
            <a:r>
              <a:rPr lang="en-US" altLang="zh-CN" sz="1600" dirty="0"/>
              <a:t>+</a:t>
            </a:r>
            <a:r>
              <a:rPr lang="zh-CN" altLang="en-US" sz="1600" dirty="0"/>
              <a:t>（</a:t>
            </a:r>
            <a:r>
              <a:rPr lang="en-US" altLang="zh-CN" sz="1600" dirty="0"/>
              <a:t>2069-0</a:t>
            </a:r>
            <a:r>
              <a:rPr lang="zh-CN" altLang="en-US" sz="1600" dirty="0"/>
              <a:t>）</a:t>
            </a:r>
            <a:r>
              <a:rPr lang="en-US" altLang="zh-CN" sz="1600" dirty="0"/>
              <a:t>=2849+4999+2069=9917</a:t>
            </a:r>
            <a:endParaRPr lang="en-US" altLang="en-US" sz="1600" dirty="0"/>
          </a:p>
        </p:txBody>
      </p:sp>
      <p:sp>
        <p:nvSpPr>
          <p:cNvPr id="6" name="Rectangle 3">
            <a:extLst>
              <a:ext uri="{FF2B5EF4-FFF2-40B4-BE49-F238E27FC236}">
                <a16:creationId xmlns:a16="http://schemas.microsoft.com/office/drawing/2014/main" id="{5138FBC2-AC51-7E10-274F-772AE9FD1905}"/>
              </a:ext>
            </a:extLst>
          </p:cNvPr>
          <p:cNvSpPr txBox="1">
            <a:spLocks noChangeArrowheads="1"/>
          </p:cNvSpPr>
          <p:nvPr/>
        </p:nvSpPr>
        <p:spPr bwMode="auto">
          <a:xfrm>
            <a:off x="411352" y="1035323"/>
            <a:ext cx="7921625" cy="1724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buFont typeface="Monotype Sorts" pitchFamily="-84" charset="2"/>
              <a:buNone/>
              <a:defRPr/>
            </a:pPr>
            <a:r>
              <a:rPr lang="zh-CN" altLang="en-US" sz="1600" kern="0" dirty="0"/>
              <a:t>      </a:t>
            </a:r>
            <a:r>
              <a:rPr lang="en-US" altLang="en-US" sz="1600" kern="0" dirty="0"/>
              <a:t>Suppose that a disk drive has 5,000 cylinders, numbered 0 to 4999. The drive is currently serving a</a:t>
            </a:r>
            <a:r>
              <a:rPr lang="zh-CN" altLang="en-US" sz="1600" kern="0" dirty="0"/>
              <a:t> </a:t>
            </a:r>
            <a:r>
              <a:rPr lang="en-US" altLang="en-US" sz="1600" kern="0" dirty="0"/>
              <a:t>request at cylinder 2150, and the previous request was at cylinder 1280. The queue of pending requests, in FIFO order, is: </a:t>
            </a:r>
          </a:p>
          <a:p>
            <a:pPr>
              <a:buFont typeface="Monotype Sorts" pitchFamily="-84" charset="2"/>
              <a:buNone/>
              <a:defRPr/>
            </a:pPr>
            <a:endParaRPr lang="en-US" altLang="en-US" sz="1600" kern="0" dirty="0"/>
          </a:p>
          <a:p>
            <a:pPr>
              <a:buFont typeface="Monotype Sorts" pitchFamily="-84" charset="2"/>
              <a:buNone/>
              <a:defRPr/>
            </a:pPr>
            <a:r>
              <a:rPr lang="zh-CN" altLang="en-US" sz="1600" kern="0" dirty="0"/>
              <a:t>                       </a:t>
            </a:r>
            <a:r>
              <a:rPr lang="en-US" altLang="en-US" sz="1600" kern="0" dirty="0"/>
              <a:t>2069, 1212, 2296, 2800, 544, 1618, 356, 1523, 4965, 3681</a:t>
            </a:r>
          </a:p>
          <a:p>
            <a:pPr>
              <a:buFont typeface="Monotype Sorts" pitchFamily="-84" charset="2"/>
              <a:buNone/>
              <a:defRPr/>
            </a:pPr>
            <a:endParaRPr lang="en-US" altLang="en-US" sz="1600" kern="0" dirty="0"/>
          </a:p>
          <a:p>
            <a:pPr>
              <a:buFont typeface="Monotype Sorts" pitchFamily="-84" charset="2"/>
              <a:buNone/>
              <a:defRPr/>
            </a:pPr>
            <a:endParaRPr lang="en-US" altLang="en-US" sz="1333" kern="0" dirty="0"/>
          </a:p>
          <a:p>
            <a:pPr>
              <a:buFont typeface="Monotype Sorts" pitchFamily="-84" charset="2"/>
              <a:buNone/>
              <a:defRPr/>
            </a:pPr>
            <a:endParaRPr lang="en-US" altLang="en-US" sz="1333" kern="0" dirty="0"/>
          </a:p>
        </p:txBody>
      </p:sp>
    </p:spTree>
    <p:extLst>
      <p:ext uri="{BB962C8B-B14F-4D97-AF65-F5344CB8AC3E}">
        <p14:creationId xmlns:p14="http://schemas.microsoft.com/office/powerpoint/2010/main" val="161865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40963">
                                            <p:txEl>
                                              <p:pRg st="4" end="4"/>
                                            </p:txEl>
                                          </p:spTgt>
                                        </p:tgtEl>
                                        <p:attrNameLst>
                                          <p:attrName>style.visibility</p:attrName>
                                        </p:attrNameLst>
                                      </p:cBhvr>
                                      <p:to>
                                        <p:strVal val="visible"/>
                                      </p:to>
                                    </p:set>
                                    <p:animEffect transition="in" filter="dissolve">
                                      <p:cBhvr>
                                        <p:cTn id="11" dur="500"/>
                                        <p:tgtEl>
                                          <p:spTgt spid="409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3D11A9C1-A8E6-477E-A824-BC67E5221538}"/>
              </a:ext>
            </a:extLst>
          </p:cNvPr>
          <p:cNvSpPr>
            <a:spLocks noGrp="1" noChangeArrowheads="1"/>
          </p:cNvSpPr>
          <p:nvPr>
            <p:ph type="title"/>
          </p:nvPr>
        </p:nvSpPr>
        <p:spPr>
          <a:xfrm>
            <a:off x="684213" y="327940"/>
            <a:ext cx="7712075" cy="512762"/>
          </a:xfrm>
        </p:spPr>
        <p:txBody>
          <a:bodyPr/>
          <a:lstStyle/>
          <a:p>
            <a:pPr eaLnBrk="1" hangingPunct="1"/>
            <a:r>
              <a:rPr lang="en-US" altLang="en-US" sz="3800" dirty="0"/>
              <a:t>Disk-Scheduling Example</a:t>
            </a:r>
          </a:p>
        </p:txBody>
      </p:sp>
      <p:sp>
        <p:nvSpPr>
          <p:cNvPr id="40963" name="Rectangle 3">
            <a:extLst>
              <a:ext uri="{FF2B5EF4-FFF2-40B4-BE49-F238E27FC236}">
                <a16:creationId xmlns:a16="http://schemas.microsoft.com/office/drawing/2014/main" id="{61C6BECF-0930-4303-ABBC-50265E6C053A}"/>
              </a:ext>
            </a:extLst>
          </p:cNvPr>
          <p:cNvSpPr>
            <a:spLocks noGrp="1" noChangeArrowheads="1"/>
          </p:cNvSpPr>
          <p:nvPr>
            <p:ph type="body" idx="1"/>
          </p:nvPr>
        </p:nvSpPr>
        <p:spPr>
          <a:xfrm>
            <a:off x="558800" y="3099251"/>
            <a:ext cx="8026400" cy="3489274"/>
          </a:xfrm>
        </p:spPr>
        <p:txBody>
          <a:bodyPr/>
          <a:lstStyle/>
          <a:p>
            <a:pPr>
              <a:buFont typeface="Monotype Sorts" pitchFamily="-84" charset="2"/>
              <a:buNone/>
              <a:defRPr/>
            </a:pPr>
            <a:r>
              <a:rPr lang="en-US" altLang="en-US" sz="1600" b="1" dirty="0"/>
              <a:t>Answer:</a:t>
            </a:r>
          </a:p>
          <a:p>
            <a:pPr>
              <a:buFont typeface="Monotype Sorts" pitchFamily="-84" charset="2"/>
              <a:buNone/>
              <a:defRPr/>
            </a:pPr>
            <a:r>
              <a:rPr lang="en-US" altLang="en-US" sz="1600" dirty="0"/>
              <a:t>e) The LOOK schedule is 2150, 2296, 2800, 3681, 4965, 2069, 1618, 1523, 1212, 544, 356. The total seek distance is</a:t>
            </a:r>
          </a:p>
          <a:p>
            <a:pPr>
              <a:buFont typeface="Monotype Sorts" pitchFamily="-84" charset="2"/>
              <a:buNone/>
              <a:defRPr/>
            </a:pPr>
            <a:r>
              <a:rPr lang="zh-CN" altLang="en-US" sz="1600" dirty="0"/>
              <a:t>        （</a:t>
            </a:r>
            <a:r>
              <a:rPr lang="en-US" altLang="zh-CN" sz="1600" dirty="0"/>
              <a:t>4965-2150</a:t>
            </a:r>
            <a:r>
              <a:rPr lang="zh-CN" altLang="en-US" sz="1600" dirty="0"/>
              <a:t>）</a:t>
            </a:r>
            <a:r>
              <a:rPr lang="en-US" altLang="zh-CN" sz="1600" dirty="0"/>
              <a:t>+</a:t>
            </a:r>
            <a:r>
              <a:rPr lang="zh-CN" altLang="en-US" sz="1600" dirty="0"/>
              <a:t>（</a:t>
            </a:r>
            <a:r>
              <a:rPr lang="en-US" altLang="zh-CN" sz="1600" dirty="0"/>
              <a:t>4965-356</a:t>
            </a:r>
            <a:r>
              <a:rPr lang="zh-CN" altLang="en-US" sz="1600" dirty="0"/>
              <a:t>）</a:t>
            </a:r>
            <a:r>
              <a:rPr lang="en-US" altLang="zh-CN" sz="1600" dirty="0"/>
              <a:t>=</a:t>
            </a:r>
            <a:r>
              <a:rPr lang="en-US" altLang="en-US" sz="1600" dirty="0"/>
              <a:t> 7424</a:t>
            </a:r>
          </a:p>
          <a:p>
            <a:pPr>
              <a:buFont typeface="Monotype Sorts" pitchFamily="-84" charset="2"/>
              <a:buNone/>
              <a:defRPr/>
            </a:pPr>
            <a:r>
              <a:rPr lang="en-US" altLang="en-US" sz="1600" dirty="0"/>
              <a:t>f) The C-LOOK schedule is 2150, 2296, 2800, 3681, 4965, 356, 544, 1212, 1523, 1618, 2069. The total seek distance is</a:t>
            </a:r>
          </a:p>
          <a:p>
            <a:pPr>
              <a:buNone/>
              <a:defRPr/>
            </a:pPr>
            <a:r>
              <a:rPr lang="en-US" altLang="zh-CN" sz="1600" dirty="0"/>
              <a:t>	</a:t>
            </a:r>
            <a:r>
              <a:rPr lang="zh-CN" altLang="en-US" sz="1600" dirty="0"/>
              <a:t>（</a:t>
            </a:r>
            <a:r>
              <a:rPr lang="en-US" altLang="zh-CN" sz="1600" dirty="0"/>
              <a:t>4965-2150</a:t>
            </a:r>
            <a:r>
              <a:rPr lang="zh-CN" altLang="en-US" sz="1600" dirty="0"/>
              <a:t>）</a:t>
            </a:r>
            <a:r>
              <a:rPr lang="en-US" altLang="zh-CN" sz="1600" dirty="0"/>
              <a:t>+</a:t>
            </a:r>
            <a:r>
              <a:rPr lang="zh-CN" altLang="en-US" sz="1600" dirty="0"/>
              <a:t>（</a:t>
            </a:r>
            <a:r>
              <a:rPr lang="en-US" altLang="zh-CN" sz="1600" dirty="0"/>
              <a:t>4965-356</a:t>
            </a:r>
            <a:r>
              <a:rPr lang="zh-CN" altLang="en-US" sz="1600" dirty="0"/>
              <a:t>）</a:t>
            </a:r>
            <a:r>
              <a:rPr lang="en-US" altLang="zh-CN" sz="1600" dirty="0"/>
              <a:t>+</a:t>
            </a:r>
            <a:r>
              <a:rPr lang="zh-CN" altLang="en-US" sz="1600" dirty="0"/>
              <a:t>（</a:t>
            </a:r>
            <a:r>
              <a:rPr lang="en-US" altLang="zh-CN" sz="1600" dirty="0"/>
              <a:t>2069-356</a:t>
            </a:r>
            <a:r>
              <a:rPr lang="zh-CN" altLang="en-US" sz="1600" dirty="0"/>
              <a:t>）</a:t>
            </a:r>
            <a:r>
              <a:rPr lang="en-US" altLang="zh-CN" sz="1600" dirty="0"/>
              <a:t>=2815+4609+1713=</a:t>
            </a:r>
            <a:r>
              <a:rPr lang="en-US" altLang="en-US" sz="1600" dirty="0"/>
              <a:t>9137</a:t>
            </a:r>
          </a:p>
          <a:p>
            <a:pPr>
              <a:buFont typeface="Monotype Sorts" pitchFamily="-84" charset="2"/>
              <a:buNone/>
              <a:defRPr/>
            </a:pPr>
            <a:endParaRPr lang="en-US" altLang="en-US" sz="1333" dirty="0"/>
          </a:p>
        </p:txBody>
      </p:sp>
      <p:sp>
        <p:nvSpPr>
          <p:cNvPr id="6" name="Rectangle 3">
            <a:extLst>
              <a:ext uri="{FF2B5EF4-FFF2-40B4-BE49-F238E27FC236}">
                <a16:creationId xmlns:a16="http://schemas.microsoft.com/office/drawing/2014/main" id="{5138FBC2-AC51-7E10-274F-772AE9FD1905}"/>
              </a:ext>
            </a:extLst>
          </p:cNvPr>
          <p:cNvSpPr txBox="1">
            <a:spLocks noChangeArrowheads="1"/>
          </p:cNvSpPr>
          <p:nvPr/>
        </p:nvSpPr>
        <p:spPr bwMode="auto">
          <a:xfrm>
            <a:off x="411352" y="1035323"/>
            <a:ext cx="7921625" cy="1724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buFont typeface="Monotype Sorts" pitchFamily="-84" charset="2"/>
              <a:buNone/>
              <a:defRPr/>
            </a:pPr>
            <a:r>
              <a:rPr lang="zh-CN" altLang="en-US" sz="1600" kern="0" dirty="0"/>
              <a:t>      </a:t>
            </a:r>
            <a:r>
              <a:rPr lang="en-US" altLang="en-US" sz="1600" kern="0" dirty="0"/>
              <a:t>Suppose that a disk drive has 5,000 cylinders, numbered 0 to 4999. The drive is currently serving a</a:t>
            </a:r>
            <a:r>
              <a:rPr lang="zh-CN" altLang="en-US" sz="1600" kern="0" dirty="0"/>
              <a:t> </a:t>
            </a:r>
            <a:r>
              <a:rPr lang="en-US" altLang="en-US" sz="1600" kern="0" dirty="0"/>
              <a:t>request at cylinder 2150, and the previous request was at cylinder 1280. The queue of pending requests, in FIFO order, is: </a:t>
            </a:r>
          </a:p>
          <a:p>
            <a:pPr>
              <a:buFont typeface="Monotype Sorts" pitchFamily="-84" charset="2"/>
              <a:buNone/>
              <a:defRPr/>
            </a:pPr>
            <a:endParaRPr lang="en-US" altLang="en-US" sz="1600" kern="0" dirty="0"/>
          </a:p>
          <a:p>
            <a:pPr>
              <a:buFont typeface="Monotype Sorts" pitchFamily="-84" charset="2"/>
              <a:buNone/>
              <a:defRPr/>
            </a:pPr>
            <a:r>
              <a:rPr lang="zh-CN" altLang="en-US" sz="1600" kern="0" dirty="0"/>
              <a:t>                       </a:t>
            </a:r>
            <a:r>
              <a:rPr lang="en-US" altLang="en-US" sz="1600" kern="0" dirty="0"/>
              <a:t>2069, 1212, 2296, 2800, 544, 1618, 356, 1523, 4965, 3681</a:t>
            </a:r>
          </a:p>
          <a:p>
            <a:pPr>
              <a:buFont typeface="Monotype Sorts" pitchFamily="-84" charset="2"/>
              <a:buNone/>
              <a:defRPr/>
            </a:pPr>
            <a:endParaRPr lang="en-US" altLang="en-US" sz="1600" kern="0" dirty="0"/>
          </a:p>
          <a:p>
            <a:pPr>
              <a:buFont typeface="Monotype Sorts" pitchFamily="-84" charset="2"/>
              <a:buNone/>
              <a:defRPr/>
            </a:pPr>
            <a:endParaRPr lang="en-US" altLang="en-US" sz="1333" kern="0" dirty="0"/>
          </a:p>
          <a:p>
            <a:pPr>
              <a:buFont typeface="Monotype Sorts" pitchFamily="-84" charset="2"/>
              <a:buNone/>
              <a:defRPr/>
            </a:pPr>
            <a:endParaRPr lang="en-US" altLang="en-US" sz="1333" kern="0" dirty="0"/>
          </a:p>
        </p:txBody>
      </p:sp>
    </p:spTree>
    <p:extLst>
      <p:ext uri="{BB962C8B-B14F-4D97-AF65-F5344CB8AC3E}">
        <p14:creationId xmlns:p14="http://schemas.microsoft.com/office/powerpoint/2010/main" val="422535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963">
                                            <p:txEl>
                                              <p:pRg st="2" end="2"/>
                                            </p:txEl>
                                          </p:spTgt>
                                        </p:tgtEl>
                                        <p:attrNameLst>
                                          <p:attrName>style.visibility</p:attrName>
                                        </p:attrNameLst>
                                      </p:cBhvr>
                                      <p:to>
                                        <p:strVal val="visible"/>
                                      </p:to>
                                    </p:set>
                                    <p:animEffect transition="in" filter="dissolve">
                                      <p:cBhvr>
                                        <p:cTn id="7" dur="500"/>
                                        <p:tgtEl>
                                          <p:spTgt spid="4096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0963">
                                            <p:txEl>
                                              <p:pRg st="4" end="4"/>
                                            </p:txEl>
                                          </p:spTgt>
                                        </p:tgtEl>
                                        <p:attrNameLst>
                                          <p:attrName>style.visibility</p:attrName>
                                        </p:attrNameLst>
                                      </p:cBhvr>
                                      <p:to>
                                        <p:strVal val="visible"/>
                                      </p:to>
                                    </p:set>
                                    <p:animEffect transition="in" filter="dissolve">
                                      <p:cBhvr>
                                        <p:cTn id="12" dur="500"/>
                                        <p:tgtEl>
                                          <p:spTgt spid="409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D92E3AF-A94E-4D9A-A899-5E956D2EE493}"/>
              </a:ext>
            </a:extLst>
          </p:cNvPr>
          <p:cNvSpPr>
            <a:spLocks noGrp="1" noChangeArrowheads="1"/>
          </p:cNvSpPr>
          <p:nvPr>
            <p:ph type="title"/>
          </p:nvPr>
        </p:nvSpPr>
        <p:spPr/>
        <p:txBody>
          <a:bodyPr/>
          <a:lstStyle/>
          <a:p>
            <a:pPr eaLnBrk="1" hangingPunct="1"/>
            <a:r>
              <a:rPr lang="en-US" altLang="zh-CN" sz="3800" dirty="0"/>
              <a:t>Page Replacement Algorithms</a:t>
            </a:r>
            <a:endParaRPr lang="zh-CN" altLang="en-US" sz="3800" dirty="0"/>
          </a:p>
        </p:txBody>
      </p:sp>
      <p:sp>
        <p:nvSpPr>
          <p:cNvPr id="251907" name="Rectangle 3">
            <a:extLst>
              <a:ext uri="{FF2B5EF4-FFF2-40B4-BE49-F238E27FC236}">
                <a16:creationId xmlns:a16="http://schemas.microsoft.com/office/drawing/2014/main" id="{94890D0D-9655-4912-B4E0-86B005900F1A}"/>
              </a:ext>
            </a:extLst>
          </p:cNvPr>
          <p:cNvSpPr>
            <a:spLocks noGrp="1" noChangeArrowheads="1"/>
          </p:cNvSpPr>
          <p:nvPr>
            <p:ph idx="1"/>
          </p:nvPr>
        </p:nvSpPr>
        <p:spPr>
          <a:xfrm>
            <a:off x="457200" y="1017156"/>
            <a:ext cx="8123626" cy="4530725"/>
          </a:xfrm>
        </p:spPr>
        <p:txBody>
          <a:bodyPr/>
          <a:lstStyle/>
          <a:p>
            <a:pPr eaLnBrk="1" hangingPunct="1">
              <a:lnSpc>
                <a:spcPct val="80000"/>
              </a:lnSpc>
              <a:defRPr/>
            </a:pPr>
            <a:r>
              <a:rPr lang="en-US" altLang="zh-CN" sz="2000" b="1" dirty="0"/>
              <a:t>OPT </a:t>
            </a:r>
            <a:r>
              <a:rPr lang="en-US" altLang="zh-CN" sz="2000" dirty="0"/>
              <a:t>(Optimal) algorithm</a:t>
            </a:r>
          </a:p>
          <a:p>
            <a:pPr lvl="1" eaLnBrk="1" hangingPunct="1">
              <a:lnSpc>
                <a:spcPct val="80000"/>
              </a:lnSpc>
              <a:defRPr/>
            </a:pPr>
            <a:r>
              <a:rPr lang="en-HK" altLang="zh-CN" dirty="0"/>
              <a:t>Replace page that will not be used for longest period of time in the future – practically not feasible (no future knowledge)</a:t>
            </a:r>
            <a:endParaRPr lang="en-US" altLang="zh-CN" sz="2000" b="1" dirty="0"/>
          </a:p>
          <a:p>
            <a:pPr eaLnBrk="1" hangingPunct="1">
              <a:lnSpc>
                <a:spcPct val="80000"/>
              </a:lnSpc>
              <a:defRPr/>
            </a:pPr>
            <a:r>
              <a:rPr lang="en-US" altLang="zh-CN" sz="2000" b="1" dirty="0"/>
              <a:t>FIFO </a:t>
            </a:r>
            <a:r>
              <a:rPr lang="en-US" altLang="zh-CN" sz="2000" dirty="0"/>
              <a:t>algorithm</a:t>
            </a:r>
          </a:p>
          <a:p>
            <a:pPr lvl="1" eaLnBrk="1" hangingPunct="1">
              <a:lnSpc>
                <a:spcPct val="80000"/>
              </a:lnSpc>
              <a:defRPr/>
            </a:pPr>
            <a:r>
              <a:rPr lang="en-HK" altLang="zh-CN" dirty="0"/>
              <a:t>Replace page according to the order of entering the memory</a:t>
            </a:r>
            <a:r>
              <a:rPr lang="en-HK" altLang="zh-CN" sz="2000" dirty="0"/>
              <a:t>. Easy to implement, suffers from </a:t>
            </a:r>
            <a:r>
              <a:rPr lang="en-HK" altLang="zh-CN" sz="2000" dirty="0" err="1"/>
              <a:t>Belady’s</a:t>
            </a:r>
            <a:r>
              <a:rPr lang="en-HK" altLang="zh-CN" sz="2000" dirty="0"/>
              <a:t> anomaly </a:t>
            </a:r>
            <a:endParaRPr lang="en-US" altLang="zh-CN" sz="2000" dirty="0"/>
          </a:p>
          <a:p>
            <a:pPr eaLnBrk="1" hangingPunct="1">
              <a:lnSpc>
                <a:spcPct val="80000"/>
              </a:lnSpc>
              <a:defRPr/>
            </a:pPr>
            <a:r>
              <a:rPr lang="en-US" altLang="zh-CN" sz="2000" b="1" dirty="0"/>
              <a:t>LRU</a:t>
            </a:r>
            <a:r>
              <a:rPr lang="en-US" altLang="zh-CN" sz="2000" dirty="0"/>
              <a:t> (Least Recently Used) algorithm</a:t>
            </a:r>
          </a:p>
          <a:p>
            <a:pPr lvl="1" eaLnBrk="1" hangingPunct="1">
              <a:lnSpc>
                <a:spcPct val="80000"/>
              </a:lnSpc>
              <a:defRPr/>
            </a:pPr>
            <a:r>
              <a:rPr lang="en-US" altLang="zh-CN" sz="1800" dirty="0"/>
              <a:t>Use the </a:t>
            </a:r>
            <a:r>
              <a:rPr lang="en-US" altLang="zh-CN" sz="1800" dirty="0">
                <a:solidFill>
                  <a:srgbClr val="FF0000"/>
                </a:solidFill>
              </a:rPr>
              <a:t>recent past </a:t>
            </a:r>
            <a:r>
              <a:rPr lang="en-US" altLang="zh-CN" sz="1800" dirty="0"/>
              <a:t>as an approximation of the near future</a:t>
            </a:r>
          </a:p>
          <a:p>
            <a:pPr lvl="1" eaLnBrk="1" hangingPunct="1">
              <a:lnSpc>
                <a:spcPct val="80000"/>
              </a:lnSpc>
              <a:defRPr/>
            </a:pPr>
            <a:r>
              <a:rPr lang="en-US" altLang="zh-CN" sz="1800" dirty="0"/>
              <a:t>Replace the page that has not been used for the longest period of time</a:t>
            </a:r>
          </a:p>
          <a:p>
            <a:pPr lvl="1" eaLnBrk="1" hangingPunct="1">
              <a:lnSpc>
                <a:spcPct val="80000"/>
              </a:lnSpc>
              <a:defRPr/>
            </a:pPr>
            <a:r>
              <a:rPr lang="en-US" altLang="zh-CN" dirty="0"/>
              <a:t>Difficult to implement, often requires hardware support and updates (clock or stack pointers) for each and every memory reference.</a:t>
            </a:r>
            <a:endParaRPr lang="en-US" altLang="zh-CN" sz="1800" dirty="0"/>
          </a:p>
          <a:p>
            <a:pPr lvl="1" eaLnBrk="1" hangingPunct="1">
              <a:lnSpc>
                <a:spcPct val="80000"/>
              </a:lnSpc>
              <a:defRPr/>
            </a:pPr>
            <a:r>
              <a:rPr lang="en-US" altLang="zh-CN" dirty="0"/>
              <a:t>LRU-approximation: </a:t>
            </a:r>
            <a:r>
              <a:rPr lang="en-US" altLang="zh-CN" dirty="0">
                <a:solidFill>
                  <a:srgbClr val="FF0000"/>
                </a:solidFill>
              </a:rPr>
              <a:t>Reference bits, Second chance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9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190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190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190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190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19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5D4A6B78-D6B8-4EF6-8D18-DF755965D89B}"/>
              </a:ext>
            </a:extLst>
          </p:cNvPr>
          <p:cNvSpPr>
            <a:spLocks noGrp="1" noChangeArrowheads="1"/>
          </p:cNvSpPr>
          <p:nvPr>
            <p:ph type="title"/>
          </p:nvPr>
        </p:nvSpPr>
        <p:spPr/>
        <p:txBody>
          <a:bodyPr/>
          <a:lstStyle/>
          <a:p>
            <a:pPr eaLnBrk="1" hangingPunct="1"/>
            <a:r>
              <a:rPr lang="en-US" altLang="en-US" dirty="0"/>
              <a:t>Block Allocation Methods</a:t>
            </a:r>
          </a:p>
        </p:txBody>
      </p:sp>
      <p:sp>
        <p:nvSpPr>
          <p:cNvPr id="33795" name="Rectangle 3">
            <a:extLst>
              <a:ext uri="{FF2B5EF4-FFF2-40B4-BE49-F238E27FC236}">
                <a16:creationId xmlns:a16="http://schemas.microsoft.com/office/drawing/2014/main" id="{B0B4BD4E-FFB6-4405-B303-61052567CF2B}"/>
              </a:ext>
            </a:extLst>
          </p:cNvPr>
          <p:cNvSpPr>
            <a:spLocks noGrp="1" noChangeArrowheads="1"/>
          </p:cNvSpPr>
          <p:nvPr>
            <p:ph type="body" idx="1"/>
          </p:nvPr>
        </p:nvSpPr>
        <p:spPr>
          <a:xfrm>
            <a:off x="393231" y="991090"/>
            <a:ext cx="8054975" cy="5530823"/>
          </a:xfrm>
        </p:spPr>
        <p:txBody>
          <a:bodyPr/>
          <a:lstStyle/>
          <a:p>
            <a:r>
              <a:rPr lang="en-US" altLang="en-US" sz="2400" dirty="0"/>
              <a:t>Block allocation refers to how disk blocks are allocated for files, so the disk space is </a:t>
            </a:r>
            <a:r>
              <a:rPr lang="en-US" altLang="en-US" sz="2400" dirty="0">
                <a:solidFill>
                  <a:srgbClr val="0000CC"/>
                </a:solidFill>
              </a:rPr>
              <a:t>utilized effectively </a:t>
            </a:r>
            <a:r>
              <a:rPr lang="en-US" altLang="en-US" sz="2400" dirty="0"/>
              <a:t>and </a:t>
            </a:r>
            <a:r>
              <a:rPr lang="en-US" altLang="en-US" sz="2400" dirty="0">
                <a:solidFill>
                  <a:srgbClr val="0000CC"/>
                </a:solidFill>
              </a:rPr>
              <a:t>files can be accessed quickly</a:t>
            </a:r>
            <a:endParaRPr lang="en-US" altLang="en-US" sz="2400" dirty="0"/>
          </a:p>
          <a:p>
            <a:r>
              <a:rPr lang="en-HK" altLang="en-US" sz="2400" dirty="0"/>
              <a:t>There are three major methods of allocating disk space that are widely in use, </a:t>
            </a:r>
            <a:r>
              <a:rPr lang="en-HK" altLang="en-US" sz="2400" dirty="0">
                <a:solidFill>
                  <a:srgbClr val="FF0000"/>
                </a:solidFill>
              </a:rPr>
              <a:t>contiguous</a:t>
            </a:r>
            <a:r>
              <a:rPr lang="en-HK" altLang="en-US" sz="2400" dirty="0"/>
              <a:t>,</a:t>
            </a:r>
            <a:r>
              <a:rPr lang="en-HK" altLang="en-US" sz="2400" dirty="0">
                <a:solidFill>
                  <a:srgbClr val="3366FF"/>
                </a:solidFill>
              </a:rPr>
              <a:t> </a:t>
            </a:r>
            <a:r>
              <a:rPr lang="en-HK" altLang="en-US" sz="2400" dirty="0">
                <a:solidFill>
                  <a:srgbClr val="FF0000"/>
                </a:solidFill>
              </a:rPr>
              <a:t>linked</a:t>
            </a:r>
            <a:r>
              <a:rPr lang="en-HK" altLang="en-US" sz="2400" dirty="0">
                <a:solidFill>
                  <a:srgbClr val="3366FF"/>
                </a:solidFill>
              </a:rPr>
              <a:t> </a:t>
            </a:r>
            <a:r>
              <a:rPr lang="en-HK" altLang="en-US" sz="2400" dirty="0"/>
              <a:t>and </a:t>
            </a:r>
            <a:r>
              <a:rPr lang="en-HK" altLang="en-US" sz="2400" dirty="0">
                <a:solidFill>
                  <a:srgbClr val="FF0000"/>
                </a:solidFill>
              </a:rPr>
              <a:t>indexed</a:t>
            </a:r>
            <a:endParaRPr lang="en-US" altLang="en-US" sz="1600" dirty="0"/>
          </a:p>
          <a:p>
            <a:pPr lvl="1"/>
            <a:r>
              <a:rPr lang="en-US" altLang="en-US" sz="2000" dirty="0">
                <a:solidFill>
                  <a:srgbClr val="FF0000"/>
                </a:solidFill>
              </a:rPr>
              <a:t>Contiguous allocation </a:t>
            </a:r>
            <a:r>
              <a:rPr lang="en-US" altLang="en-US" sz="2000" dirty="0">
                <a:solidFill>
                  <a:srgbClr val="000000"/>
                </a:solidFill>
              </a:rPr>
              <a:t>– </a:t>
            </a:r>
            <a:r>
              <a:rPr lang="en-US" altLang="en-US" sz="2000" dirty="0"/>
              <a:t>each file occupies a set of contiguous blocks of the disk. Simple and efficient, </a:t>
            </a:r>
            <a:r>
              <a:rPr lang="en-HK" altLang="en-US" sz="2000" dirty="0"/>
              <a:t>support sequential and direct access easily. Poor disk space utilization (both internal and external fragmentation), and difficulty when file size grows</a:t>
            </a:r>
            <a:endParaRPr lang="en-US" altLang="en-US" sz="2000" dirty="0"/>
          </a:p>
          <a:p>
            <a:pPr marL="800100" lvl="1" indent="-342900">
              <a:buFont typeface="+mj-lt"/>
              <a:buAutoNum type="arabicPeriod"/>
            </a:pPr>
            <a:endParaRPr lang="en-HK" altLang="en-US" dirty="0"/>
          </a:p>
          <a:p>
            <a:endParaRPr lang="en-US" alt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5D4A6B78-D6B8-4EF6-8D18-DF755965D89B}"/>
              </a:ext>
            </a:extLst>
          </p:cNvPr>
          <p:cNvSpPr>
            <a:spLocks noGrp="1" noChangeArrowheads="1"/>
          </p:cNvSpPr>
          <p:nvPr>
            <p:ph type="title"/>
          </p:nvPr>
        </p:nvSpPr>
        <p:spPr/>
        <p:txBody>
          <a:bodyPr/>
          <a:lstStyle/>
          <a:p>
            <a:pPr eaLnBrk="1" hangingPunct="1"/>
            <a:r>
              <a:rPr lang="en-US" altLang="en-US" dirty="0"/>
              <a:t>Block Allocation Methods</a:t>
            </a:r>
          </a:p>
        </p:txBody>
      </p:sp>
      <p:sp>
        <p:nvSpPr>
          <p:cNvPr id="33795" name="Rectangle 3">
            <a:extLst>
              <a:ext uri="{FF2B5EF4-FFF2-40B4-BE49-F238E27FC236}">
                <a16:creationId xmlns:a16="http://schemas.microsoft.com/office/drawing/2014/main" id="{B0B4BD4E-FFB6-4405-B303-61052567CF2B}"/>
              </a:ext>
            </a:extLst>
          </p:cNvPr>
          <p:cNvSpPr>
            <a:spLocks noGrp="1" noChangeArrowheads="1"/>
          </p:cNvSpPr>
          <p:nvPr>
            <p:ph type="body" idx="1"/>
          </p:nvPr>
        </p:nvSpPr>
        <p:spPr>
          <a:xfrm>
            <a:off x="393231" y="991090"/>
            <a:ext cx="8054975" cy="5530823"/>
          </a:xfrm>
        </p:spPr>
        <p:txBody>
          <a:bodyPr/>
          <a:lstStyle/>
          <a:p>
            <a:r>
              <a:rPr lang="en-HK" altLang="en-US" sz="2400" dirty="0"/>
              <a:t>There are three major methods of allocating disk space that are widely in use, </a:t>
            </a:r>
            <a:r>
              <a:rPr lang="en-HK" altLang="en-US" sz="2400" dirty="0">
                <a:solidFill>
                  <a:srgbClr val="FF0000"/>
                </a:solidFill>
              </a:rPr>
              <a:t>contiguous</a:t>
            </a:r>
            <a:r>
              <a:rPr lang="en-HK" altLang="en-US" sz="2400" dirty="0"/>
              <a:t>,</a:t>
            </a:r>
            <a:r>
              <a:rPr lang="en-HK" altLang="en-US" sz="2400" dirty="0">
                <a:solidFill>
                  <a:srgbClr val="3366FF"/>
                </a:solidFill>
              </a:rPr>
              <a:t> </a:t>
            </a:r>
            <a:r>
              <a:rPr lang="en-HK" altLang="en-US" sz="2400" dirty="0">
                <a:solidFill>
                  <a:srgbClr val="FF0000"/>
                </a:solidFill>
              </a:rPr>
              <a:t>linked</a:t>
            </a:r>
            <a:r>
              <a:rPr lang="en-HK" altLang="en-US" sz="2400" dirty="0">
                <a:solidFill>
                  <a:srgbClr val="3366FF"/>
                </a:solidFill>
              </a:rPr>
              <a:t> </a:t>
            </a:r>
            <a:r>
              <a:rPr lang="en-HK" altLang="en-US" sz="2400" dirty="0"/>
              <a:t>and </a:t>
            </a:r>
            <a:r>
              <a:rPr lang="en-HK" altLang="en-US" sz="2400" dirty="0">
                <a:solidFill>
                  <a:srgbClr val="FF0000"/>
                </a:solidFill>
              </a:rPr>
              <a:t>indexed</a:t>
            </a:r>
            <a:endParaRPr lang="en-US" altLang="en-US" sz="1600" dirty="0"/>
          </a:p>
          <a:p>
            <a:pPr lvl="1"/>
            <a:r>
              <a:rPr lang="en-US" altLang="en-US" sz="2000" dirty="0">
                <a:solidFill>
                  <a:srgbClr val="FF0000"/>
                </a:solidFill>
              </a:rPr>
              <a:t>Linked allocation </a:t>
            </a:r>
            <a:r>
              <a:rPr lang="en-US" altLang="en-US" sz="2000" dirty="0"/>
              <a:t>- </a:t>
            </a:r>
            <a:r>
              <a:rPr lang="en-HK" altLang="en-US" sz="2000" dirty="0"/>
              <a:t>each file consists of a linked-list of blocks. Inefficient to support direct access, only good for sequential access. Reasonable disk space utilization (low overhead in pointers)</a:t>
            </a:r>
            <a:endParaRPr lang="en-US" altLang="en-US" sz="2000" dirty="0"/>
          </a:p>
          <a:p>
            <a:pPr lvl="1"/>
            <a:r>
              <a:rPr lang="en-US" altLang="en-US" sz="2000" dirty="0">
                <a:solidFill>
                  <a:srgbClr val="FF0000"/>
                </a:solidFill>
              </a:rPr>
              <a:t>Indexed allocation</a:t>
            </a:r>
            <a:r>
              <a:rPr lang="en-US" altLang="en-US" sz="2000" dirty="0"/>
              <a:t> - </a:t>
            </a:r>
            <a:r>
              <a:rPr lang="en-HK" altLang="en-US" sz="2000" dirty="0"/>
              <a:t>Each file has its own index block containing an array of pointers to its data blocks, or disk-block addresses. It supports direct access, with no external fragmentation. Disk space utilization worse than linked allocation (high overhead in pointers),</a:t>
            </a:r>
            <a:endParaRPr lang="en-HK" altLang="en-US" dirty="0"/>
          </a:p>
          <a:p>
            <a:endParaRPr lang="en-US" altLang="en-US" dirty="0"/>
          </a:p>
        </p:txBody>
      </p:sp>
    </p:spTree>
    <p:extLst>
      <p:ext uri="{BB962C8B-B14F-4D97-AF65-F5344CB8AC3E}">
        <p14:creationId xmlns:p14="http://schemas.microsoft.com/office/powerpoint/2010/main" val="19145445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17115F-C6B7-4A6A-B152-47CB7CA72563}"/>
              </a:ext>
            </a:extLst>
          </p:cNvPr>
          <p:cNvSpPr>
            <a:spLocks noGrp="1"/>
          </p:cNvSpPr>
          <p:nvPr>
            <p:ph type="title"/>
          </p:nvPr>
        </p:nvSpPr>
        <p:spPr/>
        <p:txBody>
          <a:bodyPr/>
          <a:lstStyle/>
          <a:p>
            <a:r>
              <a:rPr lang="en-US" altLang="zh-CN" dirty="0"/>
              <a:t>Examples</a:t>
            </a:r>
            <a:endParaRPr lang="zh-CN" altLang="en-US" dirty="0"/>
          </a:p>
        </p:txBody>
      </p:sp>
    </p:spTree>
    <p:extLst>
      <p:ext uri="{BB962C8B-B14F-4D97-AF65-F5344CB8AC3E}">
        <p14:creationId xmlns:p14="http://schemas.microsoft.com/office/powerpoint/2010/main" val="411524904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84103686-DA39-4030-BF1F-0995627709CD}"/>
              </a:ext>
            </a:extLst>
          </p:cNvPr>
          <p:cNvSpPr>
            <a:spLocks noGrp="1" noChangeArrowheads="1"/>
          </p:cNvSpPr>
          <p:nvPr>
            <p:ph type="title"/>
          </p:nvPr>
        </p:nvSpPr>
        <p:spPr/>
        <p:txBody>
          <a:bodyPr/>
          <a:lstStyle/>
          <a:p>
            <a:r>
              <a:rPr lang="en-US" altLang="en-US"/>
              <a:t>Q. 1</a:t>
            </a:r>
          </a:p>
        </p:txBody>
      </p:sp>
      <p:sp>
        <p:nvSpPr>
          <p:cNvPr id="28675" name="Content Placeholder 2">
            <a:extLst>
              <a:ext uri="{FF2B5EF4-FFF2-40B4-BE49-F238E27FC236}">
                <a16:creationId xmlns:a16="http://schemas.microsoft.com/office/drawing/2014/main" id="{B0F776D8-3C51-494B-9C56-073358D789A0}"/>
              </a:ext>
            </a:extLst>
          </p:cNvPr>
          <p:cNvSpPr>
            <a:spLocks noGrp="1" noChangeArrowheads="1"/>
          </p:cNvSpPr>
          <p:nvPr>
            <p:ph idx="1"/>
          </p:nvPr>
        </p:nvSpPr>
        <p:spPr>
          <a:xfrm>
            <a:off x="457200" y="1039707"/>
            <a:ext cx="8050959" cy="5129981"/>
          </a:xfrm>
        </p:spPr>
        <p:txBody>
          <a:bodyPr/>
          <a:lstStyle/>
          <a:p>
            <a:r>
              <a:rPr lang="en-HK" altLang="en-US" sz="2000" dirty="0"/>
              <a:t>Explain the distinction between a demand-paging system and a paging system with swapping</a:t>
            </a:r>
          </a:p>
          <a:p>
            <a:endParaRPr lang="en-HK" altLang="en-US" sz="2000" dirty="0"/>
          </a:p>
          <a:p>
            <a:r>
              <a:rPr lang="en-HK" altLang="en-US" sz="2000" b="1" dirty="0"/>
              <a:t>Answer</a:t>
            </a:r>
            <a:r>
              <a:rPr lang="en-HK" altLang="en-US" sz="2000" dirty="0"/>
              <a:t>: </a:t>
            </a:r>
          </a:p>
          <a:p>
            <a:pPr lvl="1"/>
            <a:r>
              <a:rPr lang="en-HK" altLang="en-US" sz="2000" dirty="0"/>
              <a:t>A demand-paging system is similar to a paging system with swapping where processes reside in secondary memory </a:t>
            </a:r>
          </a:p>
          <a:p>
            <a:pPr lvl="1"/>
            <a:r>
              <a:rPr lang="en-HK" altLang="en-US" sz="2000" dirty="0"/>
              <a:t>With swapping, when a process is executed, it is swapped into memory. Rather than swapping the entire process into memory, with demand-paging, </a:t>
            </a:r>
            <a:r>
              <a:rPr lang="en-HK" altLang="en-US" sz="2000" dirty="0">
                <a:solidFill>
                  <a:srgbClr val="FF0000"/>
                </a:solidFill>
              </a:rPr>
              <a:t>a lazy swapper </a:t>
            </a:r>
            <a:r>
              <a:rPr lang="en-HK" altLang="en-US" sz="2000" dirty="0"/>
              <a:t>is used. A lazy swapper never swaps a page into memory unless that the page </a:t>
            </a:r>
            <a:r>
              <a:rPr lang="en-US" altLang="zh-CN" sz="2000" dirty="0"/>
              <a:t>is </a:t>
            </a:r>
            <a:r>
              <a:rPr lang="en-HK" altLang="en-US" sz="2000" dirty="0"/>
              <a:t>needed or referenced</a:t>
            </a:r>
          </a:p>
          <a:p>
            <a:pPr lvl="1"/>
            <a:r>
              <a:rPr lang="en-HK" altLang="en-US" sz="2000" dirty="0"/>
              <a:t>Thus, a paging system with swapping manipulates </a:t>
            </a:r>
            <a:r>
              <a:rPr lang="en-HK" altLang="en-US" sz="2000" dirty="0">
                <a:solidFill>
                  <a:srgbClr val="FF0000"/>
                </a:solidFill>
              </a:rPr>
              <a:t>entire processes</a:t>
            </a:r>
            <a:r>
              <a:rPr lang="en-HK" altLang="en-US" sz="2000" dirty="0"/>
              <a:t>, whereas a demand pager is concerned with the </a:t>
            </a:r>
            <a:r>
              <a:rPr lang="en-HK" altLang="en-US" sz="2000" dirty="0">
                <a:solidFill>
                  <a:srgbClr val="FF0000"/>
                </a:solidFill>
              </a:rPr>
              <a:t>individual pages of a process</a:t>
            </a:r>
            <a:endParaRPr lang="en-US" altLang="en-US" sz="20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84103686-DA39-4030-BF1F-0995627709CD}"/>
              </a:ext>
            </a:extLst>
          </p:cNvPr>
          <p:cNvSpPr>
            <a:spLocks noGrp="1" noChangeArrowheads="1"/>
          </p:cNvSpPr>
          <p:nvPr>
            <p:ph type="title"/>
          </p:nvPr>
        </p:nvSpPr>
        <p:spPr/>
        <p:txBody>
          <a:bodyPr/>
          <a:lstStyle/>
          <a:p>
            <a:r>
              <a:rPr lang="en-US" altLang="en-US" dirty="0"/>
              <a:t>Q. 2</a:t>
            </a:r>
          </a:p>
        </p:txBody>
      </p:sp>
      <p:sp>
        <p:nvSpPr>
          <p:cNvPr id="28675" name="Content Placeholder 2">
            <a:extLst>
              <a:ext uri="{FF2B5EF4-FFF2-40B4-BE49-F238E27FC236}">
                <a16:creationId xmlns:a16="http://schemas.microsoft.com/office/drawing/2014/main" id="{B0F776D8-3C51-494B-9C56-073358D789A0}"/>
              </a:ext>
            </a:extLst>
          </p:cNvPr>
          <p:cNvSpPr>
            <a:spLocks noGrp="1" noChangeArrowheads="1"/>
          </p:cNvSpPr>
          <p:nvPr>
            <p:ph idx="1"/>
          </p:nvPr>
        </p:nvSpPr>
        <p:spPr>
          <a:xfrm>
            <a:off x="457200" y="1039707"/>
            <a:ext cx="8050959" cy="4530725"/>
          </a:xfrm>
        </p:spPr>
        <p:txBody>
          <a:bodyPr/>
          <a:lstStyle/>
          <a:p>
            <a:r>
              <a:rPr lang="en-HK" altLang="en-US" sz="2000" dirty="0"/>
              <a:t>Explain how working set model works.</a:t>
            </a:r>
          </a:p>
          <a:p>
            <a:endParaRPr lang="en-HK" altLang="en-US" sz="2000" dirty="0"/>
          </a:p>
          <a:p>
            <a:r>
              <a:rPr lang="en-HK" altLang="en-US" sz="2000" b="1" dirty="0"/>
              <a:t>Answer</a:t>
            </a:r>
            <a:r>
              <a:rPr lang="en-HK" altLang="en-US" sz="2000" dirty="0"/>
              <a:t>: </a:t>
            </a:r>
          </a:p>
          <a:p>
            <a:pPr lvl="1"/>
            <a:r>
              <a:rPr lang="en-HK" altLang="en-US" sz="2000" dirty="0"/>
              <a:t>The working set model uses an integer parameter </a:t>
            </a:r>
            <a:r>
              <a:rPr lang="en-HK" altLang="en-US" sz="2000" dirty="0">
                <a:solidFill>
                  <a:srgbClr val="FF0000"/>
                </a:solidFill>
              </a:rPr>
              <a:t>working-set window </a:t>
            </a:r>
            <a:r>
              <a:rPr lang="en-HK" altLang="en-US" sz="2000" dirty="0"/>
              <a:t>∆</a:t>
            </a:r>
          </a:p>
          <a:p>
            <a:pPr lvl="1"/>
            <a:r>
              <a:rPr lang="en-HK" altLang="en-US" sz="2000" dirty="0"/>
              <a:t>The set of pages in the most recent ∆ references is the working set of a process</a:t>
            </a:r>
          </a:p>
          <a:p>
            <a:pPr lvl="1"/>
            <a:r>
              <a:rPr lang="en-HK" altLang="en-US" sz="2000" dirty="0"/>
              <a:t>A process is allowed to run only if its entire working set can be accommodated in memory</a:t>
            </a:r>
          </a:p>
          <a:p>
            <a:pPr lvl="1"/>
            <a:r>
              <a:rPr lang="en-HK" altLang="en-US" sz="2000" dirty="0"/>
              <a:t>Otherwise, the process is swapped out. If there are enough extra frames in memory, another process can be initiated</a:t>
            </a:r>
          </a:p>
          <a:p>
            <a:pPr marL="0" indent="0">
              <a:buNone/>
            </a:pPr>
            <a:endParaRPr lang="en-HK" altLang="en-US" sz="2000" dirty="0"/>
          </a:p>
        </p:txBody>
      </p:sp>
    </p:spTree>
    <p:extLst>
      <p:ext uri="{BB962C8B-B14F-4D97-AF65-F5344CB8AC3E}">
        <p14:creationId xmlns:p14="http://schemas.microsoft.com/office/powerpoint/2010/main" val="116661865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84103686-DA39-4030-BF1F-0995627709CD}"/>
              </a:ext>
            </a:extLst>
          </p:cNvPr>
          <p:cNvSpPr>
            <a:spLocks noGrp="1" noChangeArrowheads="1"/>
          </p:cNvSpPr>
          <p:nvPr>
            <p:ph type="title"/>
          </p:nvPr>
        </p:nvSpPr>
        <p:spPr/>
        <p:txBody>
          <a:bodyPr/>
          <a:lstStyle/>
          <a:p>
            <a:r>
              <a:rPr lang="en-US" altLang="en-US" dirty="0"/>
              <a:t>Q. 3</a:t>
            </a:r>
          </a:p>
        </p:txBody>
      </p:sp>
      <p:sp>
        <p:nvSpPr>
          <p:cNvPr id="28675" name="Content Placeholder 2">
            <a:extLst>
              <a:ext uri="{FF2B5EF4-FFF2-40B4-BE49-F238E27FC236}">
                <a16:creationId xmlns:a16="http://schemas.microsoft.com/office/drawing/2014/main" id="{B0F776D8-3C51-494B-9C56-073358D789A0}"/>
              </a:ext>
            </a:extLst>
          </p:cNvPr>
          <p:cNvSpPr>
            <a:spLocks noGrp="1" noChangeArrowheads="1"/>
          </p:cNvSpPr>
          <p:nvPr>
            <p:ph idx="1"/>
          </p:nvPr>
        </p:nvSpPr>
        <p:spPr>
          <a:xfrm>
            <a:off x="457200" y="1039707"/>
            <a:ext cx="8050959" cy="5540877"/>
          </a:xfrm>
        </p:spPr>
        <p:txBody>
          <a:bodyPr/>
          <a:lstStyle/>
          <a:p>
            <a:r>
              <a:rPr lang="en-HK" altLang="en-US" sz="2000" dirty="0"/>
              <a:t>Describe the in-memory structures that may be used to implement a file system.</a:t>
            </a:r>
          </a:p>
          <a:p>
            <a:endParaRPr lang="en-HK" altLang="en-US" sz="2000" dirty="0"/>
          </a:p>
          <a:p>
            <a:r>
              <a:rPr lang="en-HK" altLang="en-US" sz="2000" b="1" dirty="0"/>
              <a:t>Answer</a:t>
            </a:r>
            <a:r>
              <a:rPr lang="en-HK" altLang="en-US" sz="2000" dirty="0"/>
              <a:t>: </a:t>
            </a:r>
          </a:p>
          <a:p>
            <a:pPr lvl="1"/>
            <a:r>
              <a:rPr lang="en-HK" altLang="en-US" sz="2000" dirty="0"/>
              <a:t>An in-memory </a:t>
            </a:r>
            <a:r>
              <a:rPr lang="en-HK" altLang="en-US" sz="2000" dirty="0">
                <a:solidFill>
                  <a:srgbClr val="0000CC"/>
                </a:solidFill>
              </a:rPr>
              <a:t>mount table </a:t>
            </a:r>
            <a:r>
              <a:rPr lang="en-HK" altLang="en-US" sz="2000" dirty="0"/>
              <a:t>contains information about each mounted volume</a:t>
            </a:r>
          </a:p>
          <a:p>
            <a:pPr lvl="1"/>
            <a:r>
              <a:rPr lang="en-HK" altLang="en-US" sz="2000" dirty="0"/>
              <a:t>An in-memory </a:t>
            </a:r>
            <a:r>
              <a:rPr lang="en-HK" altLang="en-US" sz="2000" dirty="0">
                <a:solidFill>
                  <a:srgbClr val="0000CC"/>
                </a:solidFill>
              </a:rPr>
              <a:t>directory-structure cache </a:t>
            </a:r>
            <a:r>
              <a:rPr lang="en-HK" altLang="en-US" sz="2000" dirty="0"/>
              <a:t>holds the directory information of recently accessed directories</a:t>
            </a:r>
          </a:p>
          <a:p>
            <a:pPr lvl="1"/>
            <a:r>
              <a:rPr lang="en-HK" altLang="en-US" sz="2000" dirty="0"/>
              <a:t>The </a:t>
            </a:r>
            <a:r>
              <a:rPr lang="en-HK" altLang="en-US" sz="2000" dirty="0">
                <a:solidFill>
                  <a:srgbClr val="0000CC"/>
                </a:solidFill>
              </a:rPr>
              <a:t>system-wide open-file table </a:t>
            </a:r>
            <a:r>
              <a:rPr lang="en-HK" altLang="en-US" sz="2000" dirty="0"/>
              <a:t>contains a copy of the FCB of each open file </a:t>
            </a:r>
          </a:p>
          <a:p>
            <a:pPr lvl="1"/>
            <a:r>
              <a:rPr lang="en-HK" altLang="en-US" sz="2000" dirty="0"/>
              <a:t>The </a:t>
            </a:r>
            <a:r>
              <a:rPr lang="en-HK" altLang="en-US" sz="2000" dirty="0">
                <a:solidFill>
                  <a:srgbClr val="0000CC"/>
                </a:solidFill>
              </a:rPr>
              <a:t>per-process open-file table </a:t>
            </a:r>
            <a:r>
              <a:rPr lang="en-HK" altLang="en-US" sz="2000" dirty="0"/>
              <a:t>contains a pointer to the appropriate entry in the system-wide open-file table</a:t>
            </a:r>
          </a:p>
          <a:p>
            <a:pPr lvl="1"/>
            <a:r>
              <a:rPr lang="en-US" altLang="en-US" sz="2000" dirty="0"/>
              <a:t>Buffers hold file-system blocks when they are being read from disk or written to disk</a:t>
            </a:r>
          </a:p>
          <a:p>
            <a:pPr marL="457200" lvl="1" indent="0">
              <a:buNone/>
            </a:pPr>
            <a:endParaRPr lang="en-HK" altLang="en-US" sz="2000" dirty="0"/>
          </a:p>
        </p:txBody>
      </p:sp>
    </p:spTree>
    <p:extLst>
      <p:ext uri="{BB962C8B-B14F-4D97-AF65-F5344CB8AC3E}">
        <p14:creationId xmlns:p14="http://schemas.microsoft.com/office/powerpoint/2010/main" val="383991376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0A163D91-91E9-466A-9625-A1ADFC990338}"/>
              </a:ext>
            </a:extLst>
          </p:cNvPr>
          <p:cNvSpPr>
            <a:spLocks noGrp="1" noChangeArrowheads="1"/>
          </p:cNvSpPr>
          <p:nvPr>
            <p:ph type="title"/>
          </p:nvPr>
        </p:nvSpPr>
        <p:spPr/>
        <p:txBody>
          <a:bodyPr/>
          <a:lstStyle/>
          <a:p>
            <a:r>
              <a:rPr lang="en-US" altLang="zh-CN" dirty="0"/>
              <a:t>Q.</a:t>
            </a:r>
            <a:r>
              <a:rPr lang="zh-CN" altLang="en-US" dirty="0"/>
              <a:t> </a:t>
            </a:r>
            <a:r>
              <a:rPr lang="en-US" altLang="zh-CN" dirty="0"/>
              <a:t>4</a:t>
            </a:r>
            <a:endParaRPr lang="zh-CN" altLang="en-US" dirty="0"/>
          </a:p>
        </p:txBody>
      </p:sp>
      <p:sp>
        <p:nvSpPr>
          <p:cNvPr id="3" name="Content Placeholder 2">
            <a:extLst>
              <a:ext uri="{FF2B5EF4-FFF2-40B4-BE49-F238E27FC236}">
                <a16:creationId xmlns:a16="http://schemas.microsoft.com/office/drawing/2014/main" id="{C90E2D3B-0AC6-4EB0-9D6D-ED6A7E1BE0FE}"/>
              </a:ext>
            </a:extLst>
          </p:cNvPr>
          <p:cNvSpPr>
            <a:spLocks noGrp="1"/>
          </p:cNvSpPr>
          <p:nvPr>
            <p:ph idx="1"/>
          </p:nvPr>
        </p:nvSpPr>
        <p:spPr>
          <a:xfrm>
            <a:off x="457200" y="1021541"/>
            <a:ext cx="8093348" cy="4530725"/>
          </a:xfrm>
        </p:spPr>
        <p:txBody>
          <a:bodyPr/>
          <a:lstStyle/>
          <a:p>
            <a:pPr>
              <a:defRPr/>
            </a:pPr>
            <a:r>
              <a:rPr lang="en-HK" sz="2000" dirty="0"/>
              <a:t>What is a disadvantage of the FCFS disk scheduling algorithm?</a:t>
            </a:r>
          </a:p>
          <a:p>
            <a:pPr>
              <a:defRPr/>
            </a:pPr>
            <a:endParaRPr lang="en-HK" sz="2000" dirty="0"/>
          </a:p>
          <a:p>
            <a:pPr>
              <a:defRPr/>
            </a:pPr>
            <a:r>
              <a:rPr lang="en-HK" sz="2000" b="1" dirty="0"/>
              <a:t>Answer</a:t>
            </a:r>
            <a:r>
              <a:rPr lang="en-HK" sz="2000" dirty="0"/>
              <a:t>:  FCFS can cause the disk head to move wildly over large distance skipping some of the cylinders in between even there are requests waiting to be serviced. As a result, average performance of FCFS is poor. </a:t>
            </a:r>
          </a:p>
          <a:p>
            <a:pPr marL="0" indent="0">
              <a:buFont typeface="Wingdings" panose="05000000000000000000" pitchFamily="2" charset="2"/>
              <a:buNone/>
              <a:defRPr/>
            </a:pPr>
            <a:endParaRPr lang="en-CN"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BD130CCA-E33A-4B0F-AB72-E7EED8B33CAF}"/>
              </a:ext>
            </a:extLst>
          </p:cNvPr>
          <p:cNvSpPr>
            <a:spLocks noGrp="1" noChangeArrowheads="1"/>
          </p:cNvSpPr>
          <p:nvPr>
            <p:ph type="title"/>
          </p:nvPr>
        </p:nvSpPr>
        <p:spPr/>
        <p:txBody>
          <a:bodyPr/>
          <a:lstStyle/>
          <a:p>
            <a:r>
              <a:rPr lang="en-US" altLang="zh-CN" dirty="0"/>
              <a:t>Q.</a:t>
            </a:r>
            <a:r>
              <a:rPr lang="zh-CN" altLang="en-US" dirty="0"/>
              <a:t> </a:t>
            </a:r>
            <a:r>
              <a:rPr lang="en-US" altLang="zh-CN" dirty="0"/>
              <a:t>5</a:t>
            </a:r>
            <a:endParaRPr lang="zh-CN" altLang="en-US" dirty="0"/>
          </a:p>
        </p:txBody>
      </p:sp>
      <p:sp>
        <p:nvSpPr>
          <p:cNvPr id="33795" name="Content Placeholder 2">
            <a:extLst>
              <a:ext uri="{FF2B5EF4-FFF2-40B4-BE49-F238E27FC236}">
                <a16:creationId xmlns:a16="http://schemas.microsoft.com/office/drawing/2014/main" id="{76140E83-CA20-41EA-8277-609470856F70}"/>
              </a:ext>
            </a:extLst>
          </p:cNvPr>
          <p:cNvSpPr>
            <a:spLocks noGrp="1" noChangeArrowheads="1"/>
          </p:cNvSpPr>
          <p:nvPr>
            <p:ph idx="1"/>
          </p:nvPr>
        </p:nvSpPr>
        <p:spPr>
          <a:xfrm>
            <a:off x="457199" y="1100265"/>
            <a:ext cx="8229599" cy="4985642"/>
          </a:xfrm>
        </p:spPr>
        <p:txBody>
          <a:bodyPr/>
          <a:lstStyle/>
          <a:p>
            <a:r>
              <a:rPr lang="en-HK" altLang="zh-CN" sz="2000" dirty="0"/>
              <a:t>None of the disk-scheduling disciplines, except FCFS, is intrinsically fair, why?  Under what circumstances are fairness or unfairness (priority-based) necessary?</a:t>
            </a:r>
          </a:p>
          <a:p>
            <a:pPr marL="0" indent="0">
              <a:buNone/>
            </a:pPr>
            <a:endParaRPr lang="en-US" altLang="zh-CN" sz="2000" dirty="0"/>
          </a:p>
          <a:p>
            <a:r>
              <a:rPr lang="en-US" altLang="zh-CN" sz="2000" b="1" dirty="0"/>
              <a:t>Answer</a:t>
            </a:r>
            <a:r>
              <a:rPr lang="en-US" altLang="zh-CN" sz="2000" dirty="0"/>
              <a:t>: </a:t>
            </a:r>
          </a:p>
          <a:p>
            <a:pPr lvl="1"/>
            <a:r>
              <a:rPr lang="en-US" altLang="zh-CN" sz="2000" dirty="0"/>
              <a:t>All scheduling algorithms, except FCFS</a:t>
            </a:r>
            <a:r>
              <a:rPr lang="en-US" altLang="zh-CN" sz="2000" b="1" dirty="0">
                <a:solidFill>
                  <a:srgbClr val="FF0000"/>
                </a:solidFill>
              </a:rPr>
              <a:t>, are relevant to the current head position rather than the coming order.</a:t>
            </a:r>
          </a:p>
          <a:p>
            <a:pPr lvl="1"/>
            <a:r>
              <a:rPr lang="en-HK" altLang="zh-CN" sz="2000" dirty="0"/>
              <a:t>In a time-sharing system, fairness is important to prevent unusually long response times </a:t>
            </a:r>
            <a:r>
              <a:rPr lang="en-HK" altLang="zh-CN" sz="2000" dirty="0">
                <a:solidFill>
                  <a:srgbClr val="FF0000"/>
                </a:solidFill>
              </a:rPr>
              <a:t>starvation</a:t>
            </a:r>
          </a:p>
          <a:p>
            <a:pPr lvl="1"/>
            <a:r>
              <a:rPr lang="en-HK" altLang="zh-CN" sz="2000" b="1" dirty="0"/>
              <a:t>Memory Paging and swapping </a:t>
            </a:r>
            <a:r>
              <a:rPr lang="en-HK" altLang="zh-CN" sz="2000" dirty="0"/>
              <a:t>should take priority over user requests. It is desirable for kernel-initiated I/O, or I/O request from real-time processes to have priority</a:t>
            </a:r>
          </a:p>
          <a:p>
            <a:endParaRPr lang="zh-CN" altLang="en-US" sz="2000" dirty="0"/>
          </a:p>
        </p:txBody>
      </p:sp>
    </p:spTree>
    <p:extLst>
      <p:ext uri="{BB962C8B-B14F-4D97-AF65-F5344CB8AC3E}">
        <p14:creationId xmlns:p14="http://schemas.microsoft.com/office/powerpoint/2010/main" val="73682885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BD130CCA-E33A-4B0F-AB72-E7EED8B33CAF}"/>
              </a:ext>
            </a:extLst>
          </p:cNvPr>
          <p:cNvSpPr>
            <a:spLocks noGrp="1" noChangeArrowheads="1"/>
          </p:cNvSpPr>
          <p:nvPr>
            <p:ph type="title"/>
          </p:nvPr>
        </p:nvSpPr>
        <p:spPr/>
        <p:txBody>
          <a:bodyPr/>
          <a:lstStyle/>
          <a:p>
            <a:r>
              <a:rPr lang="en-US" altLang="zh-CN" dirty="0"/>
              <a:t>Q.</a:t>
            </a:r>
            <a:r>
              <a:rPr lang="zh-CN" altLang="en-US" dirty="0"/>
              <a:t> </a:t>
            </a:r>
            <a:r>
              <a:rPr lang="en-US" altLang="zh-CN" dirty="0"/>
              <a:t>6</a:t>
            </a:r>
            <a:endParaRPr lang="zh-CN" altLang="en-US" dirty="0"/>
          </a:p>
        </p:txBody>
      </p:sp>
      <p:sp>
        <p:nvSpPr>
          <p:cNvPr id="33795" name="Content Placeholder 2">
            <a:extLst>
              <a:ext uri="{FF2B5EF4-FFF2-40B4-BE49-F238E27FC236}">
                <a16:creationId xmlns:a16="http://schemas.microsoft.com/office/drawing/2014/main" id="{76140E83-CA20-41EA-8277-609470856F70}"/>
              </a:ext>
            </a:extLst>
          </p:cNvPr>
          <p:cNvSpPr>
            <a:spLocks noGrp="1" noChangeArrowheads="1"/>
          </p:cNvSpPr>
          <p:nvPr>
            <p:ph idx="1"/>
          </p:nvPr>
        </p:nvSpPr>
        <p:spPr>
          <a:xfrm>
            <a:off x="457199" y="1100265"/>
            <a:ext cx="8229599" cy="4985642"/>
          </a:xfrm>
        </p:spPr>
        <p:txBody>
          <a:bodyPr/>
          <a:lstStyle/>
          <a:p>
            <a:r>
              <a:rPr lang="en-HK" altLang="zh-CN" sz="2000" dirty="0"/>
              <a:t>How many disk accesses are necessary for direct access to 20680 </a:t>
            </a:r>
            <a:r>
              <a:rPr lang="en-US" altLang="zh-CN" sz="2000" dirty="0"/>
              <a:t>bytes </a:t>
            </a:r>
            <a:r>
              <a:rPr lang="en-HK" altLang="zh-CN" sz="2000" dirty="0"/>
              <a:t>using linked allocation and assuming each disk block is 4 KB in size?</a:t>
            </a:r>
          </a:p>
          <a:p>
            <a:pPr marL="0" indent="0">
              <a:buNone/>
            </a:pPr>
            <a:endParaRPr lang="en-US" altLang="zh-CN" sz="2000" dirty="0"/>
          </a:p>
          <a:p>
            <a:r>
              <a:rPr lang="en-US" altLang="zh-CN" sz="2000" b="1" dirty="0"/>
              <a:t>Answer</a:t>
            </a:r>
            <a:r>
              <a:rPr lang="en-US" altLang="zh-CN" sz="2000" dirty="0"/>
              <a:t>: Each block is 4KB, 5 blocks have 20480 bytes, so 20680 bytes are spread into 6 blocks, with linked allocation, it needs to have 6 disk accesses</a:t>
            </a:r>
          </a:p>
          <a:p>
            <a:pPr marL="0" indent="0">
              <a:buNone/>
            </a:pPr>
            <a:endParaRPr lang="zh-CN" altLang="en-US" sz="2000" dirty="0"/>
          </a:p>
        </p:txBody>
      </p:sp>
    </p:spTree>
    <p:extLst>
      <p:ext uri="{BB962C8B-B14F-4D97-AF65-F5344CB8AC3E}">
        <p14:creationId xmlns:p14="http://schemas.microsoft.com/office/powerpoint/2010/main" val="141696825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BD130CCA-E33A-4B0F-AB72-E7EED8B33CAF}"/>
              </a:ext>
            </a:extLst>
          </p:cNvPr>
          <p:cNvSpPr>
            <a:spLocks noGrp="1" noChangeArrowheads="1"/>
          </p:cNvSpPr>
          <p:nvPr>
            <p:ph type="title"/>
          </p:nvPr>
        </p:nvSpPr>
        <p:spPr/>
        <p:txBody>
          <a:bodyPr/>
          <a:lstStyle/>
          <a:p>
            <a:r>
              <a:rPr lang="en-US" altLang="zh-CN" dirty="0"/>
              <a:t>Q.</a:t>
            </a:r>
            <a:r>
              <a:rPr lang="zh-CN" altLang="en-US" dirty="0"/>
              <a:t> </a:t>
            </a:r>
            <a:r>
              <a:rPr lang="en-US" altLang="zh-CN" dirty="0"/>
              <a:t>7</a:t>
            </a:r>
            <a:endParaRPr lang="zh-CN" altLang="en-US" dirty="0"/>
          </a:p>
        </p:txBody>
      </p:sp>
      <p:sp>
        <p:nvSpPr>
          <p:cNvPr id="33795" name="Content Placeholder 2">
            <a:extLst>
              <a:ext uri="{FF2B5EF4-FFF2-40B4-BE49-F238E27FC236}">
                <a16:creationId xmlns:a16="http://schemas.microsoft.com/office/drawing/2014/main" id="{76140E83-CA20-41EA-8277-609470856F70}"/>
              </a:ext>
            </a:extLst>
          </p:cNvPr>
          <p:cNvSpPr>
            <a:spLocks noGrp="1" noChangeArrowheads="1"/>
          </p:cNvSpPr>
          <p:nvPr>
            <p:ph idx="1"/>
          </p:nvPr>
        </p:nvSpPr>
        <p:spPr>
          <a:xfrm>
            <a:off x="457199" y="1100265"/>
            <a:ext cx="8229599" cy="4985642"/>
          </a:xfrm>
        </p:spPr>
        <p:txBody>
          <a:bodyPr/>
          <a:lstStyle/>
          <a:p>
            <a:r>
              <a:rPr lang="en-HK" altLang="zh-CN" sz="2000" dirty="0"/>
              <a:t>Consider a file system that uses inodes to represent files. Disk blocks are 8-KB in size and a pointer to a disk block (or disk address) requires 4 bytes. This file system has 12 direct disk blocks, plus single, double, and triple indirect disk blocks. What is the maximum size of a file that can be stored in this file system?</a:t>
            </a:r>
          </a:p>
          <a:p>
            <a:pPr marL="0" indent="0">
              <a:buNone/>
            </a:pPr>
            <a:endParaRPr lang="en-HK" altLang="zh-CN" sz="2000" dirty="0"/>
          </a:p>
          <a:p>
            <a:r>
              <a:rPr lang="en-HK" altLang="zh-CN" sz="2000" b="1" dirty="0"/>
              <a:t>Answer: </a:t>
            </a:r>
          </a:p>
          <a:p>
            <a:r>
              <a:rPr lang="en-HK" altLang="zh-CN" sz="2000" dirty="0"/>
              <a:t>Each index block has 2048 pointers (8KB/4B=2K or 2048)</a:t>
            </a:r>
            <a:endParaRPr lang="en-HK" altLang="zh-CN" sz="2000" b="1" dirty="0"/>
          </a:p>
          <a:p>
            <a:r>
              <a:rPr lang="en-HK" altLang="zh-CN" sz="2000" dirty="0"/>
              <a:t>(12 * 8 KB) + (2048 * 8 KB) + (2048 * 2048 * 8 KB) + (2048 * 2048 * 2048 * 8 KB) = 64 terabytes</a:t>
            </a:r>
            <a:endParaRPr lang="zh-CN" altLang="en-US" sz="2000" dirty="0"/>
          </a:p>
        </p:txBody>
      </p:sp>
    </p:spTree>
    <p:extLst>
      <p:ext uri="{BB962C8B-B14F-4D97-AF65-F5344CB8AC3E}">
        <p14:creationId xmlns:p14="http://schemas.microsoft.com/office/powerpoint/2010/main" val="3501901478"/>
      </p:ext>
    </p:extLst>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32455</TotalTime>
  <Words>8295</Words>
  <Application>Microsoft Macintosh PowerPoint</Application>
  <PresentationFormat>On-screen Show (4:3)</PresentationFormat>
  <Paragraphs>4623</Paragraphs>
  <Slides>102</Slides>
  <Notes>32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102</vt:i4>
      </vt:variant>
    </vt:vector>
  </HeadingPairs>
  <TitlesOfParts>
    <vt:vector size="115" baseType="lpstr">
      <vt:lpstr>宋体</vt:lpstr>
      <vt:lpstr>urw-din</vt:lpstr>
      <vt:lpstr>Arial</vt:lpstr>
      <vt:lpstr>Helvetica</vt:lpstr>
      <vt:lpstr>Monotype Sorts</vt:lpstr>
      <vt:lpstr>Nunito</vt:lpstr>
      <vt:lpstr>Symbol</vt:lpstr>
      <vt:lpstr>Times New Roman</vt:lpstr>
      <vt:lpstr>Verdana</vt:lpstr>
      <vt:lpstr>Webdings</vt:lpstr>
      <vt:lpstr>Wingdings</vt:lpstr>
      <vt:lpstr>os-8</vt:lpstr>
      <vt:lpstr>1_os-8</vt:lpstr>
      <vt:lpstr>Spring 2024 COMP 3511 Review #8</vt:lpstr>
      <vt:lpstr>Coverages</vt:lpstr>
      <vt:lpstr>VIRTUAL MEMORY MANAGEMENT</vt:lpstr>
      <vt:lpstr>Motivation of Virtual Memory</vt:lpstr>
      <vt:lpstr>Motivation of Virtual Memory</vt:lpstr>
      <vt:lpstr>Demand Paging - Page Fault</vt:lpstr>
      <vt:lpstr>Demand Paging - Example</vt:lpstr>
      <vt:lpstr>Page Replacement</vt:lpstr>
      <vt:lpstr>Page Replacement Algorithms</vt:lpstr>
      <vt:lpstr>Example</vt:lpstr>
      <vt:lpstr>Optimal Replacement</vt:lpstr>
      <vt:lpstr>Optimal Replacement</vt:lpstr>
      <vt:lpstr>Optimal Replacement</vt:lpstr>
      <vt:lpstr>Optimal Replacement</vt:lpstr>
      <vt:lpstr>Optimal Replacement</vt:lpstr>
      <vt:lpstr>Optimal Replacement</vt:lpstr>
      <vt:lpstr>Optimal Replacement</vt:lpstr>
      <vt:lpstr>Optimal Replacement</vt:lpstr>
      <vt:lpstr>Optimal Replacement</vt:lpstr>
      <vt:lpstr>Optimal Replacement</vt:lpstr>
      <vt:lpstr>Optimal Replacement</vt:lpstr>
      <vt:lpstr>Optimal Replacement</vt:lpstr>
      <vt:lpstr>Optimal Replacement</vt:lpstr>
      <vt:lpstr>Optimal Replacement</vt:lpstr>
      <vt:lpstr>Optimal Replacement</vt:lpstr>
      <vt:lpstr>Optimal Replacement</vt:lpstr>
      <vt:lpstr>Optimal Replacement</vt:lpstr>
      <vt:lpstr>Optimal Replacement</vt:lpstr>
      <vt:lpstr>FIFO Replacement</vt:lpstr>
      <vt:lpstr>FIFO Replacement</vt:lpstr>
      <vt:lpstr>FIFO Replacement</vt:lpstr>
      <vt:lpstr>FIFO Replacement</vt:lpstr>
      <vt:lpstr>FIFO Replacement</vt:lpstr>
      <vt:lpstr>FIFO Replacement</vt:lpstr>
      <vt:lpstr>FIFO Replacement</vt:lpstr>
      <vt:lpstr>FIFO Replacement</vt:lpstr>
      <vt:lpstr>FIFO Replacement</vt:lpstr>
      <vt:lpstr>FIFO Replacement</vt:lpstr>
      <vt:lpstr>FIFO Replacement</vt:lpstr>
      <vt:lpstr>FIFO Replacement</vt:lpstr>
      <vt:lpstr>FIFO Replacement</vt:lpstr>
      <vt:lpstr>FIFO Replacement</vt:lpstr>
      <vt:lpstr>FIFO Replacement</vt:lpstr>
      <vt:lpstr>FIFO Replacement</vt:lpstr>
      <vt:lpstr>FIFO Replacement</vt:lpstr>
      <vt:lpstr>FIFO Replacement</vt:lpstr>
      <vt:lpstr>LRU Replacement</vt:lpstr>
      <vt:lpstr>LRU Replacement</vt:lpstr>
      <vt:lpstr>LRU Replacement</vt:lpstr>
      <vt:lpstr>LRU Replacement</vt:lpstr>
      <vt:lpstr>LRU Replacement</vt:lpstr>
      <vt:lpstr>LRU Replacement</vt:lpstr>
      <vt:lpstr>LRU Replacement</vt:lpstr>
      <vt:lpstr>LRU Replacement</vt:lpstr>
      <vt:lpstr>LRU Replacement</vt:lpstr>
      <vt:lpstr>LRU Replacement</vt:lpstr>
      <vt:lpstr>LRU Replacement</vt:lpstr>
      <vt:lpstr>LRU Replacement</vt:lpstr>
      <vt:lpstr>LRU Replacement</vt:lpstr>
      <vt:lpstr>LRU Replacement</vt:lpstr>
      <vt:lpstr>LRU Replacement</vt:lpstr>
      <vt:lpstr>LRU Replacement</vt:lpstr>
      <vt:lpstr>LRU Replacement</vt:lpstr>
      <vt:lpstr>LRU Replacement</vt:lpstr>
      <vt:lpstr>Belady’s Anomaly</vt:lpstr>
      <vt:lpstr>Second-Chance Algorithm</vt:lpstr>
      <vt:lpstr>Second-Chance Algorithm</vt:lpstr>
      <vt:lpstr>Second-Chance Algorithm</vt:lpstr>
      <vt:lpstr>Second-Chance Algorithm</vt:lpstr>
      <vt:lpstr>Second-Chance Algorithm</vt:lpstr>
      <vt:lpstr>Second-Chance Algorithm</vt:lpstr>
      <vt:lpstr>Second-Chance Algorithm</vt:lpstr>
      <vt:lpstr>Thrashing</vt:lpstr>
      <vt:lpstr>Demand Paging and Thrashing</vt:lpstr>
      <vt:lpstr>Working-Set Window</vt:lpstr>
      <vt:lpstr>Working-Set Window</vt:lpstr>
      <vt:lpstr>Mass-storage system &amp; File system</vt:lpstr>
      <vt:lpstr>Disk Mechanism</vt:lpstr>
      <vt:lpstr>Disk Scheduling</vt:lpstr>
      <vt:lpstr>Disk Scheduling</vt:lpstr>
      <vt:lpstr>Disk Scheduling</vt:lpstr>
      <vt:lpstr>Disk Scheduling</vt:lpstr>
      <vt:lpstr>Disk Scheduling</vt:lpstr>
      <vt:lpstr>Disk Scheduling</vt:lpstr>
      <vt:lpstr>Disk Scheduling</vt:lpstr>
      <vt:lpstr>PowerPoint Presentation</vt:lpstr>
      <vt:lpstr>Disk-Scheduling Example</vt:lpstr>
      <vt:lpstr>Disk-Scheduling Example</vt:lpstr>
      <vt:lpstr>Disk-Scheduling Example</vt:lpstr>
      <vt:lpstr>Block Allocation Methods</vt:lpstr>
      <vt:lpstr>Block Allocation Methods</vt:lpstr>
      <vt:lpstr>Examples</vt:lpstr>
      <vt:lpstr>Q. 1</vt:lpstr>
      <vt:lpstr>Q. 2</vt:lpstr>
      <vt:lpstr>Q. 3</vt:lpstr>
      <vt:lpstr>Q. 4</vt:lpstr>
      <vt:lpstr>Q. 5</vt:lpstr>
      <vt:lpstr>Q. 6</vt:lpstr>
      <vt:lpstr>Q. 7</vt:lpstr>
      <vt:lpstr>Hints on homework 4</vt:lpstr>
      <vt:lpstr>PowerPoint Presentation</vt:lpstr>
      <vt:lpstr>PowerPoint Presentation</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Kai Lun Peter CHUNG</cp:lastModifiedBy>
  <cp:revision>907</cp:revision>
  <cp:lastPrinted>2013-09-10T17:57:57Z</cp:lastPrinted>
  <dcterms:created xsi:type="dcterms:W3CDTF">2011-01-13T23:43:38Z</dcterms:created>
  <dcterms:modified xsi:type="dcterms:W3CDTF">2024-05-06T00:50:57Z</dcterms:modified>
</cp:coreProperties>
</file>