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2"/>
  </p:notesMasterIdLst>
  <p:handoutMasterIdLst>
    <p:handoutMasterId r:id="rId53"/>
  </p:handoutMasterIdLst>
  <p:sldIdLst>
    <p:sldId id="331" r:id="rId2"/>
    <p:sldId id="257" r:id="rId3"/>
    <p:sldId id="783" r:id="rId4"/>
    <p:sldId id="289" r:id="rId5"/>
    <p:sldId id="290" r:id="rId6"/>
    <p:sldId id="777" r:id="rId7"/>
    <p:sldId id="292" r:id="rId8"/>
    <p:sldId id="778" r:id="rId9"/>
    <p:sldId id="779" r:id="rId10"/>
    <p:sldId id="780" r:id="rId11"/>
    <p:sldId id="559" r:id="rId12"/>
    <p:sldId id="781" r:id="rId13"/>
    <p:sldId id="561" r:id="rId14"/>
    <p:sldId id="562" r:id="rId15"/>
    <p:sldId id="563" r:id="rId16"/>
    <p:sldId id="386" r:id="rId17"/>
    <p:sldId id="430" r:id="rId18"/>
    <p:sldId id="558" r:id="rId19"/>
    <p:sldId id="557" r:id="rId20"/>
    <p:sldId id="434" r:id="rId21"/>
    <p:sldId id="435" r:id="rId22"/>
    <p:sldId id="574" r:id="rId23"/>
    <p:sldId id="575" r:id="rId24"/>
    <p:sldId id="576" r:id="rId25"/>
    <p:sldId id="578" r:id="rId26"/>
    <p:sldId id="579" r:id="rId27"/>
    <p:sldId id="580" r:id="rId28"/>
    <p:sldId id="581" r:id="rId29"/>
    <p:sldId id="577" r:id="rId30"/>
    <p:sldId id="582" r:id="rId31"/>
    <p:sldId id="782" r:id="rId32"/>
    <p:sldId id="769" r:id="rId33"/>
    <p:sldId id="585" r:id="rId34"/>
    <p:sldId id="583" r:id="rId35"/>
    <p:sldId id="584" r:id="rId36"/>
    <p:sldId id="770" r:id="rId37"/>
    <p:sldId id="771" r:id="rId38"/>
    <p:sldId id="772" r:id="rId39"/>
    <p:sldId id="768" r:id="rId40"/>
    <p:sldId id="680" r:id="rId41"/>
    <p:sldId id="287" r:id="rId42"/>
    <p:sldId id="729" r:id="rId43"/>
    <p:sldId id="685" r:id="rId44"/>
    <p:sldId id="776" r:id="rId45"/>
    <p:sldId id="774" r:id="rId46"/>
    <p:sldId id="727" r:id="rId47"/>
    <p:sldId id="728" r:id="rId48"/>
    <p:sldId id="725" r:id="rId49"/>
    <p:sldId id="726" r:id="rId50"/>
    <p:sldId id="566" r:id="rId5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0" autoAdjust="0"/>
    <p:restoredTop sz="94632"/>
  </p:normalViewPr>
  <p:slideViewPr>
    <p:cSldViewPr snapToGrid="0">
      <p:cViewPr varScale="1">
        <p:scale>
          <a:sx n="106" d="100"/>
          <a:sy n="106" d="100"/>
        </p:scale>
        <p:origin x="1488" y="18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16"/>
    </p:cViewPr>
  </p:sorterViewPr>
  <p:notesViewPr>
    <p:cSldViewPr snapToGrid="0">
      <p:cViewPr varScale="1">
        <p:scale>
          <a:sx n="73" d="100"/>
          <a:sy n="73" d="100"/>
        </p:scale>
        <p:origin x="-162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pPr>
              <a:defRPr/>
            </a:pPr>
            <a:endParaRPr lang="en-US" alt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smtClean="0">
                <a:latin typeface="Helvetica" panose="020B0604020202020204" pitchFamily="34" charset="0"/>
              </a:defRPr>
            </a:lvl1pPr>
          </a:lstStyle>
          <a:p>
            <a:pPr>
              <a:defRPr/>
            </a:pPr>
            <a:fld id="{2880409A-2B82-4B1F-9506-61CCD4BB9C1C}" type="slidenum">
              <a:rPr lang="en-US" altLang="en-US"/>
              <a:pPr>
                <a:defRPr/>
              </a:pPr>
              <a:t>‹#›</a:t>
            </a:fld>
            <a:endParaRPr lang="en-US" altLang="en-US"/>
          </a:p>
        </p:txBody>
      </p:sp>
    </p:spTree>
    <p:extLst>
      <p:ext uri="{BB962C8B-B14F-4D97-AF65-F5344CB8AC3E}">
        <p14:creationId xmlns:p14="http://schemas.microsoft.com/office/powerpoint/2010/main" val="2543059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smtClean="0">
                <a:latin typeface="Times New Roman" panose="02020603050405020304" pitchFamily="18" charset="0"/>
              </a:defRPr>
            </a:lvl1pPr>
          </a:lstStyle>
          <a:p>
            <a:pPr>
              <a:defRPr/>
            </a:pPr>
            <a:fld id="{12F8B05C-3C0D-4305-A44B-80B6DBCCA633}" type="slidenum">
              <a:rPr lang="en-US" altLang="en-US"/>
              <a:pPr>
                <a:defRPr/>
              </a:pPr>
              <a:t>‹#›</a:t>
            </a:fld>
            <a:endParaRPr lang="en-US" altLang="en-US"/>
          </a:p>
        </p:txBody>
      </p:sp>
    </p:spTree>
    <p:extLst>
      <p:ext uri="{BB962C8B-B14F-4D97-AF65-F5344CB8AC3E}">
        <p14:creationId xmlns:p14="http://schemas.microsoft.com/office/powerpoint/2010/main" val="846323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14D6DD7-81B8-4B4D-B9A7-515B6F6F9373}" type="slidenum">
              <a:rPr lang="en-US" altLang="en-US">
                <a:latin typeface="Helvetica" panose="020B0604020202020204" pitchFamily="34" charset="0"/>
              </a:rPr>
              <a:pPr/>
              <a:t>1</a:t>
            </a:fld>
            <a:endParaRPr lang="en-US" altLang="en-US">
              <a:latin typeface="Helvetica"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4425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BF1482-BD4A-4A55-BC91-761CD8AD7AE6}" type="slidenum">
              <a:rPr lang="en-US" altLang="en-US" smtClean="0">
                <a:latin typeface="Times New Roman" panose="02020603050405020304" pitchFamily="18" charset="0"/>
              </a:rPr>
              <a:t>42</a:t>
            </a:fld>
            <a:endParaRPr lang="en-US" altLang="en-US">
              <a:latin typeface="Times New Roman" panose="02020603050405020304" pitchFamily="18" charset="0"/>
            </a:endParaRPr>
          </a:p>
        </p:txBody>
      </p:sp>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anose="020B0604020202020204" pitchFamily="34" charset="0"/>
              </a:rPr>
              <a:t>43</a:t>
            </a:fld>
            <a:endParaRPr lang="en-US" altLang="en-US">
              <a:latin typeface="Helvetica" panose="020B0604020202020204" pitchFamily="34"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84547BB-61C1-3748-96CE-1E8003849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B34634D4-85D1-D14A-B343-B4F1ABE24EE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6323" name="Rectangle 2">
            <a:extLst>
              <a:ext uri="{FF2B5EF4-FFF2-40B4-BE49-F238E27FC236}">
                <a16:creationId xmlns:a16="http://schemas.microsoft.com/office/drawing/2014/main" id="{533E14C3-5EC5-FE4C-BBB4-193D21A7EFDF}"/>
              </a:ext>
            </a:extLst>
          </p:cNvPr>
          <p:cNvSpPr>
            <a:spLocks noGrp="1" noRot="1" noChangeAspect="1" noChangeArrowheads="1" noTextEdit="1"/>
          </p:cNvSpPr>
          <p:nvPr>
            <p:ph type="sldImg"/>
          </p:nvPr>
        </p:nvSpPr>
        <p:spPr>
          <a:xfrm>
            <a:off x="1371600" y="1143000"/>
            <a:ext cx="4114800" cy="3086100"/>
          </a:xfrm>
          <a:ln/>
        </p:spPr>
      </p:sp>
      <p:sp>
        <p:nvSpPr>
          <p:cNvPr id="56324" name="Rectangle 3">
            <a:extLst>
              <a:ext uri="{FF2B5EF4-FFF2-40B4-BE49-F238E27FC236}">
                <a16:creationId xmlns:a16="http://schemas.microsoft.com/office/drawing/2014/main" id="{B5B09507-3848-EE4A-9FE8-92E8A8B29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tabLst>
                <a:tab pos="1515368" algn="ctr"/>
                <a:tab pos="3672781" algn="ctr"/>
              </a:tabLst>
            </a:pPr>
            <a:r>
              <a:rPr lang="en-US" altLang="en-US" b="1" dirty="0">
                <a:solidFill>
                  <a:srgbClr val="FF0000"/>
                </a:solidFill>
                <a:sym typeface="MT Extra" pitchFamily="2" charset="77"/>
              </a:rPr>
              <a:t>Starvation</a:t>
            </a:r>
            <a:r>
              <a:rPr lang="en-US" altLang="en-US" dirty="0">
                <a:solidFill>
                  <a:srgbClr val="3366FF"/>
                </a:solidFill>
                <a:sym typeface="MT Extra" pitchFamily="2" charset="77"/>
              </a:rPr>
              <a:t> </a:t>
            </a:r>
            <a:r>
              <a:rPr lang="en-US" altLang="en-US" dirty="0"/>
              <a:t>– </a:t>
            </a:r>
            <a:r>
              <a:rPr lang="en-US" altLang="en-US" b="1" dirty="0">
                <a:solidFill>
                  <a:srgbClr val="3366FF"/>
                </a:solidFill>
              </a:rPr>
              <a:t>indefinite blocking  </a:t>
            </a:r>
          </a:p>
          <a:p>
            <a:pPr lvl="1">
              <a:lnSpc>
                <a:spcPct val="90000"/>
              </a:lnSpc>
              <a:tabLst>
                <a:tab pos="1515368" algn="ctr"/>
                <a:tab pos="3672781" algn="ctr"/>
              </a:tabLst>
            </a:pPr>
            <a:r>
              <a:rPr lang="en-US" altLang="en-US" dirty="0"/>
              <a:t>A process may never be removed from the semaphore queue, in which it is suspended. For instance, if we remove processes from the queue associated with a semaphore using LIFO (last-in, first-out) order or based on certain priorities. </a:t>
            </a:r>
          </a:p>
        </p:txBody>
      </p:sp>
    </p:spTree>
    <p:extLst>
      <p:ext uri="{BB962C8B-B14F-4D97-AF65-F5344CB8AC3E}">
        <p14:creationId xmlns:p14="http://schemas.microsoft.com/office/powerpoint/2010/main" val="4227313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84547BB-61C1-3748-96CE-1E8003849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B34634D4-85D1-D14A-B343-B4F1ABE24EE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6323" name="Rectangle 2">
            <a:extLst>
              <a:ext uri="{FF2B5EF4-FFF2-40B4-BE49-F238E27FC236}">
                <a16:creationId xmlns:a16="http://schemas.microsoft.com/office/drawing/2014/main" id="{533E14C3-5EC5-FE4C-BBB4-193D21A7EFDF}"/>
              </a:ext>
            </a:extLst>
          </p:cNvPr>
          <p:cNvSpPr>
            <a:spLocks noGrp="1" noRot="1" noChangeAspect="1" noChangeArrowheads="1" noTextEdit="1"/>
          </p:cNvSpPr>
          <p:nvPr>
            <p:ph type="sldImg"/>
          </p:nvPr>
        </p:nvSpPr>
        <p:spPr>
          <a:xfrm>
            <a:off x="1371600" y="1143000"/>
            <a:ext cx="4114800" cy="3086100"/>
          </a:xfrm>
          <a:ln/>
        </p:spPr>
      </p:sp>
      <p:sp>
        <p:nvSpPr>
          <p:cNvPr id="56324" name="Rectangle 3">
            <a:extLst>
              <a:ext uri="{FF2B5EF4-FFF2-40B4-BE49-F238E27FC236}">
                <a16:creationId xmlns:a16="http://schemas.microsoft.com/office/drawing/2014/main" id="{B5B09507-3848-EE4A-9FE8-92E8A8B29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tabLst>
                <a:tab pos="1515368" algn="ctr"/>
                <a:tab pos="3672781" algn="ctr"/>
              </a:tabLst>
            </a:pPr>
            <a:r>
              <a:rPr lang="en-US" altLang="en-US" b="1" dirty="0">
                <a:solidFill>
                  <a:srgbClr val="FF0000"/>
                </a:solidFill>
                <a:sym typeface="MT Extra" pitchFamily="2" charset="77"/>
              </a:rPr>
              <a:t>Starvation</a:t>
            </a:r>
            <a:r>
              <a:rPr lang="en-US" altLang="en-US" dirty="0">
                <a:solidFill>
                  <a:srgbClr val="3366FF"/>
                </a:solidFill>
                <a:sym typeface="MT Extra" pitchFamily="2" charset="77"/>
              </a:rPr>
              <a:t> </a:t>
            </a:r>
            <a:r>
              <a:rPr lang="en-US" altLang="en-US" dirty="0"/>
              <a:t>– </a:t>
            </a:r>
            <a:r>
              <a:rPr lang="en-US" altLang="en-US" b="1" dirty="0">
                <a:solidFill>
                  <a:srgbClr val="3366FF"/>
                </a:solidFill>
              </a:rPr>
              <a:t>indefinite blocking  </a:t>
            </a:r>
          </a:p>
          <a:p>
            <a:pPr lvl="1">
              <a:lnSpc>
                <a:spcPct val="90000"/>
              </a:lnSpc>
              <a:tabLst>
                <a:tab pos="1515368" algn="ctr"/>
                <a:tab pos="3672781" algn="ctr"/>
              </a:tabLst>
            </a:pPr>
            <a:r>
              <a:rPr lang="en-US" altLang="en-US" dirty="0"/>
              <a:t>A process may never be removed from the semaphore queue, in which it is suspended. For instance, if we remove processes from the queue associated with a semaphore using LIFO (last-in, first-out) order or based on certain priorities. </a:t>
            </a:r>
          </a:p>
        </p:txBody>
      </p:sp>
    </p:spTree>
    <p:extLst>
      <p:ext uri="{BB962C8B-B14F-4D97-AF65-F5344CB8AC3E}">
        <p14:creationId xmlns:p14="http://schemas.microsoft.com/office/powerpoint/2010/main" val="633902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9B39C6C-F81E-4543-9B38-54A6D831B4C5}" type="slidenum">
              <a:rPr lang="en-US" altLang="en-US" smtClean="0">
                <a:latin typeface="Times New Roman" panose="02020603050405020304" pitchFamily="18" charset="0"/>
              </a:rPr>
              <a:t>46</a:t>
            </a:fld>
            <a:endParaRPr lang="en-US" altLang="en-US">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2</a:t>
            </a:fld>
            <a:endParaRPr sz="1200" b="0" i="0" u="none" strike="noStrike" cap="none">
              <a:solidFill>
                <a:schemeClr val="dk1"/>
              </a:solidFill>
              <a:latin typeface="Helvetica Neue"/>
              <a:ea typeface="Helvetica Neue"/>
              <a:cs typeface="Helvetica Neue"/>
              <a:sym typeface="Helvetica Neue"/>
            </a:endParaRPr>
          </a:p>
        </p:txBody>
      </p:sp>
      <p:sp>
        <p:nvSpPr>
          <p:cNvPr id="127" name="Google Shape;127;p2: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2: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12F8B05C-3C0D-4305-A44B-80B6DBCCA633}" type="slidenum">
              <a:rPr lang="en-US" altLang="en-US" smtClean="0"/>
              <a:pPr>
                <a:defRPr/>
              </a:pPr>
              <a:t>3</a:t>
            </a:fld>
            <a:endParaRPr lang="en-US" altLang="en-US"/>
          </a:p>
        </p:txBody>
      </p:sp>
    </p:spTree>
    <p:extLst>
      <p:ext uri="{BB962C8B-B14F-4D97-AF65-F5344CB8AC3E}">
        <p14:creationId xmlns:p14="http://schemas.microsoft.com/office/powerpoint/2010/main" val="143398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28: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a:t>
            </a:fld>
            <a:endParaRPr sz="1200" b="0" i="0" u="none" strike="noStrike" cap="none">
              <a:solidFill>
                <a:srgbClr val="000000"/>
              </a:solidFill>
              <a:latin typeface="Times New Roman"/>
              <a:ea typeface="Times New Roman"/>
              <a:cs typeface="Times New Roman"/>
              <a:sym typeface="Times New Roman"/>
            </a:endParaRPr>
          </a:p>
        </p:txBody>
      </p:sp>
      <p:sp>
        <p:nvSpPr>
          <p:cNvPr id="754" name="Google Shape;754;p28: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5" name="Google Shape;755;p28: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r>
              <a:rPr lang="en-HK" dirty="0"/>
              <a:t>A Race Condition is an undesirable situation where several processes access or/and manipulate a shared data concurrently and the outcome of the executions depends on the particular order in which the accesses or executions take place</a:t>
            </a:r>
            <a:endParaRPr dirty="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29: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a:t>
            </a:fld>
            <a:endParaRPr sz="1200" b="0" i="0" u="none" strike="noStrike" cap="none">
              <a:solidFill>
                <a:srgbClr val="000000"/>
              </a:solidFill>
              <a:latin typeface="Times New Roman"/>
              <a:ea typeface="Times New Roman"/>
              <a:cs typeface="Times New Roman"/>
              <a:sym typeface="Times New Roman"/>
            </a:endParaRPr>
          </a:p>
        </p:txBody>
      </p:sp>
      <p:sp>
        <p:nvSpPr>
          <p:cNvPr id="761" name="Google Shape;761;p29: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2" name="Google Shape;762;p29: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There are three possible solutions to the critical-section problem. The key idea is to protect section</a:t>
            </a:r>
            <a:endParaRPr dirty="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31: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Times New Roman"/>
              <a:ea typeface="Times New Roman"/>
              <a:cs typeface="Times New Roman"/>
              <a:sym typeface="Times New Roman"/>
            </a:endParaRPr>
          </a:p>
        </p:txBody>
      </p:sp>
      <p:sp>
        <p:nvSpPr>
          <p:cNvPr id="775" name="Google Shape;775;p31: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6" name="Google Shape;776;p31: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1925912-471A-B644-9030-0DC54A2F33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560583-10EB-6046-ADD3-3127568D48AB}"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4DD9F50F-9C93-C040-886E-8503FD712727}"/>
              </a:ext>
            </a:extLst>
          </p:cNvPr>
          <p:cNvSpPr>
            <a:spLocks noGrp="1" noRot="1" noChangeAspect="1" noChangeArrowheads="1" noTextEdit="1"/>
          </p:cNvSpPr>
          <p:nvPr>
            <p:ph type="sldImg"/>
          </p:nvPr>
        </p:nvSpPr>
        <p:spPr>
          <a:xfrm>
            <a:off x="1371600" y="1143000"/>
            <a:ext cx="4114800" cy="3086100"/>
          </a:xfrm>
          <a:ln/>
        </p:spPr>
      </p:sp>
      <p:sp>
        <p:nvSpPr>
          <p:cNvPr id="33796" name="Rectangle 3">
            <a:extLst>
              <a:ext uri="{FF2B5EF4-FFF2-40B4-BE49-F238E27FC236}">
                <a16:creationId xmlns:a16="http://schemas.microsoft.com/office/drawing/2014/main" id="{63246660-536C-3044-9256-D2FECB4094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anose="020B0604020202020204" pitchFamily="34" charset="0"/>
              </a:rPr>
              <a:t>40</a:t>
            </a:fld>
            <a:endParaRPr lang="en-US" altLang="en-US">
              <a:latin typeface="Helvetica" panose="020B0604020202020204" pitchFamily="34"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84547BB-61C1-3748-96CE-1E8003849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B34634D4-85D1-D14A-B343-B4F1ABE24EE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6323" name="Rectangle 2">
            <a:extLst>
              <a:ext uri="{FF2B5EF4-FFF2-40B4-BE49-F238E27FC236}">
                <a16:creationId xmlns:a16="http://schemas.microsoft.com/office/drawing/2014/main" id="{533E14C3-5EC5-FE4C-BBB4-193D21A7EFDF}"/>
              </a:ext>
            </a:extLst>
          </p:cNvPr>
          <p:cNvSpPr>
            <a:spLocks noGrp="1" noRot="1" noChangeAspect="1" noChangeArrowheads="1" noTextEdit="1"/>
          </p:cNvSpPr>
          <p:nvPr>
            <p:ph type="sldImg"/>
          </p:nvPr>
        </p:nvSpPr>
        <p:spPr>
          <a:xfrm>
            <a:off x="1371600" y="1143000"/>
            <a:ext cx="4114800" cy="3086100"/>
          </a:xfrm>
          <a:ln/>
        </p:spPr>
      </p:sp>
      <p:sp>
        <p:nvSpPr>
          <p:cNvPr id="56324" name="Rectangle 3">
            <a:extLst>
              <a:ext uri="{FF2B5EF4-FFF2-40B4-BE49-F238E27FC236}">
                <a16:creationId xmlns:a16="http://schemas.microsoft.com/office/drawing/2014/main" id="{B5B09507-3848-EE4A-9FE8-92E8A8B29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tabLst>
                <a:tab pos="1515368" algn="ctr"/>
                <a:tab pos="3672781" algn="ctr"/>
              </a:tabLst>
            </a:pPr>
            <a:r>
              <a:rPr lang="en-US" altLang="en-US" b="1" dirty="0">
                <a:solidFill>
                  <a:srgbClr val="FF0000"/>
                </a:solidFill>
                <a:sym typeface="MT Extra" pitchFamily="2" charset="77"/>
              </a:rPr>
              <a:t>Starvation</a:t>
            </a:r>
            <a:r>
              <a:rPr lang="en-US" altLang="en-US" dirty="0">
                <a:solidFill>
                  <a:srgbClr val="3366FF"/>
                </a:solidFill>
                <a:sym typeface="MT Extra" pitchFamily="2" charset="77"/>
              </a:rPr>
              <a:t> </a:t>
            </a:r>
            <a:r>
              <a:rPr lang="en-US" altLang="en-US" dirty="0"/>
              <a:t>– </a:t>
            </a:r>
            <a:r>
              <a:rPr lang="en-US" altLang="en-US" b="1" dirty="0">
                <a:solidFill>
                  <a:srgbClr val="3366FF"/>
                </a:solidFill>
              </a:rPr>
              <a:t>indefinite blocking  </a:t>
            </a:r>
          </a:p>
          <a:p>
            <a:pPr lvl="1">
              <a:lnSpc>
                <a:spcPct val="90000"/>
              </a:lnSpc>
              <a:tabLst>
                <a:tab pos="1515368" algn="ctr"/>
                <a:tab pos="3672781" algn="ctr"/>
              </a:tabLst>
            </a:pPr>
            <a:r>
              <a:rPr lang="en-US" altLang="en-US" dirty="0"/>
              <a:t>A process may never be removed from the semaphore queue, in which it is suspended. For instance, if we remove processes from the queue associated with a semaphore using LIFO (last-in, first-out) order or based on certain priorities. </a:t>
            </a:r>
          </a:p>
        </p:txBody>
      </p:sp>
    </p:spTree>
    <p:extLst>
      <p:ext uri="{BB962C8B-B14F-4D97-AF65-F5344CB8AC3E}">
        <p14:creationId xmlns:p14="http://schemas.microsoft.com/office/powerpoint/2010/main" val="4148442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pic>
        <p:nvPicPr>
          <p:cNvPr id="7"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39037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4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242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9"/>
        <p:cNvGrpSpPr/>
        <p:nvPr/>
      </p:nvGrpSpPr>
      <p:grpSpPr>
        <a:xfrm>
          <a:off x="0" y="0"/>
          <a:ext cx="0" cy="0"/>
          <a:chOff x="0" y="0"/>
          <a:chExt cx="0" cy="0"/>
        </a:xfrm>
      </p:grpSpPr>
      <p:sp>
        <p:nvSpPr>
          <p:cNvPr id="30" name="Google Shape;30;p38"/>
          <p:cNvSpPr txBox="1">
            <a:spLocks noGrp="1"/>
          </p:cNvSpPr>
          <p:nvPr>
            <p:ph type="body" idx="1"/>
          </p:nvPr>
        </p:nvSpPr>
        <p:spPr>
          <a:xfrm>
            <a:off x="518719" y="1163836"/>
            <a:ext cx="8035189" cy="4530329"/>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14325" algn="l">
              <a:spcBef>
                <a:spcPts val="630"/>
              </a:spcBef>
              <a:spcAft>
                <a:spcPts val="0"/>
              </a:spcAft>
              <a:buSzPts val="135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extLst>
      <p:ext uri="{BB962C8B-B14F-4D97-AF65-F5344CB8AC3E}">
        <p14:creationId xmlns:p14="http://schemas.microsoft.com/office/powerpoint/2010/main" val="1822952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576262"/>
          </a:xfrm>
        </p:spPr>
        <p:txBody>
          <a:bodyPr/>
          <a:lstStyle/>
          <a:p>
            <a:r>
              <a:rPr lang="en-US"/>
              <a:t>Click to edit Master title style</a:t>
            </a:r>
          </a:p>
        </p:txBody>
      </p:sp>
      <p:sp>
        <p:nvSpPr>
          <p:cNvPr id="3" name="Text Placeholder 2"/>
          <p:cNvSpPr>
            <a:spLocks noGrp="1"/>
          </p:cNvSpPr>
          <p:nvPr>
            <p:ph type="body" sz="half" idx="1"/>
          </p:nvPr>
        </p:nvSpPr>
        <p:spPr>
          <a:xfrm>
            <a:off x="806450" y="1233491"/>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91"/>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04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85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822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353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65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65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74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023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248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pic>
        <p:nvPicPr>
          <p:cNvPr id="1033" name="Picture 12" descr="dino_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51" r:id="rId1"/>
    <p:sldLayoutId id="2147484541" r:id="rId2"/>
    <p:sldLayoutId id="2147484542" r:id="rId3"/>
    <p:sldLayoutId id="2147484543" r:id="rId4"/>
    <p:sldLayoutId id="2147484544" r:id="rId5"/>
    <p:sldLayoutId id="2147484545" r:id="rId6"/>
    <p:sldLayoutId id="2147484546" r:id="rId7"/>
    <p:sldLayoutId id="2147484547" r:id="rId8"/>
    <p:sldLayoutId id="2147484548" r:id="rId9"/>
    <p:sldLayoutId id="2147484549" r:id="rId10"/>
    <p:sldLayoutId id="2147484550" r:id="rId11"/>
    <p:sldLayoutId id="2147484552" r:id="rId12"/>
    <p:sldLayoutId id="2147484553" r:id="rId13"/>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782638"/>
            <a:ext cx="7772400" cy="2127250"/>
          </a:xfrm>
        </p:spPr>
        <p:txBody>
          <a:bodyPr/>
          <a:lstStyle/>
          <a:p>
            <a:pPr eaLnBrk="1" hangingPunct="1"/>
            <a:r>
              <a:rPr lang="en-US" altLang="zh-CN" sz="4000" dirty="0"/>
              <a:t>Spring 2024 </a:t>
            </a:r>
            <a:r>
              <a:rPr lang="en-US" altLang="en-US" sz="4000" dirty="0"/>
              <a:t>COMP 3511</a:t>
            </a:r>
            <a:br>
              <a:rPr lang="en-US" altLang="en-US" sz="4000" dirty="0"/>
            </a:br>
            <a:r>
              <a:rPr lang="en-US" altLang="en-US" sz="4000" dirty="0"/>
              <a:t>Review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2E19A-781B-4636-AFB6-DB24EDFE4A94}"/>
              </a:ext>
            </a:extLst>
          </p:cNvPr>
          <p:cNvSpPr>
            <a:spLocks noGrp="1"/>
          </p:cNvSpPr>
          <p:nvPr>
            <p:ph type="title"/>
          </p:nvPr>
        </p:nvSpPr>
        <p:spPr/>
        <p:txBody>
          <a:bodyPr/>
          <a:lstStyle/>
          <a:p>
            <a:r>
              <a:rPr lang="en-US" altLang="en-US" dirty="0"/>
              <a:t>Semaphore Recap</a:t>
            </a:r>
            <a:endParaRPr lang="zh-CN" altLang="en-US" dirty="0"/>
          </a:p>
        </p:txBody>
      </p:sp>
      <p:sp>
        <p:nvSpPr>
          <p:cNvPr id="3" name="内容占位符 2">
            <a:extLst>
              <a:ext uri="{FF2B5EF4-FFF2-40B4-BE49-F238E27FC236}">
                <a16:creationId xmlns:a16="http://schemas.microsoft.com/office/drawing/2014/main" id="{35840B75-991C-473B-BC50-689EA8F184FA}"/>
              </a:ext>
            </a:extLst>
          </p:cNvPr>
          <p:cNvSpPr>
            <a:spLocks noGrp="1"/>
          </p:cNvSpPr>
          <p:nvPr>
            <p:ph idx="1"/>
          </p:nvPr>
        </p:nvSpPr>
        <p:spPr>
          <a:xfrm>
            <a:off x="457200" y="1217539"/>
            <a:ext cx="8229600" cy="4530725"/>
          </a:xfrm>
        </p:spPr>
        <p:txBody>
          <a:bodyPr/>
          <a:lstStyle/>
          <a:p>
            <a:pPr>
              <a:lnSpc>
                <a:spcPct val="90000"/>
              </a:lnSpc>
            </a:pPr>
            <a:r>
              <a:rPr lang="en-US" altLang="en-US" dirty="0"/>
              <a:t>Semaphore </a:t>
            </a:r>
            <a:r>
              <a:rPr lang="en-US" altLang="en-US" b="1" i="1" dirty="0"/>
              <a:t>S</a:t>
            </a:r>
            <a:r>
              <a:rPr lang="en-US" altLang="en-US" dirty="0"/>
              <a:t> – non-negative integer variable, can be considered as a generalized lock</a:t>
            </a:r>
          </a:p>
          <a:p>
            <a:pPr lvl="1">
              <a:lnSpc>
                <a:spcPct val="90000"/>
              </a:lnSpc>
            </a:pPr>
            <a:r>
              <a:rPr lang="en-HK" altLang="en-US" dirty="0"/>
              <a:t>First defined by Dijkstra in late 1960s. It </a:t>
            </a:r>
            <a:r>
              <a:rPr lang="en-HK" altLang="zh-CN" dirty="0"/>
              <a:t>can</a:t>
            </a:r>
            <a:r>
              <a:rPr lang="zh-CN" altLang="en-US" dirty="0"/>
              <a:t> </a:t>
            </a:r>
            <a:r>
              <a:rPr lang="en-HK" altLang="zh-CN" dirty="0"/>
              <a:t>behave similarly as mutex lock, but more sophisticated in its usage  - the m</a:t>
            </a:r>
            <a:r>
              <a:rPr lang="en-HK" altLang="en-US" dirty="0"/>
              <a:t>ain synchronization primitive used in original UNIX</a:t>
            </a:r>
            <a:endParaRPr lang="en-US" altLang="en-US" dirty="0"/>
          </a:p>
          <a:p>
            <a:pPr>
              <a:lnSpc>
                <a:spcPct val="90000"/>
              </a:lnSpc>
            </a:pPr>
            <a:r>
              <a:rPr lang="en-US" altLang="en-US" dirty="0"/>
              <a:t>Two standard operations </a:t>
            </a:r>
            <a:r>
              <a:rPr lang="en-US" altLang="en-US" dirty="0">
                <a:solidFill>
                  <a:srgbClr val="000000"/>
                </a:solidFill>
              </a:rPr>
              <a:t>modify </a:t>
            </a:r>
            <a:r>
              <a:rPr lang="en-US" altLang="en-US" b="1" i="1" dirty="0">
                <a:solidFill>
                  <a:srgbClr val="000000"/>
                </a:solidFill>
              </a:rPr>
              <a:t>S</a:t>
            </a:r>
            <a:r>
              <a:rPr lang="en-US" altLang="en-US" dirty="0">
                <a:solidFill>
                  <a:srgbClr val="000000"/>
                </a:solidFill>
              </a:rPr>
              <a:t>: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and </a:t>
            </a:r>
            <a:r>
              <a:rPr lang="en-US" altLang="en-US" b="1" dirty="0">
                <a:solidFill>
                  <a:srgbClr val="000000"/>
                </a:solidFill>
                <a:latin typeface="Courier New" panose="02070309020205020404" pitchFamily="49" charset="0"/>
                <a:cs typeface="Courier New" panose="02070309020205020404" pitchFamily="49" charset="0"/>
              </a:rPr>
              <a:t>signal()</a:t>
            </a:r>
          </a:p>
          <a:p>
            <a:pPr lvl="1">
              <a:lnSpc>
                <a:spcPct val="90000"/>
              </a:lnSpc>
            </a:pPr>
            <a:r>
              <a:rPr lang="en-US" altLang="en-US" dirty="0"/>
              <a:t>Originally called </a:t>
            </a:r>
            <a:r>
              <a:rPr lang="en-US" altLang="en-US" b="1" dirty="0">
                <a:solidFill>
                  <a:srgbClr val="000000"/>
                </a:solidFill>
                <a:latin typeface="Courier New" panose="02070309020205020404" pitchFamily="49" charset="0"/>
                <a:cs typeface="Courier New" panose="02070309020205020404" pitchFamily="49" charset="0"/>
              </a:rPr>
              <a:t>P()</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b="1" dirty="0">
                <a:solidFill>
                  <a:srgbClr val="000000"/>
                </a:solidFill>
                <a:latin typeface="Courier New" panose="02070309020205020404" pitchFamily="49" charset="0"/>
                <a:cs typeface="Courier New" panose="02070309020205020404" pitchFamily="49" charset="0"/>
              </a:rPr>
              <a:t>V(), </a:t>
            </a:r>
            <a:r>
              <a:rPr lang="en-HK" altLang="en-US" dirty="0">
                <a:solidFill>
                  <a:srgbClr val="000000"/>
                </a:solidFill>
                <a:cs typeface="Courier New" panose="02070309020205020404" pitchFamily="49" charset="0"/>
              </a:rPr>
              <a:t>where  </a:t>
            </a:r>
            <a:r>
              <a:rPr lang="en-HK" altLang="en-US" b="1" dirty="0">
                <a:solidFill>
                  <a:srgbClr val="000000"/>
                </a:solidFill>
                <a:latin typeface="Courier New" panose="02070309020205020404" pitchFamily="49" charset="0"/>
                <a:cs typeface="Courier New" panose="02070309020205020404" pitchFamily="49" charset="0"/>
              </a:rPr>
              <a:t>P() </a:t>
            </a:r>
            <a:r>
              <a:rPr lang="en-HK" altLang="en-US" dirty="0">
                <a:solidFill>
                  <a:srgbClr val="000000"/>
                </a:solidFill>
                <a:cs typeface="Courier New" panose="02070309020205020404" pitchFamily="49" charset="0"/>
              </a:rPr>
              <a:t>stands for </a:t>
            </a:r>
            <a:r>
              <a:rPr lang="en-HK" altLang="en-US" b="1" dirty="0">
                <a:solidFill>
                  <a:srgbClr val="000000"/>
                </a:solidFill>
                <a:latin typeface="Courier New" panose="02070309020205020404" pitchFamily="49" charset="0"/>
                <a:cs typeface="Courier New" panose="02070309020205020404" pitchFamily="49" charset="0"/>
              </a:rPr>
              <a:t>“</a:t>
            </a:r>
            <a:r>
              <a:rPr lang="en-HK" altLang="en-US" b="1" dirty="0" err="1">
                <a:solidFill>
                  <a:srgbClr val="000000"/>
                </a:solidFill>
                <a:latin typeface="Courier New" panose="02070309020205020404" pitchFamily="49" charset="0"/>
                <a:cs typeface="Courier New" panose="02070309020205020404" pitchFamily="49" charset="0"/>
              </a:rPr>
              <a:t>proberen</a:t>
            </a:r>
            <a:r>
              <a:rPr lang="en-HK" altLang="en-US" b="1" dirty="0">
                <a:solidFill>
                  <a:srgbClr val="000000"/>
                </a:solidFill>
                <a:latin typeface="Courier New" panose="02070309020205020404" pitchFamily="49" charset="0"/>
                <a:cs typeface="Courier New" panose="02070309020205020404" pitchFamily="49" charset="0"/>
              </a:rPr>
              <a:t>” </a:t>
            </a:r>
            <a:r>
              <a:rPr lang="en-HK" altLang="en-US" dirty="0">
                <a:solidFill>
                  <a:srgbClr val="000000"/>
                </a:solidFill>
                <a:cs typeface="Courier New" panose="02070309020205020404" pitchFamily="49" charset="0"/>
              </a:rPr>
              <a:t>(to test) and </a:t>
            </a:r>
            <a:r>
              <a:rPr lang="en-HK" altLang="en-US" b="1" dirty="0">
                <a:solidFill>
                  <a:srgbClr val="000000"/>
                </a:solidFill>
                <a:latin typeface="Courier New" panose="02070309020205020404" pitchFamily="49" charset="0"/>
                <a:cs typeface="Courier New" panose="02070309020205020404" pitchFamily="49" charset="0"/>
              </a:rPr>
              <a:t>V() </a:t>
            </a:r>
            <a:r>
              <a:rPr lang="en-HK" altLang="en-US" dirty="0">
                <a:solidFill>
                  <a:srgbClr val="000000"/>
                </a:solidFill>
                <a:cs typeface="Courier New" panose="02070309020205020404" pitchFamily="49" charset="0"/>
              </a:rPr>
              <a:t>stands for </a:t>
            </a:r>
            <a:r>
              <a:rPr lang="en-HK" altLang="en-US" b="1" dirty="0">
                <a:solidFill>
                  <a:srgbClr val="000000"/>
                </a:solidFill>
                <a:latin typeface="Courier New" panose="02070309020205020404" pitchFamily="49" charset="0"/>
                <a:cs typeface="Courier New" panose="02070309020205020404" pitchFamily="49" charset="0"/>
              </a:rPr>
              <a:t>“</a:t>
            </a:r>
            <a:r>
              <a:rPr lang="en-HK" altLang="en-US" b="1" dirty="0" err="1">
                <a:solidFill>
                  <a:srgbClr val="000000"/>
                </a:solidFill>
                <a:latin typeface="Courier New" panose="02070309020205020404" pitchFamily="49" charset="0"/>
                <a:cs typeface="Courier New" panose="02070309020205020404" pitchFamily="49" charset="0"/>
              </a:rPr>
              <a:t>verhogen</a:t>
            </a:r>
            <a:r>
              <a:rPr lang="en-HK" altLang="en-US" b="1" dirty="0">
                <a:solidFill>
                  <a:srgbClr val="000000"/>
                </a:solidFill>
                <a:latin typeface="Courier New" panose="02070309020205020404" pitchFamily="49" charset="0"/>
                <a:cs typeface="Courier New" panose="02070309020205020404" pitchFamily="49" charset="0"/>
              </a:rPr>
              <a:t>” </a:t>
            </a:r>
            <a:r>
              <a:rPr lang="en-HK" altLang="en-US" dirty="0">
                <a:solidFill>
                  <a:srgbClr val="000000"/>
                </a:solidFill>
                <a:cs typeface="Courier New" panose="02070309020205020404" pitchFamily="49" charset="0"/>
              </a:rPr>
              <a:t>(to increment) in Dutch</a:t>
            </a:r>
            <a:endParaRPr lang="en-US" altLang="en-US" dirty="0">
              <a:solidFill>
                <a:srgbClr val="000000"/>
              </a:solidFill>
              <a:cs typeface="Courier New" panose="02070309020205020404" pitchFamily="49" charset="0"/>
            </a:endParaRPr>
          </a:p>
          <a:p>
            <a:pPr>
              <a:lnSpc>
                <a:spcPct val="90000"/>
              </a:lnSpc>
            </a:pPr>
            <a:r>
              <a:rPr lang="en-US" altLang="en-US" dirty="0"/>
              <a:t>It is critical that semaphore operations are executed atomically, which  guarantees that no more than one process can execute </a:t>
            </a:r>
            <a:r>
              <a:rPr lang="en-US" altLang="en-US" b="1" dirty="0">
                <a:latin typeface="Courier New" panose="02070309020205020404" pitchFamily="49" charset="0"/>
                <a:cs typeface="Courier New" panose="02070309020205020404" pitchFamily="49" charset="0"/>
              </a:rPr>
              <a:t>wait() </a:t>
            </a:r>
            <a:r>
              <a:rPr lang="en-US" altLang="en-US" dirty="0"/>
              <a:t>and </a:t>
            </a:r>
            <a:r>
              <a:rPr lang="en-US" altLang="en-US" b="1" dirty="0">
                <a:latin typeface="Courier New" panose="02070309020205020404" pitchFamily="49" charset="0"/>
                <a:cs typeface="Courier New" panose="02070309020205020404" pitchFamily="49" charset="0"/>
              </a:rPr>
              <a:t>signal() </a:t>
            </a:r>
            <a:r>
              <a:rPr lang="en-US" altLang="en-US" dirty="0"/>
              <a:t>operations on the same semaphore at the same time.</a:t>
            </a:r>
          </a:p>
          <a:p>
            <a:pPr marL="0" indent="0">
              <a:buNone/>
            </a:pPr>
            <a:endParaRPr lang="zh-CN" altLang="en-US" dirty="0"/>
          </a:p>
        </p:txBody>
      </p:sp>
    </p:spTree>
    <p:extLst>
      <p:ext uri="{BB962C8B-B14F-4D97-AF65-F5344CB8AC3E}">
        <p14:creationId xmlns:p14="http://schemas.microsoft.com/office/powerpoint/2010/main" val="61844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0F33E2D-0572-7D44-A05E-615739DFEB45}"/>
              </a:ext>
            </a:extLst>
          </p:cNvPr>
          <p:cNvSpPr>
            <a:spLocks noGrp="1"/>
          </p:cNvSpPr>
          <p:nvPr>
            <p:ph idx="1"/>
          </p:nvPr>
        </p:nvSpPr>
        <p:spPr>
          <a:xfrm>
            <a:off x="947817" y="1163835"/>
            <a:ext cx="7248365" cy="4530329"/>
          </a:xfrm>
        </p:spPr>
        <p:txBody>
          <a:bodyPr/>
          <a:lstStyle/>
          <a:p>
            <a:pPr marL="125730" indent="0">
              <a:buNone/>
            </a:pPr>
            <a:r>
              <a:rPr lang="en-GB" sz="2000" dirty="0"/>
              <a:t>Is binary semaphore equivalent as a mutex lock (Yes/No)? Briefly explain your answer:</a:t>
            </a:r>
          </a:p>
        </p:txBody>
      </p:sp>
      <p:sp>
        <p:nvSpPr>
          <p:cNvPr id="10" name="Title 1">
            <a:extLst>
              <a:ext uri="{FF2B5EF4-FFF2-40B4-BE49-F238E27FC236}">
                <a16:creationId xmlns:a16="http://schemas.microsoft.com/office/drawing/2014/main" id="{A09D7E06-56D9-D611-A4F7-EAC4FBBDB644}"/>
              </a:ext>
            </a:extLst>
          </p:cNvPr>
          <p:cNvSpPr>
            <a:spLocks noGrp="1"/>
          </p:cNvSpPr>
          <p:nvPr>
            <p:ph type="title" idx="4294967295"/>
          </p:nvPr>
        </p:nvSpPr>
        <p:spPr>
          <a:xfrm>
            <a:off x="816428" y="401581"/>
            <a:ext cx="8229600" cy="432197"/>
          </a:xfrm>
        </p:spPr>
        <p:txBody>
          <a:bodyPr/>
          <a:lstStyle/>
          <a:p>
            <a:r>
              <a:rPr lang="en-US" dirty="0"/>
              <a:t>A Sample </a:t>
            </a:r>
            <a:r>
              <a:rPr lang="en-GB" dirty="0"/>
              <a:t>Synchronization</a:t>
            </a:r>
            <a:r>
              <a:rPr lang="en-US" dirty="0"/>
              <a:t> Question</a:t>
            </a:r>
          </a:p>
        </p:txBody>
      </p:sp>
    </p:spTree>
    <p:extLst>
      <p:ext uri="{BB962C8B-B14F-4D97-AF65-F5344CB8AC3E}">
        <p14:creationId xmlns:p14="http://schemas.microsoft.com/office/powerpoint/2010/main" val="316493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0F33E2D-0572-7D44-A05E-615739DFEB45}"/>
              </a:ext>
            </a:extLst>
          </p:cNvPr>
          <p:cNvSpPr>
            <a:spLocks noGrp="1"/>
          </p:cNvSpPr>
          <p:nvPr>
            <p:ph idx="1"/>
          </p:nvPr>
        </p:nvSpPr>
        <p:spPr>
          <a:xfrm>
            <a:off x="947817" y="1163835"/>
            <a:ext cx="7248365" cy="4530329"/>
          </a:xfrm>
        </p:spPr>
        <p:txBody>
          <a:bodyPr/>
          <a:lstStyle/>
          <a:p>
            <a:pPr marL="125730" indent="0">
              <a:buNone/>
            </a:pPr>
            <a:r>
              <a:rPr lang="en-GB" sz="2000" dirty="0"/>
              <a:t>Is binary semaphore equivalent as a mutex lock (Yes/No)? Briefly explain your answer:</a:t>
            </a:r>
          </a:p>
          <a:p>
            <a:pPr marL="125730" indent="0">
              <a:buNone/>
            </a:pPr>
            <a:endParaRPr lang="en-GB" sz="2000" dirty="0"/>
          </a:p>
          <a:p>
            <a:pPr marL="125730" indent="0">
              <a:buNone/>
            </a:pPr>
            <a:endParaRPr lang="en-GB" sz="2000" dirty="0"/>
          </a:p>
          <a:p>
            <a:r>
              <a:rPr lang="en-GB" altLang="zh-CN" b="1" dirty="0">
                <a:solidFill>
                  <a:srgbClr val="FF0000"/>
                </a:solidFill>
              </a:rPr>
              <a:t>Answer</a:t>
            </a:r>
            <a:r>
              <a:rPr lang="en-GB" altLang="zh-CN" dirty="0">
                <a:solidFill>
                  <a:srgbClr val="FF0000"/>
                </a:solidFill>
              </a:rPr>
              <a:t>: No </a:t>
            </a:r>
          </a:p>
          <a:p>
            <a:r>
              <a:rPr lang="en-GB" altLang="zh-CN" dirty="0">
                <a:solidFill>
                  <a:srgbClr val="FF0000"/>
                </a:solidFill>
              </a:rPr>
              <a:t>Binary semaphore initialized to 1 can be used as a mutex lock, but it can be used for other purposes (e.g., when initialized to 0).  </a:t>
            </a:r>
            <a:endParaRPr lang="en-HK" altLang="zh-CN" dirty="0">
              <a:solidFill>
                <a:srgbClr val="FF0000"/>
              </a:solidFill>
            </a:endParaRPr>
          </a:p>
          <a:p>
            <a:pPr marL="125730" indent="0">
              <a:buNone/>
            </a:pPr>
            <a:endParaRPr lang="en-GB" sz="2000" dirty="0"/>
          </a:p>
        </p:txBody>
      </p:sp>
      <p:sp>
        <p:nvSpPr>
          <p:cNvPr id="10" name="Title 1">
            <a:extLst>
              <a:ext uri="{FF2B5EF4-FFF2-40B4-BE49-F238E27FC236}">
                <a16:creationId xmlns:a16="http://schemas.microsoft.com/office/drawing/2014/main" id="{A09D7E06-56D9-D611-A4F7-EAC4FBBDB644}"/>
              </a:ext>
            </a:extLst>
          </p:cNvPr>
          <p:cNvSpPr>
            <a:spLocks noGrp="1"/>
          </p:cNvSpPr>
          <p:nvPr>
            <p:ph type="title" idx="4294967295"/>
          </p:nvPr>
        </p:nvSpPr>
        <p:spPr>
          <a:xfrm>
            <a:off x="816428" y="401581"/>
            <a:ext cx="8229600" cy="432197"/>
          </a:xfrm>
        </p:spPr>
        <p:txBody>
          <a:bodyPr/>
          <a:lstStyle/>
          <a:p>
            <a:r>
              <a:rPr lang="en-US" dirty="0"/>
              <a:t>A Sample </a:t>
            </a:r>
            <a:r>
              <a:rPr lang="en-GB" dirty="0"/>
              <a:t>Synchronization</a:t>
            </a:r>
            <a:r>
              <a:rPr lang="en-US" dirty="0"/>
              <a:t> Question</a:t>
            </a:r>
          </a:p>
        </p:txBody>
      </p:sp>
    </p:spTree>
    <p:extLst>
      <p:ext uri="{BB962C8B-B14F-4D97-AF65-F5344CB8AC3E}">
        <p14:creationId xmlns:p14="http://schemas.microsoft.com/office/powerpoint/2010/main" val="252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D205-8122-9E4A-8E05-67D7A0B27C79}"/>
              </a:ext>
            </a:extLst>
          </p:cNvPr>
          <p:cNvSpPr>
            <a:spLocks noGrp="1"/>
          </p:cNvSpPr>
          <p:nvPr>
            <p:ph type="title"/>
          </p:nvPr>
        </p:nvSpPr>
        <p:spPr/>
        <p:txBody>
          <a:bodyPr/>
          <a:lstStyle/>
          <a:p>
            <a:r>
              <a:rPr lang="en-GB" dirty="0"/>
              <a:t>A Sample Synchronization Question</a:t>
            </a:r>
          </a:p>
        </p:txBody>
      </p:sp>
      <p:sp>
        <p:nvSpPr>
          <p:cNvPr id="3" name="Content Placeholder 2">
            <a:extLst>
              <a:ext uri="{FF2B5EF4-FFF2-40B4-BE49-F238E27FC236}">
                <a16:creationId xmlns:a16="http://schemas.microsoft.com/office/drawing/2014/main" id="{9C8477B4-7949-6D4C-A70A-A977FA4E9850}"/>
              </a:ext>
            </a:extLst>
          </p:cNvPr>
          <p:cNvSpPr>
            <a:spLocks noGrp="1"/>
          </p:cNvSpPr>
          <p:nvPr>
            <p:ph idx="1"/>
          </p:nvPr>
        </p:nvSpPr>
        <p:spPr/>
        <p:txBody>
          <a:bodyPr/>
          <a:lstStyle/>
          <a:p>
            <a:r>
              <a:rPr lang="en-GB" dirty="0"/>
              <a:t>Suppose that there are three processes </a:t>
            </a:r>
            <a:r>
              <a:rPr lang="en-GB" dirty="0">
                <a:latin typeface="Courier New" panose="02070309020205020404" pitchFamily="49" charset="0"/>
                <a:cs typeface="Courier New" panose="02070309020205020404" pitchFamily="49" charset="0"/>
              </a:rPr>
              <a:t>P0</a:t>
            </a:r>
            <a:r>
              <a:rPr lang="en-GB" dirty="0"/>
              <a:t>, </a:t>
            </a:r>
            <a:r>
              <a:rPr lang="en-GB" dirty="0">
                <a:latin typeface="Courier New" panose="02070309020205020404" pitchFamily="49" charset="0"/>
                <a:cs typeface="Courier New" panose="02070309020205020404" pitchFamily="49" charset="0"/>
              </a:rPr>
              <a:t>P1</a:t>
            </a:r>
            <a:r>
              <a:rPr lang="en-GB" dirty="0"/>
              <a:t> and </a:t>
            </a:r>
            <a:r>
              <a:rPr lang="en-GB" dirty="0">
                <a:latin typeface="Courier New" panose="02070309020205020404" pitchFamily="49" charset="0"/>
                <a:cs typeface="Courier New" panose="02070309020205020404" pitchFamily="49" charset="0"/>
              </a:rPr>
              <a:t>P2</a:t>
            </a:r>
          </a:p>
          <a:p>
            <a:pPr marL="0" indent="0">
              <a:buNone/>
            </a:pPr>
            <a:r>
              <a:rPr lang="en-GB" dirty="0"/>
              <a:t>     that need to access a critical section in turn strictly following the order:</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         P0, P1, P2, P0, P1, P2, P0, P1, P2, …</a:t>
            </a:r>
          </a:p>
          <a:p>
            <a:pPr marL="0" indent="0">
              <a:buNone/>
            </a:pPr>
            <a:endParaRPr lang="en-GB" dirty="0">
              <a:latin typeface="Courier New" panose="02070309020205020404" pitchFamily="49" charset="0"/>
              <a:cs typeface="Courier New" panose="02070309020205020404" pitchFamily="49" charset="0"/>
            </a:endParaRPr>
          </a:p>
          <a:p>
            <a:r>
              <a:rPr lang="en-GB" dirty="0">
                <a:cs typeface="Courier New" panose="02070309020205020404" pitchFamily="49" charset="0"/>
              </a:rPr>
              <a:t>In other words, we want to execute P0’s critical section, and then P1’s critical section, and then P2’s critical section, and the pattern repeats</a:t>
            </a:r>
          </a:p>
          <a:p>
            <a:endParaRPr lang="en-GB" dirty="0">
              <a:cs typeface="Courier New" panose="02070309020205020404" pitchFamily="49" charset="0"/>
            </a:endParaRPr>
          </a:p>
          <a:p>
            <a:r>
              <a:rPr lang="en-GB" dirty="0">
                <a:cs typeface="Courier New" panose="02070309020205020404" pitchFamily="49" charset="0"/>
              </a:rPr>
              <a:t>In the following slides, you will see a program with missing BLANKS</a:t>
            </a:r>
          </a:p>
        </p:txBody>
      </p:sp>
    </p:spTree>
    <p:extLst>
      <p:ext uri="{BB962C8B-B14F-4D97-AF65-F5344CB8AC3E}">
        <p14:creationId xmlns:p14="http://schemas.microsoft.com/office/powerpoint/2010/main" val="1666494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319C-7B8D-D743-A10B-C8CC9A35AE0C}"/>
              </a:ext>
            </a:extLst>
          </p:cNvPr>
          <p:cNvSpPr>
            <a:spLocks noGrp="1"/>
          </p:cNvSpPr>
          <p:nvPr>
            <p:ph type="title"/>
          </p:nvPr>
        </p:nvSpPr>
        <p:spPr/>
        <p:txBody>
          <a:bodyPr/>
          <a:lstStyle/>
          <a:p>
            <a:r>
              <a:rPr lang="en-GB" dirty="0"/>
              <a:t>A Sample Synchronization Question</a:t>
            </a:r>
          </a:p>
        </p:txBody>
      </p:sp>
      <p:sp>
        <p:nvSpPr>
          <p:cNvPr id="4" name="TextBox 3">
            <a:extLst>
              <a:ext uri="{FF2B5EF4-FFF2-40B4-BE49-F238E27FC236}">
                <a16:creationId xmlns:a16="http://schemas.microsoft.com/office/drawing/2014/main" id="{4252B0F6-D5BC-8841-BFDC-1694595EB3B2}"/>
              </a:ext>
            </a:extLst>
          </p:cNvPr>
          <p:cNvSpPr txBox="1"/>
          <p:nvPr/>
        </p:nvSpPr>
        <p:spPr>
          <a:xfrm>
            <a:off x="709137" y="2291198"/>
            <a:ext cx="2012868" cy="1546577"/>
          </a:xfrm>
          <a:prstGeom prst="rect">
            <a:avLst/>
          </a:prstGeom>
          <a:noFill/>
        </p:spPr>
        <p:txBody>
          <a:bodyPr wrap="square" rtlCol="0">
            <a:spAutoFit/>
          </a:bodyPr>
          <a:lstStyle/>
          <a:p>
            <a:r>
              <a:rPr lang="en-GB" sz="1350" dirty="0">
                <a:latin typeface="Courier New" panose="02070309020205020404" pitchFamily="49" charset="0"/>
                <a:cs typeface="Courier New" panose="02070309020205020404" pitchFamily="49" charset="0"/>
              </a:rPr>
              <a:t>// Initialize</a:t>
            </a:r>
          </a:p>
          <a:p>
            <a:r>
              <a:rPr lang="en-GB" sz="1350" dirty="0">
                <a:latin typeface="Courier New" panose="02070309020205020404" pitchFamily="49" charset="0"/>
                <a:cs typeface="Courier New" panose="02070309020205020404" pitchFamily="49" charset="0"/>
              </a:rPr>
              <a:t>// S0, S1, S2 are // shared</a:t>
            </a:r>
          </a:p>
          <a:p>
            <a:endParaRPr lang="en-GB" sz="1350" dirty="0">
              <a:latin typeface="Courier New" panose="02070309020205020404" pitchFamily="49" charset="0"/>
              <a:cs typeface="Courier New" panose="02070309020205020404" pitchFamily="49" charset="0"/>
            </a:endParaRPr>
          </a:p>
          <a:p>
            <a:r>
              <a:rPr lang="en-GB" sz="1350" dirty="0">
                <a:latin typeface="Courier New" panose="02070309020205020404" pitchFamily="49" charset="0"/>
                <a:cs typeface="Courier New" panose="02070309020205020404" pitchFamily="49" charset="0"/>
              </a:rPr>
              <a:t>S0 = </a:t>
            </a:r>
            <a:r>
              <a:rPr lang="en-GB" sz="1350" b="1" dirty="0">
                <a:latin typeface="Courier New" panose="02070309020205020404" pitchFamily="49" charset="0"/>
                <a:cs typeface="Courier New" panose="02070309020205020404" pitchFamily="49" charset="0"/>
              </a:rPr>
              <a:t>BLANK1</a:t>
            </a:r>
            <a:r>
              <a:rPr lang="en-GB" sz="1350" dirty="0">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S1 = </a:t>
            </a:r>
            <a:r>
              <a:rPr lang="en-GB" sz="1350" b="1" dirty="0">
                <a:latin typeface="Courier New" panose="02070309020205020404" pitchFamily="49" charset="0"/>
                <a:cs typeface="Courier New" panose="02070309020205020404" pitchFamily="49" charset="0"/>
              </a:rPr>
              <a:t>BLANK2</a:t>
            </a:r>
            <a:r>
              <a:rPr lang="en-GB" sz="1350" dirty="0">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S2 = </a:t>
            </a:r>
            <a:r>
              <a:rPr lang="en-GB" sz="1350" b="1" dirty="0">
                <a:latin typeface="Courier New" panose="02070309020205020404" pitchFamily="49" charset="0"/>
                <a:cs typeface="Courier New" panose="02070309020205020404" pitchFamily="49" charset="0"/>
              </a:rPr>
              <a:t>BLANK3</a:t>
            </a:r>
            <a:r>
              <a:rPr lang="en-GB" sz="135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4EDCEF23-1D78-D842-9240-6237B30077B7}"/>
              </a:ext>
            </a:extLst>
          </p:cNvPr>
          <p:cNvSpPr txBox="1"/>
          <p:nvPr/>
        </p:nvSpPr>
        <p:spPr>
          <a:xfrm>
            <a:off x="2922937" y="2291197"/>
            <a:ext cx="2419597" cy="1962076"/>
          </a:xfrm>
          <a:prstGeom prst="rect">
            <a:avLst/>
          </a:prstGeom>
          <a:noFill/>
        </p:spPr>
        <p:txBody>
          <a:bodyPr wrap="square" rtlCol="0">
            <a:spAutoFit/>
          </a:bodyPr>
          <a:lstStyle/>
          <a:p>
            <a:r>
              <a:rPr lang="en-GB" sz="1350" dirty="0">
                <a:latin typeface="Courier New" panose="02070309020205020404" pitchFamily="49" charset="0"/>
                <a:cs typeface="Courier New" panose="02070309020205020404" pitchFamily="49" charset="0"/>
              </a:rPr>
              <a:t>// Process P0</a:t>
            </a:r>
          </a:p>
          <a:p>
            <a:r>
              <a:rPr lang="en-GB" sz="1350" dirty="0">
                <a:latin typeface="Courier New" panose="02070309020205020404" pitchFamily="49" charset="0"/>
                <a:cs typeface="Courier New" panose="02070309020205020404" pitchFamily="49" charset="0"/>
              </a:rPr>
              <a:t>while(true) {</a:t>
            </a:r>
          </a:p>
          <a:p>
            <a:r>
              <a:rPr lang="en-GB" sz="1350" dirty="0">
                <a:latin typeface="Courier New" panose="02070309020205020404" pitchFamily="49" charset="0"/>
                <a:cs typeface="Courier New" panose="02070309020205020404" pitchFamily="49" charset="0"/>
              </a:rPr>
              <a:t>   wait(S0);</a:t>
            </a:r>
          </a:p>
          <a:p>
            <a:r>
              <a:rPr lang="en-GB" sz="1350" dirty="0">
                <a:latin typeface="Courier New" panose="02070309020205020404" pitchFamily="49" charset="0"/>
                <a:cs typeface="Courier New" panose="02070309020205020404" pitchFamily="49" charset="0"/>
              </a:rPr>
              <a:t>   // critical section</a:t>
            </a:r>
          </a:p>
          <a:p>
            <a:r>
              <a:rPr lang="en-GB" sz="1350" dirty="0">
                <a:latin typeface="Courier New" panose="02070309020205020404" pitchFamily="49" charset="0"/>
                <a:cs typeface="Courier New" panose="02070309020205020404" pitchFamily="49" charset="0"/>
              </a:rPr>
              <a:t>   </a:t>
            </a:r>
            <a:r>
              <a:rPr lang="en-GB" sz="1350" b="1" dirty="0">
                <a:latin typeface="Courier New" panose="02070309020205020404" pitchFamily="49" charset="0"/>
                <a:cs typeface="Courier New" panose="02070309020205020404" pitchFamily="49" charset="0"/>
              </a:rPr>
              <a:t>BLANK4</a:t>
            </a:r>
            <a:r>
              <a:rPr lang="en-GB" sz="1350" dirty="0">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a:t>
            </a:r>
          </a:p>
          <a:p>
            <a:endParaRPr lang="en-GB" sz="1350" dirty="0">
              <a:latin typeface="Courier New" panose="02070309020205020404" pitchFamily="49" charset="0"/>
              <a:cs typeface="Courier New" panose="02070309020205020404" pitchFamily="49" charset="0"/>
            </a:endParaRPr>
          </a:p>
          <a:p>
            <a:endParaRPr lang="en-GB" sz="135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D1405E8-F43A-FB4D-855F-62B23D181329}"/>
              </a:ext>
            </a:extLst>
          </p:cNvPr>
          <p:cNvSpPr txBox="1"/>
          <p:nvPr/>
        </p:nvSpPr>
        <p:spPr>
          <a:xfrm>
            <a:off x="5490853" y="2300103"/>
            <a:ext cx="2551711" cy="1546577"/>
          </a:xfrm>
          <a:prstGeom prst="rect">
            <a:avLst/>
          </a:prstGeom>
          <a:noFill/>
        </p:spPr>
        <p:txBody>
          <a:bodyPr wrap="square">
            <a:spAutoFit/>
          </a:bodyPr>
          <a:lstStyle/>
          <a:p>
            <a:r>
              <a:rPr lang="en-GB" sz="1350" dirty="0">
                <a:latin typeface="Courier New" panose="02070309020205020404" pitchFamily="49" charset="0"/>
                <a:cs typeface="Courier New" panose="02070309020205020404" pitchFamily="49" charset="0"/>
              </a:rPr>
              <a:t>// Process P1</a:t>
            </a:r>
          </a:p>
          <a:p>
            <a:r>
              <a:rPr lang="en-GB" sz="1350" dirty="0">
                <a:latin typeface="Courier New" panose="02070309020205020404" pitchFamily="49" charset="0"/>
                <a:cs typeface="Courier New" panose="02070309020205020404" pitchFamily="49" charset="0"/>
              </a:rPr>
              <a:t>while(true){</a:t>
            </a:r>
          </a:p>
          <a:p>
            <a:r>
              <a:rPr lang="en-GB" sz="1350" dirty="0">
                <a:latin typeface="Courier New" panose="02070309020205020404" pitchFamily="49" charset="0"/>
                <a:cs typeface="Courier New" panose="02070309020205020404" pitchFamily="49" charset="0"/>
              </a:rPr>
              <a:t>   </a:t>
            </a:r>
            <a:r>
              <a:rPr lang="en-GB" sz="1350" b="1" dirty="0">
                <a:latin typeface="Courier New" panose="02070309020205020404" pitchFamily="49" charset="0"/>
                <a:cs typeface="Courier New" panose="02070309020205020404" pitchFamily="49" charset="0"/>
              </a:rPr>
              <a:t>BLANK5</a:t>
            </a:r>
            <a:r>
              <a:rPr lang="en-GB" sz="1350" dirty="0">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   // critical section</a:t>
            </a:r>
          </a:p>
          <a:p>
            <a:r>
              <a:rPr lang="en-GB" sz="1350" dirty="0">
                <a:latin typeface="Courier New" panose="02070309020205020404" pitchFamily="49" charset="0"/>
                <a:cs typeface="Courier New" panose="02070309020205020404" pitchFamily="49" charset="0"/>
              </a:rPr>
              <a:t>   </a:t>
            </a:r>
            <a:r>
              <a:rPr lang="en-GB" sz="1350" b="1" dirty="0">
                <a:latin typeface="Courier New" panose="02070309020205020404" pitchFamily="49" charset="0"/>
                <a:cs typeface="Courier New" panose="02070309020205020404" pitchFamily="49" charset="0"/>
              </a:rPr>
              <a:t>BLANK6</a:t>
            </a:r>
            <a:r>
              <a:rPr lang="en-GB" sz="1350" dirty="0">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a:t>
            </a:r>
          </a:p>
          <a:p>
            <a:endParaRPr lang="en-GB" sz="135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2C51728D-B66A-894F-9061-8FA84A0FC710}"/>
              </a:ext>
            </a:extLst>
          </p:cNvPr>
          <p:cNvSpPr txBox="1"/>
          <p:nvPr/>
        </p:nvSpPr>
        <p:spPr>
          <a:xfrm>
            <a:off x="2922937" y="3823597"/>
            <a:ext cx="4604657" cy="1338828"/>
          </a:xfrm>
          <a:prstGeom prst="rect">
            <a:avLst/>
          </a:prstGeom>
          <a:noFill/>
        </p:spPr>
        <p:txBody>
          <a:bodyPr wrap="square">
            <a:spAutoFit/>
          </a:bodyPr>
          <a:lstStyle/>
          <a:p>
            <a:pPr algn="just"/>
            <a:r>
              <a:rPr lang="en-US" sz="1350" kern="100" dirty="0">
                <a:latin typeface="Courier New" panose="02070309020205020404" pitchFamily="49" charset="0"/>
                <a:ea typeface="DengXian" panose="02010600030101010101" pitchFamily="2" charset="-122"/>
                <a:cs typeface="Courier New" panose="02070309020205020404" pitchFamily="49" charset="0"/>
              </a:rPr>
              <a:t>// Process P2</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algn="just"/>
            <a:r>
              <a:rPr lang="en-US" sz="1350" kern="100" dirty="0">
                <a:latin typeface="Courier New" panose="02070309020205020404" pitchFamily="49" charset="0"/>
                <a:ea typeface="DengXian" panose="02010600030101010101" pitchFamily="2" charset="-122"/>
                <a:cs typeface="Courier New" panose="02070309020205020404" pitchFamily="49" charset="0"/>
              </a:rPr>
              <a:t>while(true)</a:t>
            </a:r>
            <a:r>
              <a:rPr lang="en-HK" sz="1350" kern="100" dirty="0">
                <a:latin typeface="Courier New" panose="02070309020205020404" pitchFamily="49" charset="0"/>
                <a:ea typeface="DengXian" panose="02010600030101010101" pitchFamily="2" charset="-122"/>
                <a:cs typeface="Courier New" panose="02070309020205020404" pitchFamily="49" charset="0"/>
              </a:rPr>
              <a:t> </a:t>
            </a:r>
            <a:r>
              <a:rPr lang="en-US" sz="1350" kern="100" dirty="0">
                <a:latin typeface="Courier New" panose="02070309020205020404" pitchFamily="49" charset="0"/>
                <a:ea typeface="DengXian" panose="02010600030101010101" pitchFamily="2" charset="-122"/>
                <a:cs typeface="Courier New" panose="02070309020205020404" pitchFamily="49" charset="0"/>
              </a:rPr>
              <a:t>{</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indent="171450" algn="just"/>
            <a:r>
              <a:rPr lang="en-US" sz="1350" b="1" kern="100" dirty="0">
                <a:latin typeface="Courier New" panose="02070309020205020404" pitchFamily="49" charset="0"/>
                <a:ea typeface="DengXian" panose="02010600030101010101" pitchFamily="2" charset="-122"/>
                <a:cs typeface="Courier New" panose="02070309020205020404" pitchFamily="49" charset="0"/>
              </a:rPr>
              <a:t>BLANK7</a:t>
            </a:r>
            <a:r>
              <a:rPr lang="en-US" sz="1350" kern="100" dirty="0">
                <a:latin typeface="Courier New" panose="02070309020205020404" pitchFamily="49" charset="0"/>
                <a:ea typeface="DengXian" panose="02010600030101010101" pitchFamily="2" charset="-122"/>
                <a:cs typeface="Courier New" panose="02070309020205020404" pitchFamily="49" charset="0"/>
              </a:rPr>
              <a:t>;</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indent="171450" algn="just"/>
            <a:r>
              <a:rPr lang="en-US" sz="1350" kern="100" dirty="0">
                <a:latin typeface="Courier New" panose="02070309020205020404" pitchFamily="49" charset="0"/>
                <a:ea typeface="DengXian" panose="02010600030101010101" pitchFamily="2" charset="-122"/>
                <a:cs typeface="Courier New" panose="02070309020205020404" pitchFamily="49" charset="0"/>
              </a:rPr>
              <a:t>// critical section</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indent="171450" algn="just"/>
            <a:r>
              <a:rPr lang="en-US" sz="1350" kern="100" dirty="0">
                <a:latin typeface="Courier New" panose="02070309020205020404" pitchFamily="49" charset="0"/>
                <a:ea typeface="DengXian" panose="02010600030101010101" pitchFamily="2" charset="-122"/>
                <a:cs typeface="Courier New" panose="02070309020205020404" pitchFamily="49" charset="0"/>
              </a:rPr>
              <a:t>signal(S0);</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algn="just"/>
            <a:r>
              <a:rPr lang="en-US" sz="1350" kern="100" dirty="0">
                <a:latin typeface="Courier New" panose="02070309020205020404" pitchFamily="49" charset="0"/>
                <a:ea typeface="DengXian" panose="02010600030101010101" pitchFamily="2" charset="-122"/>
                <a:cs typeface="Courier New" panose="02070309020205020404" pitchFamily="49" charset="0"/>
              </a:rPr>
              <a:t>}</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p:txBody>
      </p:sp>
      <p:sp>
        <p:nvSpPr>
          <p:cNvPr id="11" name="Content Placeholder 2">
            <a:extLst>
              <a:ext uri="{FF2B5EF4-FFF2-40B4-BE49-F238E27FC236}">
                <a16:creationId xmlns:a16="http://schemas.microsoft.com/office/drawing/2014/main" id="{8575F3B8-AEC3-4D5B-A7F5-6CE5DE9368E9}"/>
              </a:ext>
            </a:extLst>
          </p:cNvPr>
          <p:cNvSpPr txBox="1">
            <a:spLocks/>
          </p:cNvSpPr>
          <p:nvPr/>
        </p:nvSpPr>
        <p:spPr bwMode="auto">
          <a:xfrm>
            <a:off x="709137" y="1495287"/>
            <a:ext cx="8229600" cy="5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GB" kern="0"/>
              <a:t>Goal: access a critical section in turn strictly following the order: </a:t>
            </a:r>
            <a:r>
              <a:rPr lang="en-GB" kern="0">
                <a:latin typeface="Courier New" panose="02070309020205020404" pitchFamily="49" charset="0"/>
                <a:cs typeface="Courier New" panose="02070309020205020404" pitchFamily="49" charset="0"/>
              </a:rPr>
              <a:t>P0, P1, P2, P0, P1, P2…</a:t>
            </a:r>
          </a:p>
          <a:p>
            <a:pPr marL="0" indent="0">
              <a:buFont typeface="Monotype Sorts" pitchFamily="-84" charset="2"/>
              <a:buNone/>
            </a:pPr>
            <a:endParaRPr lang="en-GB"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79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319C-7B8D-D743-A10B-C8CC9A35AE0C}"/>
              </a:ext>
            </a:extLst>
          </p:cNvPr>
          <p:cNvSpPr>
            <a:spLocks noGrp="1"/>
          </p:cNvSpPr>
          <p:nvPr>
            <p:ph type="title"/>
          </p:nvPr>
        </p:nvSpPr>
        <p:spPr/>
        <p:txBody>
          <a:bodyPr/>
          <a:lstStyle/>
          <a:p>
            <a:r>
              <a:rPr lang="en-GB" dirty="0"/>
              <a:t>A Sample Synchronization Answers</a:t>
            </a:r>
          </a:p>
        </p:txBody>
      </p:sp>
      <p:sp>
        <p:nvSpPr>
          <p:cNvPr id="4" name="TextBox 3">
            <a:extLst>
              <a:ext uri="{FF2B5EF4-FFF2-40B4-BE49-F238E27FC236}">
                <a16:creationId xmlns:a16="http://schemas.microsoft.com/office/drawing/2014/main" id="{4252B0F6-D5BC-8841-BFDC-1694595EB3B2}"/>
              </a:ext>
            </a:extLst>
          </p:cNvPr>
          <p:cNvSpPr txBox="1"/>
          <p:nvPr/>
        </p:nvSpPr>
        <p:spPr>
          <a:xfrm>
            <a:off x="709137" y="2291198"/>
            <a:ext cx="2012868" cy="1546577"/>
          </a:xfrm>
          <a:prstGeom prst="rect">
            <a:avLst/>
          </a:prstGeom>
          <a:noFill/>
        </p:spPr>
        <p:txBody>
          <a:bodyPr wrap="square" rtlCol="0">
            <a:spAutoFit/>
          </a:bodyPr>
          <a:lstStyle/>
          <a:p>
            <a:r>
              <a:rPr lang="en-GB" sz="1350" dirty="0">
                <a:latin typeface="Courier New" panose="02070309020205020404" pitchFamily="49" charset="0"/>
                <a:cs typeface="Courier New" panose="02070309020205020404" pitchFamily="49" charset="0"/>
              </a:rPr>
              <a:t>// Initialize</a:t>
            </a:r>
          </a:p>
          <a:p>
            <a:r>
              <a:rPr lang="en-GB" sz="1350" dirty="0">
                <a:latin typeface="Courier New" panose="02070309020205020404" pitchFamily="49" charset="0"/>
                <a:cs typeface="Courier New" panose="02070309020205020404" pitchFamily="49" charset="0"/>
              </a:rPr>
              <a:t>// S0, S1, S2 are // shared</a:t>
            </a:r>
          </a:p>
          <a:p>
            <a:endParaRPr lang="en-GB" sz="1350" dirty="0">
              <a:latin typeface="Courier New" panose="02070309020205020404" pitchFamily="49" charset="0"/>
              <a:cs typeface="Courier New" panose="02070309020205020404" pitchFamily="49" charset="0"/>
            </a:endParaRPr>
          </a:p>
          <a:p>
            <a:r>
              <a:rPr lang="en-GB" sz="1350" dirty="0">
                <a:latin typeface="Courier New" panose="02070309020205020404" pitchFamily="49" charset="0"/>
                <a:cs typeface="Courier New" panose="02070309020205020404" pitchFamily="49" charset="0"/>
              </a:rPr>
              <a:t>S0 = </a:t>
            </a:r>
            <a:r>
              <a:rPr lang="en-GB" sz="1350" b="1" dirty="0">
                <a:solidFill>
                  <a:srgbClr val="FF0000"/>
                </a:solidFill>
                <a:latin typeface="Courier New" panose="02070309020205020404" pitchFamily="49" charset="0"/>
                <a:cs typeface="Courier New" panose="02070309020205020404" pitchFamily="49" charset="0"/>
              </a:rPr>
              <a:t>1</a:t>
            </a:r>
            <a:r>
              <a:rPr lang="en-GB" sz="1350" dirty="0">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S1 = </a:t>
            </a:r>
            <a:r>
              <a:rPr lang="en-GB" sz="1350" b="1" dirty="0">
                <a:solidFill>
                  <a:srgbClr val="FF0000"/>
                </a:solidFill>
                <a:latin typeface="Courier New" panose="02070309020205020404" pitchFamily="49" charset="0"/>
                <a:cs typeface="Courier New" panose="02070309020205020404" pitchFamily="49" charset="0"/>
              </a:rPr>
              <a:t>0</a:t>
            </a:r>
            <a:r>
              <a:rPr lang="en-GB" sz="1350" dirty="0">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S2 = </a:t>
            </a:r>
            <a:r>
              <a:rPr lang="en-GB" sz="1350" b="1" dirty="0">
                <a:solidFill>
                  <a:srgbClr val="FF0000"/>
                </a:solidFill>
                <a:latin typeface="Courier New" panose="02070309020205020404" pitchFamily="49" charset="0"/>
                <a:cs typeface="Courier New" panose="02070309020205020404" pitchFamily="49" charset="0"/>
              </a:rPr>
              <a:t>0</a:t>
            </a:r>
            <a:r>
              <a:rPr lang="en-GB" sz="135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13911B5E-B826-D849-B00F-65ED19074AD3}"/>
              </a:ext>
            </a:extLst>
          </p:cNvPr>
          <p:cNvSpPr>
            <a:spLocks noGrp="1"/>
          </p:cNvSpPr>
          <p:nvPr>
            <p:ph idx="1"/>
          </p:nvPr>
        </p:nvSpPr>
        <p:spPr>
          <a:xfrm>
            <a:off x="709137" y="1495287"/>
            <a:ext cx="8229600" cy="517737"/>
          </a:xfrm>
        </p:spPr>
        <p:txBody>
          <a:bodyPr/>
          <a:lstStyle/>
          <a:p>
            <a:r>
              <a:rPr lang="en-GB" dirty="0"/>
              <a:t>Goal: access a critical section in turn strictly following the order: </a:t>
            </a:r>
            <a:r>
              <a:rPr lang="en-GB" dirty="0">
                <a:latin typeface="Courier New" panose="02070309020205020404" pitchFamily="49" charset="0"/>
                <a:cs typeface="Courier New" panose="02070309020205020404" pitchFamily="49" charset="0"/>
              </a:rPr>
              <a:t>P0, P1, P2, P0, P1, P2…</a:t>
            </a:r>
          </a:p>
          <a:p>
            <a:pPr marL="0" indent="0">
              <a:buNone/>
            </a:pPr>
            <a:endParaRPr lang="en-GB"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EDCEF23-1D78-D842-9240-6237B30077B7}"/>
              </a:ext>
            </a:extLst>
          </p:cNvPr>
          <p:cNvSpPr txBox="1"/>
          <p:nvPr/>
        </p:nvSpPr>
        <p:spPr>
          <a:xfrm>
            <a:off x="2922937" y="2291197"/>
            <a:ext cx="2419597" cy="1962076"/>
          </a:xfrm>
          <a:prstGeom prst="rect">
            <a:avLst/>
          </a:prstGeom>
          <a:noFill/>
        </p:spPr>
        <p:txBody>
          <a:bodyPr wrap="square" rtlCol="0">
            <a:spAutoFit/>
          </a:bodyPr>
          <a:lstStyle/>
          <a:p>
            <a:r>
              <a:rPr lang="en-GB" sz="1350" dirty="0">
                <a:latin typeface="Courier New" panose="02070309020205020404" pitchFamily="49" charset="0"/>
                <a:cs typeface="Courier New" panose="02070309020205020404" pitchFamily="49" charset="0"/>
              </a:rPr>
              <a:t>// Process P0</a:t>
            </a:r>
          </a:p>
          <a:p>
            <a:r>
              <a:rPr lang="en-GB" sz="1350" dirty="0">
                <a:latin typeface="Courier New" panose="02070309020205020404" pitchFamily="49" charset="0"/>
                <a:cs typeface="Courier New" panose="02070309020205020404" pitchFamily="49" charset="0"/>
              </a:rPr>
              <a:t>while(true) {</a:t>
            </a:r>
          </a:p>
          <a:p>
            <a:r>
              <a:rPr lang="en-GB" sz="1350" dirty="0">
                <a:latin typeface="Courier New" panose="02070309020205020404" pitchFamily="49" charset="0"/>
                <a:cs typeface="Courier New" panose="02070309020205020404" pitchFamily="49" charset="0"/>
              </a:rPr>
              <a:t>   wait(S0);</a:t>
            </a:r>
          </a:p>
          <a:p>
            <a:r>
              <a:rPr lang="en-GB" sz="1350" dirty="0">
                <a:latin typeface="Courier New" panose="02070309020205020404" pitchFamily="49" charset="0"/>
                <a:cs typeface="Courier New" panose="02070309020205020404" pitchFamily="49" charset="0"/>
              </a:rPr>
              <a:t>   // critical section</a:t>
            </a:r>
          </a:p>
          <a:p>
            <a:r>
              <a:rPr lang="en-GB" sz="1350" dirty="0">
                <a:latin typeface="Courier New" panose="02070309020205020404" pitchFamily="49" charset="0"/>
                <a:cs typeface="Courier New" panose="02070309020205020404" pitchFamily="49" charset="0"/>
              </a:rPr>
              <a:t>   </a:t>
            </a:r>
            <a:r>
              <a:rPr lang="en-GB" sz="1350" b="1" dirty="0">
                <a:solidFill>
                  <a:srgbClr val="FF0000"/>
                </a:solidFill>
                <a:latin typeface="Courier New" panose="02070309020205020404" pitchFamily="49" charset="0"/>
                <a:cs typeface="Courier New" panose="02070309020205020404" pitchFamily="49" charset="0"/>
              </a:rPr>
              <a:t>signal(S1)</a:t>
            </a:r>
            <a:r>
              <a:rPr lang="en-GB" sz="1350" dirty="0">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a:t>
            </a:r>
          </a:p>
          <a:p>
            <a:endParaRPr lang="en-GB" sz="1350" dirty="0">
              <a:latin typeface="Courier New" panose="02070309020205020404" pitchFamily="49" charset="0"/>
              <a:cs typeface="Courier New" panose="02070309020205020404" pitchFamily="49" charset="0"/>
            </a:endParaRPr>
          </a:p>
          <a:p>
            <a:endParaRPr lang="en-GB" sz="135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D1405E8-F43A-FB4D-855F-62B23D181329}"/>
              </a:ext>
            </a:extLst>
          </p:cNvPr>
          <p:cNvSpPr txBox="1"/>
          <p:nvPr/>
        </p:nvSpPr>
        <p:spPr>
          <a:xfrm>
            <a:off x="5490853" y="2300103"/>
            <a:ext cx="2551711" cy="1546577"/>
          </a:xfrm>
          <a:prstGeom prst="rect">
            <a:avLst/>
          </a:prstGeom>
          <a:noFill/>
        </p:spPr>
        <p:txBody>
          <a:bodyPr wrap="square">
            <a:spAutoFit/>
          </a:bodyPr>
          <a:lstStyle/>
          <a:p>
            <a:r>
              <a:rPr lang="en-GB" sz="1350" dirty="0">
                <a:latin typeface="Courier New" panose="02070309020205020404" pitchFamily="49" charset="0"/>
                <a:cs typeface="Courier New" panose="02070309020205020404" pitchFamily="49" charset="0"/>
              </a:rPr>
              <a:t>// Process P1</a:t>
            </a:r>
          </a:p>
          <a:p>
            <a:r>
              <a:rPr lang="en-GB" sz="1350" dirty="0">
                <a:latin typeface="Courier New" panose="02070309020205020404" pitchFamily="49" charset="0"/>
                <a:cs typeface="Courier New" panose="02070309020205020404" pitchFamily="49" charset="0"/>
              </a:rPr>
              <a:t>while(true){</a:t>
            </a:r>
          </a:p>
          <a:p>
            <a:r>
              <a:rPr lang="en-GB" sz="1350" dirty="0">
                <a:latin typeface="Courier New" panose="02070309020205020404" pitchFamily="49" charset="0"/>
                <a:cs typeface="Courier New" panose="02070309020205020404" pitchFamily="49" charset="0"/>
              </a:rPr>
              <a:t>   </a:t>
            </a:r>
            <a:r>
              <a:rPr lang="en-GB" sz="1350" b="1" dirty="0">
                <a:solidFill>
                  <a:srgbClr val="FF0000"/>
                </a:solidFill>
                <a:latin typeface="Courier New" panose="02070309020205020404" pitchFamily="49" charset="0"/>
                <a:cs typeface="Courier New" panose="02070309020205020404" pitchFamily="49" charset="0"/>
              </a:rPr>
              <a:t>wait(S1)</a:t>
            </a:r>
            <a:r>
              <a:rPr lang="en-GB" sz="1350" dirty="0">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   // critical section</a:t>
            </a:r>
          </a:p>
          <a:p>
            <a:r>
              <a:rPr lang="en-GB" sz="1350" dirty="0">
                <a:latin typeface="Courier New" panose="02070309020205020404" pitchFamily="49" charset="0"/>
                <a:cs typeface="Courier New" panose="02070309020205020404" pitchFamily="49" charset="0"/>
              </a:rPr>
              <a:t>   </a:t>
            </a:r>
            <a:r>
              <a:rPr lang="en-GB" sz="1350" b="1" dirty="0">
                <a:solidFill>
                  <a:srgbClr val="FF0000"/>
                </a:solidFill>
                <a:latin typeface="Courier New" panose="02070309020205020404" pitchFamily="49" charset="0"/>
                <a:cs typeface="Courier New" panose="02070309020205020404" pitchFamily="49" charset="0"/>
              </a:rPr>
              <a:t>signal(S2)</a:t>
            </a:r>
            <a:r>
              <a:rPr lang="en-GB" sz="1350" dirty="0">
                <a:solidFill>
                  <a:srgbClr val="FF0000"/>
                </a:solidFill>
                <a:latin typeface="Courier New" panose="02070309020205020404" pitchFamily="49" charset="0"/>
                <a:cs typeface="Courier New" panose="02070309020205020404" pitchFamily="49" charset="0"/>
              </a:rPr>
              <a:t>;</a:t>
            </a:r>
          </a:p>
          <a:p>
            <a:r>
              <a:rPr lang="en-GB" sz="1350" dirty="0">
                <a:latin typeface="Courier New" panose="02070309020205020404" pitchFamily="49" charset="0"/>
                <a:cs typeface="Courier New" panose="02070309020205020404" pitchFamily="49" charset="0"/>
              </a:rPr>
              <a:t>}</a:t>
            </a:r>
          </a:p>
          <a:p>
            <a:endParaRPr lang="en-GB" sz="135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2C51728D-B66A-894F-9061-8FA84A0FC710}"/>
              </a:ext>
            </a:extLst>
          </p:cNvPr>
          <p:cNvSpPr txBox="1"/>
          <p:nvPr/>
        </p:nvSpPr>
        <p:spPr>
          <a:xfrm>
            <a:off x="2922937" y="3823597"/>
            <a:ext cx="4604657" cy="1338828"/>
          </a:xfrm>
          <a:prstGeom prst="rect">
            <a:avLst/>
          </a:prstGeom>
          <a:noFill/>
        </p:spPr>
        <p:txBody>
          <a:bodyPr wrap="square">
            <a:spAutoFit/>
          </a:bodyPr>
          <a:lstStyle/>
          <a:p>
            <a:pPr algn="just"/>
            <a:r>
              <a:rPr lang="en-US" sz="1350" kern="100" dirty="0">
                <a:latin typeface="Courier New" panose="02070309020205020404" pitchFamily="49" charset="0"/>
                <a:ea typeface="DengXian" panose="02010600030101010101" pitchFamily="2" charset="-122"/>
                <a:cs typeface="Courier New" panose="02070309020205020404" pitchFamily="49" charset="0"/>
              </a:rPr>
              <a:t>// Process P2</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algn="just"/>
            <a:r>
              <a:rPr lang="en-US" sz="1350" kern="100" dirty="0">
                <a:latin typeface="Courier New" panose="02070309020205020404" pitchFamily="49" charset="0"/>
                <a:ea typeface="DengXian" panose="02010600030101010101" pitchFamily="2" charset="-122"/>
                <a:cs typeface="Courier New" panose="02070309020205020404" pitchFamily="49" charset="0"/>
              </a:rPr>
              <a:t>while(true)</a:t>
            </a:r>
            <a:r>
              <a:rPr lang="en-HK" sz="1350" kern="100" dirty="0">
                <a:latin typeface="Courier New" panose="02070309020205020404" pitchFamily="49" charset="0"/>
                <a:ea typeface="DengXian" panose="02010600030101010101" pitchFamily="2" charset="-122"/>
                <a:cs typeface="Courier New" panose="02070309020205020404" pitchFamily="49" charset="0"/>
              </a:rPr>
              <a:t> </a:t>
            </a:r>
            <a:r>
              <a:rPr lang="en-US" sz="1350" kern="100" dirty="0">
                <a:latin typeface="Courier New" panose="02070309020205020404" pitchFamily="49" charset="0"/>
                <a:ea typeface="DengXian" panose="02010600030101010101" pitchFamily="2" charset="-122"/>
                <a:cs typeface="Courier New" panose="02070309020205020404" pitchFamily="49" charset="0"/>
              </a:rPr>
              <a:t>{</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indent="171450" algn="just"/>
            <a:r>
              <a:rPr lang="en-US" sz="1350" b="1" kern="100" dirty="0">
                <a:solidFill>
                  <a:srgbClr val="FF0000"/>
                </a:solidFill>
                <a:latin typeface="Courier New" panose="02070309020205020404" pitchFamily="49" charset="0"/>
                <a:ea typeface="DengXian" panose="02010600030101010101" pitchFamily="2" charset="-122"/>
                <a:cs typeface="Courier New" panose="02070309020205020404" pitchFamily="49" charset="0"/>
              </a:rPr>
              <a:t>wait(S2)</a:t>
            </a:r>
            <a:r>
              <a:rPr lang="en-US" sz="1350" kern="100" dirty="0">
                <a:latin typeface="Courier New" panose="02070309020205020404" pitchFamily="49" charset="0"/>
                <a:ea typeface="DengXian" panose="02010600030101010101" pitchFamily="2" charset="-122"/>
                <a:cs typeface="Courier New" panose="02070309020205020404" pitchFamily="49" charset="0"/>
              </a:rPr>
              <a:t>;</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indent="171450" algn="just"/>
            <a:r>
              <a:rPr lang="en-US" sz="1350" kern="100" dirty="0">
                <a:latin typeface="Courier New" panose="02070309020205020404" pitchFamily="49" charset="0"/>
                <a:ea typeface="DengXian" panose="02010600030101010101" pitchFamily="2" charset="-122"/>
                <a:cs typeface="Courier New" panose="02070309020205020404" pitchFamily="49" charset="0"/>
              </a:rPr>
              <a:t>// critical section</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indent="171450" algn="just"/>
            <a:r>
              <a:rPr lang="en-US" sz="1350" kern="100" dirty="0">
                <a:latin typeface="Courier New" panose="02070309020205020404" pitchFamily="49" charset="0"/>
                <a:ea typeface="DengXian" panose="02010600030101010101" pitchFamily="2" charset="-122"/>
                <a:cs typeface="Courier New" panose="02070309020205020404" pitchFamily="49" charset="0"/>
              </a:rPr>
              <a:t>signal(S0);</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a:p>
            <a:pPr algn="just"/>
            <a:r>
              <a:rPr lang="en-US" sz="1350" kern="100" dirty="0">
                <a:latin typeface="Courier New" panose="02070309020205020404" pitchFamily="49" charset="0"/>
                <a:ea typeface="DengXian" panose="02010600030101010101" pitchFamily="2" charset="-122"/>
                <a:cs typeface="Courier New" panose="02070309020205020404" pitchFamily="49" charset="0"/>
              </a:rPr>
              <a:t>}</a:t>
            </a:r>
            <a:endParaRPr lang="en-HK" sz="1350" kern="100" dirty="0">
              <a:latin typeface="Courier New" panose="02070309020205020404" pitchFamily="49" charset="0"/>
              <a:ea typeface="DengXia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80556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7811DFB-7476-0E49-BBF6-99077764E607}"/>
              </a:ext>
            </a:extLst>
          </p:cNvPr>
          <p:cNvSpPr>
            <a:spLocks noGrp="1" noChangeArrowheads="1"/>
          </p:cNvSpPr>
          <p:nvPr>
            <p:ph type="title"/>
          </p:nvPr>
        </p:nvSpPr>
        <p:spPr>
          <a:xfrm>
            <a:off x="1765845" y="412297"/>
            <a:ext cx="5612309" cy="432197"/>
          </a:xfrm>
        </p:spPr>
        <p:txBody>
          <a:bodyPr/>
          <a:lstStyle/>
          <a:p>
            <a:pPr eaLnBrk="1" hangingPunct="1"/>
            <a:r>
              <a:rPr lang="en-US" altLang="en-US" dirty="0"/>
              <a:t>POSIX Synchronization</a:t>
            </a:r>
          </a:p>
        </p:txBody>
      </p:sp>
      <p:sp>
        <p:nvSpPr>
          <p:cNvPr id="32771" name="Rectangle 3">
            <a:extLst>
              <a:ext uri="{FF2B5EF4-FFF2-40B4-BE49-F238E27FC236}">
                <a16:creationId xmlns:a16="http://schemas.microsoft.com/office/drawing/2014/main" id="{8A6BAC5B-B6C7-294D-997F-B2BA1AC8A688}"/>
              </a:ext>
            </a:extLst>
          </p:cNvPr>
          <p:cNvSpPr>
            <a:spLocks noGrp="1" noChangeArrowheads="1"/>
          </p:cNvSpPr>
          <p:nvPr>
            <p:ph type="body" sz="half" idx="1"/>
          </p:nvPr>
        </p:nvSpPr>
        <p:spPr>
          <a:xfrm>
            <a:off x="493546" y="1220096"/>
            <a:ext cx="6739235" cy="3459361"/>
          </a:xfrm>
        </p:spPr>
        <p:txBody>
          <a:bodyPr/>
          <a:lstStyle/>
          <a:p>
            <a:r>
              <a:rPr lang="en-US" altLang="en-US" dirty="0"/>
              <a:t>POSIX API provides</a:t>
            </a:r>
          </a:p>
          <a:p>
            <a:pPr lvl="1"/>
            <a:r>
              <a:rPr lang="en-US" altLang="en-US" dirty="0"/>
              <a:t>Mutex locks (Note: </a:t>
            </a:r>
            <a:r>
              <a:rPr lang="en-US" altLang="en-US" dirty="0" err="1"/>
              <a:t>pthread</a:t>
            </a:r>
            <a:r>
              <a:rPr lang="en-US" altLang="en-US" dirty="0"/>
              <a:t> library supports mutex locks)</a:t>
            </a:r>
          </a:p>
          <a:p>
            <a:pPr lvl="1"/>
            <a:r>
              <a:rPr lang="en-US" altLang="en-US" dirty="0"/>
              <a:t>Semaphores (Note: </a:t>
            </a:r>
            <a:r>
              <a:rPr lang="en-US" altLang="en-US" dirty="0" err="1"/>
              <a:t>pthread</a:t>
            </a:r>
            <a:r>
              <a:rPr lang="en-US" altLang="en-US" dirty="0"/>
              <a:t> library don’t have a direct support on semaphores)</a:t>
            </a:r>
          </a:p>
          <a:p>
            <a:pPr lvl="1"/>
            <a:r>
              <a:rPr lang="en-US" altLang="en-US" dirty="0"/>
              <a:t>condition variables (Note: </a:t>
            </a:r>
            <a:r>
              <a:rPr lang="en-US" altLang="en-US" dirty="0" err="1">
                <a:latin typeface="Courier New" panose="02070309020205020404" pitchFamily="49" charset="0"/>
                <a:cs typeface="Courier New" panose="02070309020205020404" pitchFamily="49" charset="0"/>
              </a:rPr>
              <a:t>pthread_cond_wait</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dirty="0" err="1">
                <a:latin typeface="Courier New" panose="02070309020205020404" pitchFamily="49" charset="0"/>
                <a:cs typeface="Courier New" panose="02070309020205020404" pitchFamily="49" charset="0"/>
              </a:rPr>
              <a:t>pthread_cond_signal</a:t>
            </a:r>
            <a:r>
              <a:rPr lang="en-US" altLang="en-US" dirty="0">
                <a:latin typeface="Courier New" panose="02070309020205020404" pitchFamily="49" charset="0"/>
                <a:cs typeface="Courier New" panose="02070309020205020404" pitchFamily="49" charset="0"/>
              </a:rPr>
              <a:t> </a:t>
            </a:r>
            <a:r>
              <a:rPr lang="en-US" altLang="en-US" dirty="0"/>
              <a:t>are used to provide a waiting based on a condition)</a:t>
            </a:r>
          </a:p>
          <a:p>
            <a:r>
              <a:rPr lang="en-US" altLang="en-US" dirty="0"/>
              <a:t>Widely used on UNIX, Linux, and MacOS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AECDDBD-14E2-674A-90A4-9F35F217A50F}"/>
              </a:ext>
            </a:extLst>
          </p:cNvPr>
          <p:cNvSpPr>
            <a:spLocks noGrp="1" noChangeArrowheads="1"/>
          </p:cNvSpPr>
          <p:nvPr>
            <p:ph type="title"/>
          </p:nvPr>
        </p:nvSpPr>
        <p:spPr/>
        <p:txBody>
          <a:bodyPr/>
          <a:lstStyle/>
          <a:p>
            <a:r>
              <a:rPr lang="en-US" altLang="en-US"/>
              <a:t>POSIX Mutex Locks</a:t>
            </a:r>
          </a:p>
        </p:txBody>
      </p:sp>
      <p:sp>
        <p:nvSpPr>
          <p:cNvPr id="56322" name="Content Placeholder 2">
            <a:extLst>
              <a:ext uri="{FF2B5EF4-FFF2-40B4-BE49-F238E27FC236}">
                <a16:creationId xmlns:a16="http://schemas.microsoft.com/office/drawing/2014/main" id="{88089F99-8086-744A-AB07-F6C08A7A4231}"/>
              </a:ext>
            </a:extLst>
          </p:cNvPr>
          <p:cNvSpPr>
            <a:spLocks noGrp="1"/>
          </p:cNvSpPr>
          <p:nvPr>
            <p:ph idx="1"/>
          </p:nvPr>
        </p:nvSpPr>
        <p:spPr>
          <a:xfrm>
            <a:off x="510363" y="1181943"/>
            <a:ext cx="6266855" cy="3397747"/>
          </a:xfrm>
        </p:spPr>
        <p:txBody>
          <a:bodyPr/>
          <a:lstStyle/>
          <a:p>
            <a:pPr>
              <a:buFont typeface="Monotype Sorts" pitchFamily="-84" charset="2"/>
              <a:buChar char="n"/>
              <a:defRPr/>
            </a:pPr>
            <a:r>
              <a:rPr lang="en-US" altLang="en-US" dirty="0"/>
              <a:t>Creating and initializing the lock</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marL="0" indent="0">
              <a:buNone/>
              <a:defRPr/>
            </a:pPr>
            <a:endParaRPr lang="en-US" altLang="en-US" dirty="0"/>
          </a:p>
          <a:p>
            <a:pPr marL="0" indent="0">
              <a:buNone/>
              <a:defRPr/>
            </a:pPr>
            <a:endParaRPr lang="en-US" altLang="en-US" dirty="0"/>
          </a:p>
          <a:p>
            <a:pPr>
              <a:buFont typeface="Monotype Sorts" pitchFamily="-84" charset="2"/>
              <a:buChar char="n"/>
              <a:defRPr/>
            </a:pPr>
            <a:r>
              <a:rPr lang="en-US" altLang="en-US" dirty="0"/>
              <a:t>Acquiring and releasing the lock</a:t>
            </a:r>
          </a:p>
        </p:txBody>
      </p:sp>
      <p:pic>
        <p:nvPicPr>
          <p:cNvPr id="34820" name="Picture 3">
            <a:extLst>
              <a:ext uri="{FF2B5EF4-FFF2-40B4-BE49-F238E27FC236}">
                <a16:creationId xmlns:a16="http://schemas.microsoft.com/office/drawing/2014/main" id="{154E2B5C-EB68-4841-9139-46F6BCBF7E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2198" y="1745101"/>
            <a:ext cx="5050294" cy="164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4">
            <a:extLst>
              <a:ext uri="{FF2B5EF4-FFF2-40B4-BE49-F238E27FC236}">
                <a16:creationId xmlns:a16="http://schemas.microsoft.com/office/drawing/2014/main" id="{1131F8C2-D2EA-8449-AC82-AB96B8A0E9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197" y="4575767"/>
            <a:ext cx="3623616" cy="187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DD56-B97E-5D4D-8840-3146B15456BA}"/>
              </a:ext>
            </a:extLst>
          </p:cNvPr>
          <p:cNvSpPr>
            <a:spLocks noGrp="1"/>
          </p:cNvSpPr>
          <p:nvPr>
            <p:ph type="title"/>
          </p:nvPr>
        </p:nvSpPr>
        <p:spPr/>
        <p:txBody>
          <a:bodyPr/>
          <a:lstStyle/>
          <a:p>
            <a:r>
              <a:rPr lang="en-GB" dirty="0"/>
              <a:t>Sample Mutex in </a:t>
            </a:r>
            <a:r>
              <a:rPr lang="en-GB" dirty="0" err="1"/>
              <a:t>Pthread</a:t>
            </a:r>
            <a:r>
              <a:rPr lang="en-GB" dirty="0"/>
              <a:t> (Question)</a:t>
            </a:r>
          </a:p>
        </p:txBody>
      </p:sp>
      <p:sp>
        <p:nvSpPr>
          <p:cNvPr id="5" name="TextBox 4">
            <a:extLst>
              <a:ext uri="{FF2B5EF4-FFF2-40B4-BE49-F238E27FC236}">
                <a16:creationId xmlns:a16="http://schemas.microsoft.com/office/drawing/2014/main" id="{151DF29F-9ED0-C740-B4F6-21F1455969FF}"/>
              </a:ext>
            </a:extLst>
          </p:cNvPr>
          <p:cNvSpPr txBox="1"/>
          <p:nvPr/>
        </p:nvSpPr>
        <p:spPr>
          <a:xfrm>
            <a:off x="318455" y="1907984"/>
            <a:ext cx="3985655" cy="4401205"/>
          </a:xfrm>
          <a:prstGeom prst="rect">
            <a:avLst/>
          </a:prstGeom>
          <a:noFill/>
        </p:spPr>
        <p:txBody>
          <a:bodyPr wrap="square">
            <a:spAutoFit/>
          </a:bodyPr>
          <a:lstStyle/>
          <a:p>
            <a:r>
              <a:rPr lang="en-HK" sz="1400" dirty="0">
                <a:latin typeface="Courier New" panose="02070309020205020404" pitchFamily="49" charset="0"/>
                <a:cs typeface="Courier New" panose="02070309020205020404" pitchFamily="49" charset="0"/>
              </a:rPr>
              <a:t>#include &lt;</a:t>
            </a:r>
            <a:r>
              <a:rPr lang="en-HK" sz="1400" dirty="0" err="1">
                <a:latin typeface="Courier New" panose="02070309020205020404" pitchFamily="49" charset="0"/>
                <a:cs typeface="Courier New" panose="02070309020205020404" pitchFamily="49" charset="0"/>
              </a:rPr>
              <a:t>stdio.h</a:t>
            </a:r>
            <a:r>
              <a:rPr lang="en-HK" sz="1400" dirty="0">
                <a:latin typeface="Courier New" panose="02070309020205020404" pitchFamily="49" charset="0"/>
                <a:cs typeface="Courier New" panose="02070309020205020404" pitchFamily="49" charset="0"/>
              </a:rPr>
              <a:t>&gt;</a:t>
            </a:r>
          </a:p>
          <a:p>
            <a:r>
              <a:rPr lang="en-HK" sz="1400" dirty="0">
                <a:latin typeface="Courier New" panose="02070309020205020404" pitchFamily="49" charset="0"/>
                <a:cs typeface="Courier New" panose="02070309020205020404" pitchFamily="49" charset="0"/>
              </a:rPr>
              <a:t>#include &lt;</a:t>
            </a:r>
            <a:r>
              <a:rPr lang="en-HK" sz="1400" dirty="0" err="1">
                <a:latin typeface="Courier New" panose="02070309020205020404" pitchFamily="49" charset="0"/>
                <a:cs typeface="Courier New" panose="02070309020205020404" pitchFamily="49" charset="0"/>
              </a:rPr>
              <a:t>stdlib.h</a:t>
            </a:r>
            <a:r>
              <a:rPr lang="en-HK" sz="1400" dirty="0">
                <a:latin typeface="Courier New" panose="02070309020205020404" pitchFamily="49" charset="0"/>
                <a:cs typeface="Courier New" panose="02070309020205020404" pitchFamily="49" charset="0"/>
              </a:rPr>
              <a:t>&gt;</a:t>
            </a:r>
          </a:p>
          <a:p>
            <a:r>
              <a:rPr lang="en-HK" sz="1400" dirty="0">
                <a:latin typeface="Courier New" panose="02070309020205020404" pitchFamily="49" charset="0"/>
                <a:cs typeface="Courier New" panose="02070309020205020404" pitchFamily="49" charset="0"/>
              </a:rPr>
              <a:t>#include &lt;</a:t>
            </a:r>
            <a:r>
              <a:rPr lang="en-HK" sz="1400" dirty="0" err="1">
                <a:latin typeface="Courier New" panose="02070309020205020404" pitchFamily="49" charset="0"/>
                <a:cs typeface="Courier New" panose="02070309020205020404" pitchFamily="49" charset="0"/>
              </a:rPr>
              <a:t>pthread.h</a:t>
            </a:r>
            <a:r>
              <a:rPr lang="en-HK" sz="1400" dirty="0">
                <a:latin typeface="Courier New" panose="02070309020205020404" pitchFamily="49" charset="0"/>
                <a:cs typeface="Courier New" panose="02070309020205020404" pitchFamily="49" charset="0"/>
              </a:rPr>
              <a:t>&gt;</a:t>
            </a:r>
          </a:p>
          <a:p>
            <a:r>
              <a:rPr lang="en-HK" sz="1400" dirty="0">
                <a:latin typeface="Courier New" panose="02070309020205020404" pitchFamily="49" charset="0"/>
                <a:cs typeface="Courier New" panose="02070309020205020404" pitchFamily="49" charset="0"/>
              </a:rPr>
              <a:t>#include &lt;</a:t>
            </a:r>
            <a:r>
              <a:rPr lang="en-HK" sz="1400" dirty="0" err="1">
                <a:latin typeface="Courier New" panose="02070309020205020404" pitchFamily="49" charset="0"/>
                <a:cs typeface="Courier New" panose="02070309020205020404" pitchFamily="49" charset="0"/>
              </a:rPr>
              <a:t>unistd.h</a:t>
            </a:r>
            <a:r>
              <a:rPr lang="en-HK" sz="1400" dirty="0">
                <a:latin typeface="Courier New" panose="02070309020205020404" pitchFamily="49" charset="0"/>
                <a:cs typeface="Courier New" panose="02070309020205020404" pitchFamily="49" charset="0"/>
              </a:rPr>
              <a:t>&gt;</a:t>
            </a:r>
            <a:br>
              <a:rPr lang="en-HK" sz="1400" dirty="0">
                <a:latin typeface="Courier New" panose="02070309020205020404" pitchFamily="49" charset="0"/>
                <a:cs typeface="Courier New" panose="02070309020205020404" pitchFamily="49" charset="0"/>
              </a:rPr>
            </a:br>
            <a:r>
              <a:rPr lang="en-HK" sz="1400" dirty="0">
                <a:latin typeface="Courier New" panose="02070309020205020404" pitchFamily="49" charset="0"/>
                <a:cs typeface="Courier New" panose="02070309020205020404" pitchFamily="49" charset="0"/>
              </a:rPr>
              <a:t>unsigned int counter = 0;</a:t>
            </a:r>
          </a:p>
          <a:p>
            <a:br>
              <a:rPr lang="en-HK" sz="1400" dirty="0">
                <a:latin typeface="Courier New" panose="02070309020205020404" pitchFamily="49" charset="0"/>
                <a:cs typeface="Courier New" panose="02070309020205020404" pitchFamily="49" charset="0"/>
              </a:rPr>
            </a:br>
            <a:r>
              <a:rPr lang="en-HK" sz="1400" dirty="0">
                <a:latin typeface="Courier New" panose="02070309020205020404" pitchFamily="49" charset="0"/>
                <a:cs typeface="Courier New" panose="02070309020205020404" pitchFamily="49" charset="0"/>
              </a:rPr>
              <a:t>// This constant controls </a:t>
            </a:r>
          </a:p>
          <a:p>
            <a:r>
              <a:rPr lang="en-HK" sz="1400" dirty="0">
                <a:latin typeface="Courier New" panose="02070309020205020404" pitchFamily="49" charset="0"/>
                <a:cs typeface="Courier New" panose="02070309020205020404" pitchFamily="49" charset="0"/>
              </a:rPr>
              <a:t>// the number of iteration</a:t>
            </a:r>
          </a:p>
          <a:p>
            <a:r>
              <a:rPr lang="en-HK" sz="1400" dirty="0">
                <a:latin typeface="Courier New" panose="02070309020205020404" pitchFamily="49" charset="0"/>
                <a:cs typeface="Courier New" panose="02070309020205020404" pitchFamily="49" charset="0"/>
              </a:rPr>
              <a:t>#define TOTAL_ITERATIONS 5000</a:t>
            </a:r>
          </a:p>
          <a:p>
            <a:br>
              <a:rPr lang="en-HK" sz="1400" dirty="0">
                <a:latin typeface="Courier New" panose="02070309020205020404" pitchFamily="49" charset="0"/>
                <a:cs typeface="Courier New" panose="02070309020205020404" pitchFamily="49" charset="0"/>
              </a:rPr>
            </a:br>
            <a:r>
              <a:rPr lang="en-HK" sz="1400" dirty="0">
                <a:latin typeface="Courier New" panose="02070309020205020404" pitchFamily="49" charset="0"/>
                <a:cs typeface="Courier New" panose="02070309020205020404" pitchFamily="49" charset="0"/>
              </a:rPr>
              <a:t>void *add(void *</a:t>
            </a:r>
            <a:r>
              <a:rPr lang="en-HK" sz="1400" dirty="0" err="1">
                <a:latin typeface="Courier New" panose="02070309020205020404" pitchFamily="49" charset="0"/>
                <a:cs typeface="Courier New" panose="02070309020205020404" pitchFamily="49" charset="0"/>
              </a:rPr>
              <a:t>arg</a:t>
            </a:r>
            <a:r>
              <a:rPr lang="en-HK" sz="1400" dirty="0">
                <a:latin typeface="Courier New" panose="02070309020205020404" pitchFamily="49" charset="0"/>
                <a:cs typeface="Courier New" panose="02070309020205020404" pitchFamily="49" charset="0"/>
              </a:rPr>
              <a:t>) {</a:t>
            </a:r>
          </a:p>
          <a:p>
            <a:r>
              <a:rPr lang="en-HK" sz="1400" dirty="0">
                <a:latin typeface="Courier New" panose="02070309020205020404" pitchFamily="49" charset="0"/>
                <a:cs typeface="Courier New" panose="02070309020205020404" pitchFamily="49" charset="0"/>
              </a:rPr>
              <a:t>  int </a:t>
            </a:r>
            <a:r>
              <a:rPr lang="en-HK" sz="1400" dirty="0" err="1">
                <a:latin typeface="Courier New" panose="02070309020205020404" pitchFamily="49" charset="0"/>
                <a:cs typeface="Courier New" panose="02070309020205020404" pitchFamily="49" charset="0"/>
              </a:rPr>
              <a:t>i</a:t>
            </a:r>
            <a:r>
              <a:rPr lang="en-HK" sz="1400" dirty="0">
                <a:latin typeface="Courier New" panose="02070309020205020404" pitchFamily="49" charset="0"/>
                <a:cs typeface="Courier New" panose="02070309020205020404" pitchFamily="49" charset="0"/>
              </a:rPr>
              <a:t>;</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pthread_mutex_t</a:t>
            </a:r>
            <a:r>
              <a:rPr lang="en-HK" sz="1400" dirty="0">
                <a:latin typeface="Courier New" panose="02070309020205020404" pitchFamily="49" charset="0"/>
                <a:cs typeface="Courier New" panose="02070309020205020404" pitchFamily="49" charset="0"/>
              </a:rPr>
              <a:t>* m = </a:t>
            </a:r>
            <a:r>
              <a:rPr lang="en-HK" sz="1400" b="1" dirty="0">
                <a:solidFill>
                  <a:srgbClr val="FF0000"/>
                </a:solidFill>
                <a:latin typeface="Courier New" panose="02070309020205020404" pitchFamily="49" charset="0"/>
                <a:cs typeface="Courier New" panose="02070309020205020404" pitchFamily="49" charset="0"/>
              </a:rPr>
              <a:t>BLANK1</a:t>
            </a:r>
            <a:r>
              <a:rPr lang="en-HK" sz="1400" dirty="0">
                <a:solidFill>
                  <a:srgbClr val="FF0000"/>
                </a:solidFill>
                <a:latin typeface="Courier New" panose="02070309020205020404" pitchFamily="49" charset="0"/>
                <a:cs typeface="Courier New" panose="02070309020205020404" pitchFamily="49" charset="0"/>
              </a:rPr>
              <a:t>;</a:t>
            </a:r>
          </a:p>
          <a:p>
            <a:r>
              <a:rPr lang="en-HK" sz="1400" dirty="0">
                <a:latin typeface="Courier New" panose="02070309020205020404" pitchFamily="49" charset="0"/>
                <a:cs typeface="Courier New" panose="02070309020205020404" pitchFamily="49" charset="0"/>
              </a:rPr>
              <a:t>  for (</a:t>
            </a:r>
            <a:r>
              <a:rPr lang="en-HK" sz="1400" dirty="0" err="1">
                <a:latin typeface="Courier New" panose="02070309020205020404" pitchFamily="49" charset="0"/>
                <a:cs typeface="Courier New" panose="02070309020205020404" pitchFamily="49" charset="0"/>
              </a:rPr>
              <a:t>i</a:t>
            </a:r>
            <a:r>
              <a:rPr lang="en-HK" sz="1400" dirty="0">
                <a:latin typeface="Courier New" panose="02070309020205020404" pitchFamily="49" charset="0"/>
                <a:cs typeface="Courier New" panose="02070309020205020404" pitchFamily="49" charset="0"/>
              </a:rPr>
              <a:t>=0; </a:t>
            </a:r>
            <a:r>
              <a:rPr lang="en-HK" sz="1400" dirty="0" err="1">
                <a:latin typeface="Courier New" panose="02070309020205020404" pitchFamily="49" charset="0"/>
                <a:cs typeface="Courier New" panose="02070309020205020404" pitchFamily="49" charset="0"/>
              </a:rPr>
              <a:t>i</a:t>
            </a:r>
            <a:r>
              <a:rPr lang="en-HK" sz="1400" dirty="0">
                <a:latin typeface="Courier New" panose="02070309020205020404" pitchFamily="49" charset="0"/>
                <a:cs typeface="Courier New" panose="02070309020205020404" pitchFamily="49" charset="0"/>
              </a:rPr>
              <a:t>&lt;TOTAL_ITERATIONS; </a:t>
            </a:r>
            <a:r>
              <a:rPr lang="en-HK" sz="1400" dirty="0" err="1">
                <a:latin typeface="Courier New" panose="02070309020205020404" pitchFamily="49" charset="0"/>
                <a:cs typeface="Courier New" panose="02070309020205020404" pitchFamily="49" charset="0"/>
              </a:rPr>
              <a:t>i</a:t>
            </a:r>
            <a:r>
              <a:rPr lang="en-HK" sz="1400" dirty="0">
                <a:latin typeface="Courier New" panose="02070309020205020404" pitchFamily="49" charset="0"/>
                <a:cs typeface="Courier New" panose="02070309020205020404" pitchFamily="49" charset="0"/>
              </a:rPr>
              <a:t>++) {</a:t>
            </a:r>
          </a:p>
          <a:p>
            <a:r>
              <a:rPr lang="en-HK" sz="1400" dirty="0">
                <a:latin typeface="Courier New" panose="02070309020205020404" pitchFamily="49" charset="0"/>
                <a:cs typeface="Courier New" panose="02070309020205020404" pitchFamily="49" charset="0"/>
              </a:rPr>
              <a:t>    </a:t>
            </a:r>
            <a:r>
              <a:rPr lang="en-HK" sz="1400" b="1" dirty="0">
                <a:solidFill>
                  <a:srgbClr val="FF0000"/>
                </a:solidFill>
                <a:latin typeface="Courier New" panose="02070309020205020404" pitchFamily="49" charset="0"/>
                <a:cs typeface="Courier New" panose="02070309020205020404" pitchFamily="49" charset="0"/>
              </a:rPr>
              <a:t>BLANK2;</a:t>
            </a:r>
          </a:p>
          <a:p>
            <a:r>
              <a:rPr lang="en-HK" sz="1400" dirty="0">
                <a:latin typeface="Courier New" panose="02070309020205020404" pitchFamily="49" charset="0"/>
                <a:cs typeface="Courier New" panose="02070309020205020404" pitchFamily="49" charset="0"/>
              </a:rPr>
              <a:t>    ++counter;</a:t>
            </a:r>
          </a:p>
          <a:p>
            <a:r>
              <a:rPr lang="en-HK" sz="1400" dirty="0">
                <a:latin typeface="Courier New" panose="02070309020205020404" pitchFamily="49" charset="0"/>
                <a:cs typeface="Courier New" panose="02070309020205020404" pitchFamily="49" charset="0"/>
              </a:rPr>
              <a:t>    </a:t>
            </a:r>
            <a:r>
              <a:rPr lang="en-HK" sz="1400" b="1" dirty="0">
                <a:solidFill>
                  <a:srgbClr val="FF0000"/>
                </a:solidFill>
                <a:latin typeface="Courier New" panose="02070309020205020404" pitchFamily="49" charset="0"/>
                <a:cs typeface="Courier New" panose="02070309020205020404" pitchFamily="49" charset="0"/>
              </a:rPr>
              <a:t>BLANK3;</a:t>
            </a:r>
          </a:p>
          <a:p>
            <a:r>
              <a:rPr lang="en-HK" sz="1400" dirty="0">
                <a:latin typeface="Courier New" panose="02070309020205020404" pitchFamily="49" charset="0"/>
                <a:cs typeface="Courier New" panose="02070309020205020404" pitchFamily="49" charset="0"/>
              </a:rPr>
              <a:t>  }</a:t>
            </a:r>
          </a:p>
          <a:p>
            <a:r>
              <a:rPr lang="en-HK" sz="1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BAFD458C-3A3F-B048-991A-5BDE4156D478}"/>
              </a:ext>
            </a:extLst>
          </p:cNvPr>
          <p:cNvSpPr txBox="1"/>
          <p:nvPr/>
        </p:nvSpPr>
        <p:spPr>
          <a:xfrm>
            <a:off x="4410755" y="1338959"/>
            <a:ext cx="4604657" cy="3539430"/>
          </a:xfrm>
          <a:prstGeom prst="rect">
            <a:avLst/>
          </a:prstGeom>
          <a:noFill/>
        </p:spPr>
        <p:txBody>
          <a:bodyPr wrap="square">
            <a:spAutoFit/>
          </a:bodyPr>
          <a:lstStyle/>
          <a:p>
            <a:r>
              <a:rPr lang="en-HK" sz="1400" dirty="0">
                <a:latin typeface="Courier New" panose="02070309020205020404" pitchFamily="49" charset="0"/>
                <a:cs typeface="Courier New" panose="02070309020205020404" pitchFamily="49" charset="0"/>
              </a:rPr>
              <a:t>int main() {</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pthread_t</a:t>
            </a:r>
            <a:r>
              <a:rPr lang="en-HK" sz="1400" dirty="0">
                <a:latin typeface="Courier New" panose="02070309020205020404" pitchFamily="49" charset="0"/>
                <a:cs typeface="Courier New" panose="02070309020205020404" pitchFamily="49" charset="0"/>
              </a:rPr>
              <a:t> tid1, tid2;</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pthread_mutex_t</a:t>
            </a:r>
            <a:r>
              <a:rPr lang="en-HK" sz="1400" dirty="0">
                <a:latin typeface="Courier New" panose="02070309020205020404" pitchFamily="49" charset="0"/>
                <a:cs typeface="Courier New" panose="02070309020205020404" pitchFamily="49" charset="0"/>
              </a:rPr>
              <a:t> mutex;</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pthread_mutex_init</a:t>
            </a:r>
            <a:r>
              <a:rPr lang="en-HK" sz="1400" dirty="0">
                <a:latin typeface="Courier New" panose="02070309020205020404" pitchFamily="49" charset="0"/>
                <a:cs typeface="Courier New" panose="02070309020205020404" pitchFamily="49" charset="0"/>
              </a:rPr>
              <a:t>(&amp;mutex, NULL);</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printf</a:t>
            </a:r>
            <a:r>
              <a:rPr lang="en-HK" sz="1400" dirty="0">
                <a:latin typeface="Courier New" panose="02070309020205020404" pitchFamily="49" charset="0"/>
                <a:cs typeface="Courier New" panose="02070309020205020404" pitchFamily="49" charset="0"/>
              </a:rPr>
              <a:t>("The original counter value is %d\n", counter);</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pthread_create</a:t>
            </a:r>
            <a:r>
              <a:rPr lang="en-HK" sz="1400" dirty="0">
                <a:latin typeface="Courier New" panose="02070309020205020404" pitchFamily="49" charset="0"/>
                <a:cs typeface="Courier New" panose="02070309020205020404" pitchFamily="49" charset="0"/>
              </a:rPr>
              <a:t>(&amp;tid1, NULL, add, &amp;mutex);</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pthread_create</a:t>
            </a:r>
            <a:r>
              <a:rPr lang="en-HK" sz="1400" dirty="0">
                <a:latin typeface="Courier New" panose="02070309020205020404" pitchFamily="49" charset="0"/>
                <a:cs typeface="Courier New" panose="02070309020205020404" pitchFamily="49" charset="0"/>
              </a:rPr>
              <a:t>(&amp;tid2, NULL, add, &amp;mutex);</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pthread_join</a:t>
            </a:r>
            <a:r>
              <a:rPr lang="en-HK" sz="1400" dirty="0">
                <a:latin typeface="Courier New" panose="02070309020205020404" pitchFamily="49" charset="0"/>
                <a:cs typeface="Courier New" panose="02070309020205020404" pitchFamily="49" charset="0"/>
              </a:rPr>
              <a:t>(tid1, NULL);</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pthread_join</a:t>
            </a:r>
            <a:r>
              <a:rPr lang="en-HK" sz="1400" dirty="0">
                <a:latin typeface="Courier New" panose="02070309020205020404" pitchFamily="49" charset="0"/>
                <a:cs typeface="Courier New" panose="02070309020205020404" pitchFamily="49" charset="0"/>
              </a:rPr>
              <a:t>(tid2, NULL);</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printf</a:t>
            </a:r>
            <a:r>
              <a:rPr lang="en-HK" sz="1400" dirty="0">
                <a:latin typeface="Courier New" panose="02070309020205020404" pitchFamily="49" charset="0"/>
                <a:cs typeface="Courier New" panose="02070309020205020404" pitchFamily="49" charset="0"/>
              </a:rPr>
              <a:t>("The final counter value is %d\n", counter);</a:t>
            </a:r>
          </a:p>
          <a:p>
            <a:r>
              <a:rPr lang="en-HK" sz="1400" dirty="0">
                <a:latin typeface="Courier New" panose="02070309020205020404" pitchFamily="49" charset="0"/>
                <a:cs typeface="Courier New" panose="02070309020205020404" pitchFamily="49" charset="0"/>
              </a:rPr>
              <a:t>  return 0;</a:t>
            </a:r>
          </a:p>
          <a:p>
            <a:r>
              <a:rPr lang="en-HK" sz="14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E5058210-63D7-0249-8D1B-17C6BFCC4CFC}"/>
              </a:ext>
            </a:extLst>
          </p:cNvPr>
          <p:cNvSpPr txBox="1"/>
          <p:nvPr/>
        </p:nvSpPr>
        <p:spPr>
          <a:xfrm>
            <a:off x="4410755" y="5042421"/>
            <a:ext cx="4154090"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正文)"/>
              </a:rPr>
              <a:t>What are the missing BLANKs?</a:t>
            </a:r>
          </a:p>
          <a:p>
            <a:pPr marL="285750" indent="-285750">
              <a:buFont typeface="Arial" panose="020B0604020202020204" pitchFamily="34" charset="0"/>
              <a:buChar char="•"/>
            </a:pPr>
            <a:r>
              <a:rPr lang="en-GB" dirty="0">
                <a:latin typeface="Helvetica (正文)"/>
              </a:rPr>
              <a:t>What is the purpose of this program?</a:t>
            </a:r>
          </a:p>
          <a:p>
            <a:pPr marL="285750" indent="-285750">
              <a:buFont typeface="Arial" panose="020B0604020202020204" pitchFamily="34" charset="0"/>
              <a:buChar char="•"/>
            </a:pPr>
            <a:r>
              <a:rPr lang="en-GB" dirty="0">
                <a:latin typeface="Helvetica (正文)"/>
              </a:rPr>
              <a:t>What is the </a:t>
            </a:r>
            <a:r>
              <a:rPr lang="en-GB" altLang="zh-CN" dirty="0">
                <a:latin typeface="Helvetica (正文)"/>
              </a:rPr>
              <a:t>final counter value?</a:t>
            </a:r>
            <a:endParaRPr lang="en-GB" dirty="0">
              <a:latin typeface="Helvetica (正文)"/>
            </a:endParaRPr>
          </a:p>
        </p:txBody>
      </p:sp>
    </p:spTree>
    <p:extLst>
      <p:ext uri="{BB962C8B-B14F-4D97-AF65-F5344CB8AC3E}">
        <p14:creationId xmlns:p14="http://schemas.microsoft.com/office/powerpoint/2010/main" val="4026049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DD56-B97E-5D4D-8840-3146B15456BA}"/>
              </a:ext>
            </a:extLst>
          </p:cNvPr>
          <p:cNvSpPr>
            <a:spLocks noGrp="1"/>
          </p:cNvSpPr>
          <p:nvPr>
            <p:ph type="title"/>
          </p:nvPr>
        </p:nvSpPr>
        <p:spPr/>
        <p:txBody>
          <a:bodyPr/>
          <a:lstStyle/>
          <a:p>
            <a:r>
              <a:rPr lang="en-GB" dirty="0"/>
              <a:t>Sample Mutex in </a:t>
            </a:r>
            <a:r>
              <a:rPr lang="en-GB" dirty="0" err="1"/>
              <a:t>Pthread</a:t>
            </a:r>
            <a:r>
              <a:rPr lang="en-GB" dirty="0"/>
              <a:t> (Solution)</a:t>
            </a:r>
          </a:p>
        </p:txBody>
      </p:sp>
      <p:sp>
        <p:nvSpPr>
          <p:cNvPr id="5" name="TextBox 4">
            <a:extLst>
              <a:ext uri="{FF2B5EF4-FFF2-40B4-BE49-F238E27FC236}">
                <a16:creationId xmlns:a16="http://schemas.microsoft.com/office/drawing/2014/main" id="{151DF29F-9ED0-C740-B4F6-21F1455969FF}"/>
              </a:ext>
            </a:extLst>
          </p:cNvPr>
          <p:cNvSpPr txBox="1"/>
          <p:nvPr/>
        </p:nvSpPr>
        <p:spPr>
          <a:xfrm>
            <a:off x="318455" y="1907984"/>
            <a:ext cx="3985655" cy="4616648"/>
          </a:xfrm>
          <a:prstGeom prst="rect">
            <a:avLst/>
          </a:prstGeom>
          <a:noFill/>
        </p:spPr>
        <p:txBody>
          <a:bodyPr wrap="square">
            <a:spAutoFit/>
          </a:bodyPr>
          <a:lstStyle/>
          <a:p>
            <a:r>
              <a:rPr lang="en-HK" sz="1400" dirty="0">
                <a:latin typeface="Courier New" panose="02070309020205020404" pitchFamily="49" charset="0"/>
                <a:cs typeface="Courier New" panose="02070309020205020404" pitchFamily="49" charset="0"/>
              </a:rPr>
              <a:t>#include &lt;</a:t>
            </a:r>
            <a:r>
              <a:rPr lang="en-HK" sz="1400" dirty="0" err="1">
                <a:latin typeface="Courier New" panose="02070309020205020404" pitchFamily="49" charset="0"/>
                <a:cs typeface="Courier New" panose="02070309020205020404" pitchFamily="49" charset="0"/>
              </a:rPr>
              <a:t>stdio.h</a:t>
            </a:r>
            <a:r>
              <a:rPr lang="en-HK" sz="1400" dirty="0">
                <a:latin typeface="Courier New" panose="02070309020205020404" pitchFamily="49" charset="0"/>
                <a:cs typeface="Courier New" panose="02070309020205020404" pitchFamily="49" charset="0"/>
              </a:rPr>
              <a:t>&gt;</a:t>
            </a:r>
          </a:p>
          <a:p>
            <a:r>
              <a:rPr lang="en-HK" sz="1400" dirty="0">
                <a:latin typeface="Courier New" panose="02070309020205020404" pitchFamily="49" charset="0"/>
                <a:cs typeface="Courier New" panose="02070309020205020404" pitchFamily="49" charset="0"/>
              </a:rPr>
              <a:t>#include &lt;</a:t>
            </a:r>
            <a:r>
              <a:rPr lang="en-HK" sz="1400" dirty="0" err="1">
                <a:latin typeface="Courier New" panose="02070309020205020404" pitchFamily="49" charset="0"/>
                <a:cs typeface="Courier New" panose="02070309020205020404" pitchFamily="49" charset="0"/>
              </a:rPr>
              <a:t>stdlib.h</a:t>
            </a:r>
            <a:r>
              <a:rPr lang="en-HK" sz="1400" dirty="0">
                <a:latin typeface="Courier New" panose="02070309020205020404" pitchFamily="49" charset="0"/>
                <a:cs typeface="Courier New" panose="02070309020205020404" pitchFamily="49" charset="0"/>
              </a:rPr>
              <a:t>&gt;</a:t>
            </a:r>
          </a:p>
          <a:p>
            <a:r>
              <a:rPr lang="en-HK" sz="1400" dirty="0">
                <a:latin typeface="Courier New" panose="02070309020205020404" pitchFamily="49" charset="0"/>
                <a:cs typeface="Courier New" panose="02070309020205020404" pitchFamily="49" charset="0"/>
              </a:rPr>
              <a:t>#include &lt;</a:t>
            </a:r>
            <a:r>
              <a:rPr lang="en-HK" sz="1400" dirty="0" err="1">
                <a:latin typeface="Courier New" panose="02070309020205020404" pitchFamily="49" charset="0"/>
                <a:cs typeface="Courier New" panose="02070309020205020404" pitchFamily="49" charset="0"/>
              </a:rPr>
              <a:t>pthread.h</a:t>
            </a:r>
            <a:r>
              <a:rPr lang="en-HK" sz="1400" dirty="0">
                <a:latin typeface="Courier New" panose="02070309020205020404" pitchFamily="49" charset="0"/>
                <a:cs typeface="Courier New" panose="02070309020205020404" pitchFamily="49" charset="0"/>
              </a:rPr>
              <a:t>&gt;</a:t>
            </a:r>
          </a:p>
          <a:p>
            <a:r>
              <a:rPr lang="en-HK" sz="1400" dirty="0">
                <a:latin typeface="Courier New" panose="02070309020205020404" pitchFamily="49" charset="0"/>
                <a:cs typeface="Courier New" panose="02070309020205020404" pitchFamily="49" charset="0"/>
              </a:rPr>
              <a:t>#include &lt;</a:t>
            </a:r>
            <a:r>
              <a:rPr lang="en-HK" sz="1400" dirty="0" err="1">
                <a:latin typeface="Courier New" panose="02070309020205020404" pitchFamily="49" charset="0"/>
                <a:cs typeface="Courier New" panose="02070309020205020404" pitchFamily="49" charset="0"/>
              </a:rPr>
              <a:t>unistd.h</a:t>
            </a:r>
            <a:r>
              <a:rPr lang="en-HK" sz="1400" dirty="0">
                <a:latin typeface="Courier New" panose="02070309020205020404" pitchFamily="49" charset="0"/>
                <a:cs typeface="Courier New" panose="02070309020205020404" pitchFamily="49" charset="0"/>
              </a:rPr>
              <a:t>&gt;</a:t>
            </a:r>
            <a:br>
              <a:rPr lang="en-HK" sz="1400" dirty="0">
                <a:latin typeface="Courier New" panose="02070309020205020404" pitchFamily="49" charset="0"/>
                <a:cs typeface="Courier New" panose="02070309020205020404" pitchFamily="49" charset="0"/>
              </a:rPr>
            </a:br>
            <a:r>
              <a:rPr lang="en-HK" sz="1400" dirty="0">
                <a:latin typeface="Courier New" panose="02070309020205020404" pitchFamily="49" charset="0"/>
                <a:cs typeface="Courier New" panose="02070309020205020404" pitchFamily="49" charset="0"/>
              </a:rPr>
              <a:t>unsigned int counter = 0;</a:t>
            </a:r>
          </a:p>
          <a:p>
            <a:br>
              <a:rPr lang="en-HK" sz="1400" dirty="0">
                <a:latin typeface="Courier New" panose="02070309020205020404" pitchFamily="49" charset="0"/>
                <a:cs typeface="Courier New" panose="02070309020205020404" pitchFamily="49" charset="0"/>
              </a:rPr>
            </a:br>
            <a:r>
              <a:rPr lang="en-HK" sz="1400" dirty="0">
                <a:latin typeface="Courier New" panose="02070309020205020404" pitchFamily="49" charset="0"/>
                <a:cs typeface="Courier New" panose="02070309020205020404" pitchFamily="49" charset="0"/>
              </a:rPr>
              <a:t>// This constant controls </a:t>
            </a:r>
          </a:p>
          <a:p>
            <a:r>
              <a:rPr lang="en-HK" sz="1400" dirty="0">
                <a:latin typeface="Courier New" panose="02070309020205020404" pitchFamily="49" charset="0"/>
                <a:cs typeface="Courier New" panose="02070309020205020404" pitchFamily="49" charset="0"/>
              </a:rPr>
              <a:t>// the number of iteration</a:t>
            </a:r>
          </a:p>
          <a:p>
            <a:r>
              <a:rPr lang="en-HK" sz="1400" dirty="0">
                <a:latin typeface="Courier New" panose="02070309020205020404" pitchFamily="49" charset="0"/>
                <a:cs typeface="Courier New" panose="02070309020205020404" pitchFamily="49" charset="0"/>
              </a:rPr>
              <a:t>#define TOTAL_ITERATIONS 5000</a:t>
            </a:r>
          </a:p>
          <a:p>
            <a:br>
              <a:rPr lang="en-HK" sz="1400" dirty="0">
                <a:latin typeface="Courier New" panose="02070309020205020404" pitchFamily="49" charset="0"/>
                <a:cs typeface="Courier New" panose="02070309020205020404" pitchFamily="49" charset="0"/>
              </a:rPr>
            </a:br>
            <a:r>
              <a:rPr lang="en-HK" sz="1400" dirty="0">
                <a:latin typeface="Courier New" panose="02070309020205020404" pitchFamily="49" charset="0"/>
                <a:cs typeface="Courier New" panose="02070309020205020404" pitchFamily="49" charset="0"/>
              </a:rPr>
              <a:t>void *add(void *</a:t>
            </a:r>
            <a:r>
              <a:rPr lang="en-HK" sz="1400" dirty="0" err="1">
                <a:latin typeface="Courier New" panose="02070309020205020404" pitchFamily="49" charset="0"/>
                <a:cs typeface="Courier New" panose="02070309020205020404" pitchFamily="49" charset="0"/>
              </a:rPr>
              <a:t>arg</a:t>
            </a:r>
            <a:r>
              <a:rPr lang="en-HK" sz="1400" dirty="0">
                <a:latin typeface="Courier New" panose="02070309020205020404" pitchFamily="49" charset="0"/>
                <a:cs typeface="Courier New" panose="02070309020205020404" pitchFamily="49" charset="0"/>
              </a:rPr>
              <a:t>) {</a:t>
            </a:r>
          </a:p>
          <a:p>
            <a:r>
              <a:rPr lang="en-HK" sz="1400" dirty="0">
                <a:latin typeface="Courier New" panose="02070309020205020404" pitchFamily="49" charset="0"/>
                <a:cs typeface="Courier New" panose="02070309020205020404" pitchFamily="49" charset="0"/>
              </a:rPr>
              <a:t>  int </a:t>
            </a:r>
            <a:r>
              <a:rPr lang="en-HK" sz="1400" dirty="0" err="1">
                <a:latin typeface="Courier New" panose="02070309020205020404" pitchFamily="49" charset="0"/>
                <a:cs typeface="Courier New" panose="02070309020205020404" pitchFamily="49" charset="0"/>
              </a:rPr>
              <a:t>i</a:t>
            </a:r>
            <a:r>
              <a:rPr lang="en-HK" sz="1400" dirty="0">
                <a:latin typeface="Courier New" panose="02070309020205020404" pitchFamily="49" charset="0"/>
                <a:cs typeface="Courier New" panose="02070309020205020404" pitchFamily="49" charset="0"/>
              </a:rPr>
              <a:t>;</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pthread_mutex_t</a:t>
            </a:r>
            <a:r>
              <a:rPr lang="en-HK" sz="1400" dirty="0">
                <a:latin typeface="Courier New" panose="02070309020205020404" pitchFamily="49" charset="0"/>
                <a:cs typeface="Courier New" panose="02070309020205020404" pitchFamily="49" charset="0"/>
              </a:rPr>
              <a:t>* m = </a:t>
            </a:r>
            <a:r>
              <a:rPr lang="en-HK" sz="1400" b="1" dirty="0">
                <a:solidFill>
                  <a:srgbClr val="FF0000"/>
                </a:solidFill>
                <a:latin typeface="Courier New" panose="02070309020205020404" pitchFamily="49" charset="0"/>
                <a:cs typeface="Courier New" panose="02070309020205020404" pitchFamily="49" charset="0"/>
              </a:rPr>
              <a:t>(</a:t>
            </a:r>
            <a:r>
              <a:rPr lang="en-HK" sz="1400" b="1" dirty="0" err="1">
                <a:solidFill>
                  <a:srgbClr val="FF0000"/>
                </a:solidFill>
                <a:latin typeface="Courier New" panose="02070309020205020404" pitchFamily="49" charset="0"/>
                <a:cs typeface="Courier New" panose="02070309020205020404" pitchFamily="49" charset="0"/>
              </a:rPr>
              <a:t>pthread_mutex_t</a:t>
            </a:r>
            <a:r>
              <a:rPr lang="en-HK" sz="1400" b="1" dirty="0">
                <a:solidFill>
                  <a:srgbClr val="FF0000"/>
                </a:solidFill>
                <a:latin typeface="Courier New" panose="02070309020205020404" pitchFamily="49" charset="0"/>
                <a:cs typeface="Courier New" panose="02070309020205020404" pitchFamily="49" charset="0"/>
              </a:rPr>
              <a:t>*) </a:t>
            </a:r>
            <a:r>
              <a:rPr lang="en-HK" sz="1400" b="1" dirty="0" err="1">
                <a:solidFill>
                  <a:srgbClr val="FF0000"/>
                </a:solidFill>
                <a:latin typeface="Courier New" panose="02070309020205020404" pitchFamily="49" charset="0"/>
                <a:cs typeface="Courier New" panose="02070309020205020404" pitchFamily="49" charset="0"/>
              </a:rPr>
              <a:t>arg</a:t>
            </a:r>
            <a:r>
              <a:rPr lang="en-HK" sz="1400" dirty="0">
                <a:solidFill>
                  <a:srgbClr val="FF0000"/>
                </a:solidFill>
                <a:latin typeface="Courier New" panose="02070309020205020404" pitchFamily="49" charset="0"/>
                <a:cs typeface="Courier New" panose="02070309020205020404" pitchFamily="49" charset="0"/>
              </a:rPr>
              <a:t>;</a:t>
            </a:r>
          </a:p>
          <a:p>
            <a:r>
              <a:rPr lang="en-HK" sz="1400" dirty="0">
                <a:latin typeface="Courier New" panose="02070309020205020404" pitchFamily="49" charset="0"/>
                <a:cs typeface="Courier New" panose="02070309020205020404" pitchFamily="49" charset="0"/>
              </a:rPr>
              <a:t>  for (</a:t>
            </a:r>
            <a:r>
              <a:rPr lang="en-HK" sz="1400" dirty="0" err="1">
                <a:latin typeface="Courier New" panose="02070309020205020404" pitchFamily="49" charset="0"/>
                <a:cs typeface="Courier New" panose="02070309020205020404" pitchFamily="49" charset="0"/>
              </a:rPr>
              <a:t>i</a:t>
            </a:r>
            <a:r>
              <a:rPr lang="en-HK" sz="1400" dirty="0">
                <a:latin typeface="Courier New" panose="02070309020205020404" pitchFamily="49" charset="0"/>
                <a:cs typeface="Courier New" panose="02070309020205020404" pitchFamily="49" charset="0"/>
              </a:rPr>
              <a:t>=0; </a:t>
            </a:r>
            <a:r>
              <a:rPr lang="en-HK" sz="1400" dirty="0" err="1">
                <a:latin typeface="Courier New" panose="02070309020205020404" pitchFamily="49" charset="0"/>
                <a:cs typeface="Courier New" panose="02070309020205020404" pitchFamily="49" charset="0"/>
              </a:rPr>
              <a:t>i</a:t>
            </a:r>
            <a:r>
              <a:rPr lang="en-HK" sz="1400" dirty="0">
                <a:latin typeface="Courier New" panose="02070309020205020404" pitchFamily="49" charset="0"/>
                <a:cs typeface="Courier New" panose="02070309020205020404" pitchFamily="49" charset="0"/>
              </a:rPr>
              <a:t>&lt;TOTAL_ITERATIONS; </a:t>
            </a:r>
            <a:r>
              <a:rPr lang="en-HK" sz="1400" dirty="0" err="1">
                <a:latin typeface="Courier New" panose="02070309020205020404" pitchFamily="49" charset="0"/>
                <a:cs typeface="Courier New" panose="02070309020205020404" pitchFamily="49" charset="0"/>
              </a:rPr>
              <a:t>i</a:t>
            </a:r>
            <a:r>
              <a:rPr lang="en-HK" sz="1400" dirty="0">
                <a:latin typeface="Courier New" panose="02070309020205020404" pitchFamily="49" charset="0"/>
                <a:cs typeface="Courier New" panose="02070309020205020404" pitchFamily="49" charset="0"/>
              </a:rPr>
              <a:t>++) {</a:t>
            </a:r>
          </a:p>
          <a:p>
            <a:r>
              <a:rPr lang="en-HK" sz="1400" dirty="0">
                <a:latin typeface="Courier New" panose="02070309020205020404" pitchFamily="49" charset="0"/>
                <a:cs typeface="Courier New" panose="02070309020205020404" pitchFamily="49" charset="0"/>
              </a:rPr>
              <a:t>    </a:t>
            </a:r>
            <a:r>
              <a:rPr lang="en-HK" sz="1400" b="1" dirty="0" err="1">
                <a:solidFill>
                  <a:srgbClr val="FF0000"/>
                </a:solidFill>
                <a:latin typeface="Courier New" panose="02070309020205020404" pitchFamily="49" charset="0"/>
                <a:cs typeface="Courier New" panose="02070309020205020404" pitchFamily="49" charset="0"/>
              </a:rPr>
              <a:t>pthread_mutex_lock</a:t>
            </a:r>
            <a:r>
              <a:rPr lang="en-HK" sz="1400" b="1" dirty="0">
                <a:solidFill>
                  <a:srgbClr val="FF0000"/>
                </a:solidFill>
                <a:latin typeface="Courier New" panose="02070309020205020404" pitchFamily="49" charset="0"/>
                <a:cs typeface="Courier New" panose="02070309020205020404" pitchFamily="49" charset="0"/>
              </a:rPr>
              <a:t>(m);</a:t>
            </a:r>
          </a:p>
          <a:p>
            <a:r>
              <a:rPr lang="en-HK" sz="1400" dirty="0">
                <a:latin typeface="Courier New" panose="02070309020205020404" pitchFamily="49" charset="0"/>
                <a:cs typeface="Courier New" panose="02070309020205020404" pitchFamily="49" charset="0"/>
              </a:rPr>
              <a:t>    ++counter;</a:t>
            </a:r>
          </a:p>
          <a:p>
            <a:r>
              <a:rPr lang="en-HK" sz="1400" dirty="0">
                <a:latin typeface="Courier New" panose="02070309020205020404" pitchFamily="49" charset="0"/>
                <a:cs typeface="Courier New" panose="02070309020205020404" pitchFamily="49" charset="0"/>
              </a:rPr>
              <a:t>    </a:t>
            </a:r>
            <a:r>
              <a:rPr lang="en-HK" sz="1400" b="1" dirty="0" err="1">
                <a:solidFill>
                  <a:srgbClr val="FF0000"/>
                </a:solidFill>
                <a:latin typeface="Courier New" panose="02070309020205020404" pitchFamily="49" charset="0"/>
                <a:cs typeface="Courier New" panose="02070309020205020404" pitchFamily="49" charset="0"/>
              </a:rPr>
              <a:t>pthread_mutex_unlock</a:t>
            </a:r>
            <a:r>
              <a:rPr lang="en-HK" sz="1400" b="1" dirty="0">
                <a:solidFill>
                  <a:srgbClr val="FF0000"/>
                </a:solidFill>
                <a:latin typeface="Courier New" panose="02070309020205020404" pitchFamily="49" charset="0"/>
                <a:cs typeface="Courier New" panose="02070309020205020404" pitchFamily="49" charset="0"/>
              </a:rPr>
              <a:t>(m);</a:t>
            </a:r>
          </a:p>
          <a:p>
            <a:r>
              <a:rPr lang="en-HK" sz="1400" dirty="0">
                <a:latin typeface="Courier New" panose="02070309020205020404" pitchFamily="49" charset="0"/>
                <a:cs typeface="Courier New" panose="02070309020205020404" pitchFamily="49" charset="0"/>
              </a:rPr>
              <a:t>  }</a:t>
            </a:r>
          </a:p>
          <a:p>
            <a:r>
              <a:rPr lang="en-HK"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703D72DF-8507-BD4D-B188-4A750E5F8D62}"/>
              </a:ext>
            </a:extLst>
          </p:cNvPr>
          <p:cNvSpPr txBox="1"/>
          <p:nvPr/>
        </p:nvSpPr>
        <p:spPr>
          <a:xfrm>
            <a:off x="4532710" y="4878389"/>
            <a:ext cx="4154090"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正文)"/>
              </a:rPr>
              <a:t>The purpose of this program is to protect the shared variable counter.</a:t>
            </a:r>
          </a:p>
          <a:p>
            <a:pPr marL="285750" indent="-285750">
              <a:buFont typeface="Arial" panose="020B0604020202020204" pitchFamily="34" charset="0"/>
              <a:buChar char="•"/>
            </a:pPr>
            <a:r>
              <a:rPr lang="en-GB" dirty="0">
                <a:latin typeface="Helvetica (正文)"/>
              </a:rPr>
              <a:t>Both threads will increase the counter by 5,000 times, so the final counter value is 10,000.</a:t>
            </a:r>
          </a:p>
        </p:txBody>
      </p:sp>
      <p:sp>
        <p:nvSpPr>
          <p:cNvPr id="10" name="TextBox 9">
            <a:extLst>
              <a:ext uri="{FF2B5EF4-FFF2-40B4-BE49-F238E27FC236}">
                <a16:creationId xmlns:a16="http://schemas.microsoft.com/office/drawing/2014/main" id="{38CBC33E-3A15-0E48-A977-77A63D019BF7}"/>
              </a:ext>
            </a:extLst>
          </p:cNvPr>
          <p:cNvSpPr txBox="1"/>
          <p:nvPr/>
        </p:nvSpPr>
        <p:spPr>
          <a:xfrm>
            <a:off x="4410755" y="1338959"/>
            <a:ext cx="4604657" cy="3539430"/>
          </a:xfrm>
          <a:prstGeom prst="rect">
            <a:avLst/>
          </a:prstGeom>
          <a:noFill/>
        </p:spPr>
        <p:txBody>
          <a:bodyPr wrap="square">
            <a:spAutoFit/>
          </a:bodyPr>
          <a:lstStyle/>
          <a:p>
            <a:r>
              <a:rPr lang="en-HK" sz="1400" dirty="0">
                <a:latin typeface="Courier New" panose="02070309020205020404" pitchFamily="49" charset="0"/>
                <a:cs typeface="Courier New" panose="02070309020205020404" pitchFamily="49" charset="0"/>
              </a:rPr>
              <a:t>int main() {</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pthread_t</a:t>
            </a:r>
            <a:r>
              <a:rPr lang="en-HK" sz="1400" dirty="0">
                <a:latin typeface="Courier New" panose="02070309020205020404" pitchFamily="49" charset="0"/>
                <a:cs typeface="Courier New" panose="02070309020205020404" pitchFamily="49" charset="0"/>
              </a:rPr>
              <a:t> tid1, tid2;</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pthread_mutex_t</a:t>
            </a:r>
            <a:r>
              <a:rPr lang="en-HK" sz="1400" dirty="0">
                <a:latin typeface="Courier New" panose="02070309020205020404" pitchFamily="49" charset="0"/>
                <a:cs typeface="Courier New" panose="02070309020205020404" pitchFamily="49" charset="0"/>
              </a:rPr>
              <a:t> mutex;</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pthread_mutex_init</a:t>
            </a:r>
            <a:r>
              <a:rPr lang="en-HK" sz="1400" dirty="0">
                <a:latin typeface="Courier New" panose="02070309020205020404" pitchFamily="49" charset="0"/>
                <a:cs typeface="Courier New" panose="02070309020205020404" pitchFamily="49" charset="0"/>
              </a:rPr>
              <a:t>(&amp;mutex, NULL);</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printf</a:t>
            </a:r>
            <a:r>
              <a:rPr lang="en-HK" sz="1400" dirty="0">
                <a:latin typeface="Courier New" panose="02070309020205020404" pitchFamily="49" charset="0"/>
                <a:cs typeface="Courier New" panose="02070309020205020404" pitchFamily="49" charset="0"/>
              </a:rPr>
              <a:t>("The original counter value is %d\n", counter);</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pthread_create</a:t>
            </a:r>
            <a:r>
              <a:rPr lang="en-HK" sz="1400" dirty="0">
                <a:latin typeface="Courier New" panose="02070309020205020404" pitchFamily="49" charset="0"/>
                <a:cs typeface="Courier New" panose="02070309020205020404" pitchFamily="49" charset="0"/>
              </a:rPr>
              <a:t>(&amp;tid1, NULL, add, &amp;mutex);</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pthread_create</a:t>
            </a:r>
            <a:r>
              <a:rPr lang="en-HK" sz="1400" dirty="0">
                <a:latin typeface="Courier New" panose="02070309020205020404" pitchFamily="49" charset="0"/>
                <a:cs typeface="Courier New" panose="02070309020205020404" pitchFamily="49" charset="0"/>
              </a:rPr>
              <a:t>(&amp;tid2, NULL, add, &amp;mutex);</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pthread_join</a:t>
            </a:r>
            <a:r>
              <a:rPr lang="en-HK" sz="1400" dirty="0">
                <a:latin typeface="Courier New" panose="02070309020205020404" pitchFamily="49" charset="0"/>
                <a:cs typeface="Courier New" panose="02070309020205020404" pitchFamily="49" charset="0"/>
              </a:rPr>
              <a:t>(tid1, NULL);</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pthread_join</a:t>
            </a:r>
            <a:r>
              <a:rPr lang="en-HK" sz="1400" dirty="0">
                <a:latin typeface="Courier New" panose="02070309020205020404" pitchFamily="49" charset="0"/>
                <a:cs typeface="Courier New" panose="02070309020205020404" pitchFamily="49" charset="0"/>
              </a:rPr>
              <a:t>(tid2, NULL);</a:t>
            </a:r>
          </a:p>
          <a:p>
            <a:r>
              <a:rPr lang="en-HK" sz="1400" dirty="0">
                <a:latin typeface="Courier New" panose="02070309020205020404" pitchFamily="49" charset="0"/>
                <a:cs typeface="Courier New" panose="02070309020205020404" pitchFamily="49" charset="0"/>
              </a:rPr>
              <a:t>  </a:t>
            </a:r>
            <a:r>
              <a:rPr lang="en-HK" sz="1400" dirty="0" err="1">
                <a:latin typeface="Courier New" panose="02070309020205020404" pitchFamily="49" charset="0"/>
                <a:cs typeface="Courier New" panose="02070309020205020404" pitchFamily="49" charset="0"/>
              </a:rPr>
              <a:t>printf</a:t>
            </a:r>
            <a:r>
              <a:rPr lang="en-HK" sz="1400" dirty="0">
                <a:latin typeface="Courier New" panose="02070309020205020404" pitchFamily="49" charset="0"/>
                <a:cs typeface="Courier New" panose="02070309020205020404" pitchFamily="49" charset="0"/>
              </a:rPr>
              <a:t>("The final counter value is %d\n", counter);</a:t>
            </a:r>
          </a:p>
          <a:p>
            <a:r>
              <a:rPr lang="en-HK" sz="1400" dirty="0">
                <a:latin typeface="Courier New" panose="02070309020205020404" pitchFamily="49" charset="0"/>
                <a:cs typeface="Courier New" panose="02070309020205020404" pitchFamily="49" charset="0"/>
              </a:rPr>
              <a:t>  return 0;</a:t>
            </a:r>
          </a:p>
          <a:p>
            <a:r>
              <a:rPr lang="en-HK"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571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457200" y="277813"/>
            <a:ext cx="8229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Coverages</a:t>
            </a:r>
            <a:endParaRPr/>
          </a:p>
        </p:txBody>
      </p:sp>
      <p:sp>
        <p:nvSpPr>
          <p:cNvPr id="131" name="Google Shape;131;p2"/>
          <p:cNvSpPr txBox="1">
            <a:spLocks noGrp="1"/>
          </p:cNvSpPr>
          <p:nvPr>
            <p:ph type="body" idx="1"/>
          </p:nvPr>
        </p:nvSpPr>
        <p:spPr>
          <a:xfrm>
            <a:off x="457200" y="1030288"/>
            <a:ext cx="791845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630"/>
              </a:spcBef>
              <a:spcAft>
                <a:spcPts val="0"/>
              </a:spcAft>
              <a:buSzPts val="1620"/>
              <a:buChar char="●"/>
            </a:pPr>
            <a:r>
              <a:rPr lang="en-US" sz="2000" dirty="0"/>
              <a:t>Synchronization and Examples</a:t>
            </a:r>
          </a:p>
          <a:p>
            <a:pPr marL="0" lvl="0" indent="0" algn="l" rtl="0">
              <a:spcBef>
                <a:spcPts val="630"/>
              </a:spcBef>
              <a:spcAft>
                <a:spcPts val="0"/>
              </a:spcAft>
              <a:buSzPts val="1620"/>
              <a:buNone/>
            </a:pPr>
            <a:endParaRPr lang="en-US" sz="2000" dirty="0"/>
          </a:p>
          <a:p>
            <a:pPr marL="342900" lvl="0" indent="-342900" algn="l" rtl="0">
              <a:spcBef>
                <a:spcPts val="630"/>
              </a:spcBef>
              <a:spcAft>
                <a:spcPts val="0"/>
              </a:spcAft>
              <a:buSzPts val="1620"/>
              <a:buChar char="●"/>
            </a:pPr>
            <a:r>
              <a:rPr lang="en-US" altLang="zh-CN" sz="2000" dirty="0"/>
              <a:t>Deadlock</a:t>
            </a:r>
            <a:endParaRPr lang="en-US" sz="2000" dirty="0"/>
          </a:p>
          <a:p>
            <a:pPr marL="342900" lvl="0" indent="-342900" algn="l" rtl="0">
              <a:spcBef>
                <a:spcPts val="630"/>
              </a:spcBef>
              <a:spcAft>
                <a:spcPts val="0"/>
              </a:spcAft>
              <a:buSzPts val="1620"/>
              <a:buFont typeface="Arial"/>
              <a:buNone/>
            </a:pP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FF8B75A-CC52-8E46-9645-0675BA85AEA7}"/>
              </a:ext>
            </a:extLst>
          </p:cNvPr>
          <p:cNvSpPr>
            <a:spLocks noGrp="1" noChangeArrowheads="1"/>
          </p:cNvSpPr>
          <p:nvPr>
            <p:ph type="title"/>
          </p:nvPr>
        </p:nvSpPr>
        <p:spPr/>
        <p:txBody>
          <a:bodyPr/>
          <a:lstStyle/>
          <a:p>
            <a:r>
              <a:rPr lang="en-US" altLang="en-US"/>
              <a:t>POSIX Condition Variables</a:t>
            </a:r>
          </a:p>
        </p:txBody>
      </p:sp>
      <p:sp>
        <p:nvSpPr>
          <p:cNvPr id="35843" name="Content Placeholder 2">
            <a:extLst>
              <a:ext uri="{FF2B5EF4-FFF2-40B4-BE49-F238E27FC236}">
                <a16:creationId xmlns:a16="http://schemas.microsoft.com/office/drawing/2014/main" id="{7693EC9A-9081-154A-807D-1D9530BF8E38}"/>
              </a:ext>
            </a:extLst>
          </p:cNvPr>
          <p:cNvSpPr>
            <a:spLocks noGrp="1" noChangeArrowheads="1"/>
          </p:cNvSpPr>
          <p:nvPr>
            <p:ph idx="1"/>
          </p:nvPr>
        </p:nvSpPr>
        <p:spPr>
          <a:xfrm>
            <a:off x="598735" y="1386095"/>
            <a:ext cx="6660654" cy="818853"/>
          </a:xfrm>
        </p:spPr>
        <p:txBody>
          <a:bodyPr/>
          <a:lstStyle/>
          <a:p>
            <a:r>
              <a:rPr lang="en-US" altLang="en-US" dirty="0"/>
              <a:t>POSIX condition variables are associated with a POSIX mutex lock to provide mutual exclusion: </a:t>
            </a:r>
          </a:p>
          <a:p>
            <a:pPr marL="0" indent="0">
              <a:buNone/>
            </a:pPr>
            <a:r>
              <a:rPr lang="en-US" altLang="en-US" dirty="0"/>
              <a:t>     Creating and initializing the condition variable:</a:t>
            </a:r>
            <a:br>
              <a:rPr lang="en-US" altLang="en-US" dirty="0"/>
            </a:br>
            <a:br>
              <a:rPr lang="en-US" altLang="en-US" dirty="0"/>
            </a:br>
            <a:br>
              <a:rPr lang="en-US" altLang="en-US" dirty="0"/>
            </a:br>
            <a:br>
              <a:rPr lang="en-US" altLang="en-US" dirty="0"/>
            </a:br>
            <a:br>
              <a:rPr lang="en-US" altLang="en-US" dirty="0"/>
            </a:br>
            <a:endParaRPr lang="en-US" altLang="en-US" dirty="0"/>
          </a:p>
        </p:txBody>
      </p:sp>
      <p:pic>
        <p:nvPicPr>
          <p:cNvPr id="35844" name="Picture 5">
            <a:extLst>
              <a:ext uri="{FF2B5EF4-FFF2-40B4-BE49-F238E27FC236}">
                <a16:creationId xmlns:a16="http://schemas.microsoft.com/office/drawing/2014/main" id="{242FACBA-69C6-0345-916D-4798D31FB5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3549" y="2438698"/>
            <a:ext cx="4511026" cy="166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8629B45-3144-B94C-ABDF-96F874D60482}"/>
              </a:ext>
            </a:extLst>
          </p:cNvPr>
          <p:cNvSpPr>
            <a:spLocks noGrp="1" noChangeArrowheads="1"/>
          </p:cNvSpPr>
          <p:nvPr>
            <p:ph type="title"/>
          </p:nvPr>
        </p:nvSpPr>
        <p:spPr/>
        <p:txBody>
          <a:bodyPr/>
          <a:lstStyle/>
          <a:p>
            <a:r>
              <a:rPr lang="en-US" altLang="en-US"/>
              <a:t>POSIX Condition Variables</a:t>
            </a:r>
          </a:p>
        </p:txBody>
      </p:sp>
      <p:sp>
        <p:nvSpPr>
          <p:cNvPr id="36867" name="Content Placeholder 2">
            <a:extLst>
              <a:ext uri="{FF2B5EF4-FFF2-40B4-BE49-F238E27FC236}">
                <a16:creationId xmlns:a16="http://schemas.microsoft.com/office/drawing/2014/main" id="{6F466477-F6F8-3F41-99DB-924B4BB033E1}"/>
              </a:ext>
            </a:extLst>
          </p:cNvPr>
          <p:cNvSpPr>
            <a:spLocks noGrp="1" noChangeArrowheads="1"/>
          </p:cNvSpPr>
          <p:nvPr>
            <p:ph idx="1"/>
          </p:nvPr>
        </p:nvSpPr>
        <p:spPr>
          <a:xfrm>
            <a:off x="457200" y="1021292"/>
            <a:ext cx="7928828" cy="3398639"/>
          </a:xfrm>
        </p:spPr>
        <p:txBody>
          <a:bodyPr/>
          <a:lstStyle/>
          <a:p>
            <a:r>
              <a:rPr lang="en-US" altLang="en-US" dirty="0"/>
              <a:t>Thread waiting for the condition </a:t>
            </a:r>
            <a:r>
              <a:rPr lang="en-US" altLang="en-US" b="1" dirty="0">
                <a:latin typeface="Courier New" panose="02070309020205020404" pitchFamily="49" charset="0"/>
                <a:cs typeface="Courier New" panose="02070309020205020404" pitchFamily="49" charset="0"/>
              </a:rPr>
              <a:t>a == b </a:t>
            </a:r>
            <a:r>
              <a:rPr lang="en-US" altLang="en-US" dirty="0"/>
              <a:t>to become true:</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endParaRPr lang="en-US" altLang="en-US" dirty="0"/>
          </a:p>
          <a:p>
            <a:endParaRPr lang="en-US" altLang="en-US" dirty="0"/>
          </a:p>
          <a:p>
            <a:r>
              <a:rPr lang="en-US" altLang="en-US" dirty="0"/>
              <a:t>Thread signaling another thread waiting on the condition variable:</a:t>
            </a:r>
          </a:p>
          <a:p>
            <a:endParaRPr lang="en-US" altLang="en-US" dirty="0"/>
          </a:p>
        </p:txBody>
      </p:sp>
      <p:pic>
        <p:nvPicPr>
          <p:cNvPr id="36868" name="Picture 6">
            <a:extLst>
              <a:ext uri="{FF2B5EF4-FFF2-40B4-BE49-F238E27FC236}">
                <a16:creationId xmlns:a16="http://schemas.microsoft.com/office/drawing/2014/main" id="{A40DAD77-E9BF-4F4E-8131-FFEC517FF4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7396" y="1602420"/>
            <a:ext cx="5296835" cy="14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3">
            <a:extLst>
              <a:ext uri="{FF2B5EF4-FFF2-40B4-BE49-F238E27FC236}">
                <a16:creationId xmlns:a16="http://schemas.microsoft.com/office/drawing/2014/main" id="{AC91FCD2-43E4-7147-A7A0-B3E71A3031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7396" y="4373412"/>
            <a:ext cx="3787376" cy="115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1</a:t>
            </a:r>
          </a:p>
        </p:txBody>
      </p:sp>
      <p:sp>
        <p:nvSpPr>
          <p:cNvPr id="4" name="TextBox 3">
            <a:extLst>
              <a:ext uri="{FF2B5EF4-FFF2-40B4-BE49-F238E27FC236}">
                <a16:creationId xmlns:a16="http://schemas.microsoft.com/office/drawing/2014/main" id="{B8467E14-34E1-8FA3-5326-369B76E3BA4A}"/>
              </a:ext>
            </a:extLst>
          </p:cNvPr>
          <p:cNvSpPr txBox="1"/>
          <p:nvPr/>
        </p:nvSpPr>
        <p:spPr>
          <a:xfrm>
            <a:off x="991454" y="1164725"/>
            <a:ext cx="7161091" cy="1477328"/>
          </a:xfrm>
          <a:prstGeom prst="rect">
            <a:avLst/>
          </a:prstGeom>
          <a:noFill/>
        </p:spPr>
        <p:txBody>
          <a:bodyPr wrap="square" rtlCol="0">
            <a:spAutoFit/>
          </a:bodyPr>
          <a:lstStyle/>
          <a:p>
            <a:r>
              <a:rPr lang="en-US" dirty="0">
                <a:latin typeface="Helvetica (正文)"/>
              </a:rPr>
              <a:t>Suppose the following code ensures that three threads executing in critical section in order, i.e., T1, T2, T3, T1, T2, T3, T1 ... </a:t>
            </a:r>
          </a:p>
          <a:p>
            <a:r>
              <a:rPr lang="en-US" dirty="0">
                <a:latin typeface="Helvetica (正文)"/>
              </a:rPr>
              <a:t>What shall be the initial values of the three semaphores S1, S2, and S3, respectively? </a:t>
            </a:r>
          </a:p>
          <a:p>
            <a:endParaRPr lang="en-US" dirty="0">
              <a:latin typeface="Helvetica (正文)"/>
            </a:endParaRPr>
          </a:p>
        </p:txBody>
      </p:sp>
      <p:pic>
        <p:nvPicPr>
          <p:cNvPr id="6" name="Picture 5" descr="Text&#10;&#10;Description automatically generated">
            <a:extLst>
              <a:ext uri="{FF2B5EF4-FFF2-40B4-BE49-F238E27FC236}">
                <a16:creationId xmlns:a16="http://schemas.microsoft.com/office/drawing/2014/main" id="{70A4E246-2D32-E812-31C1-87B97EC1B343}"/>
              </a:ext>
            </a:extLst>
          </p:cNvPr>
          <p:cNvPicPr>
            <a:picLocks noChangeAspect="1"/>
          </p:cNvPicPr>
          <p:nvPr/>
        </p:nvPicPr>
        <p:blipFill>
          <a:blip r:embed="rId2"/>
          <a:stretch>
            <a:fillRect/>
          </a:stretch>
        </p:blipFill>
        <p:spPr>
          <a:xfrm>
            <a:off x="457200" y="2684584"/>
            <a:ext cx="7772400" cy="2101720"/>
          </a:xfrm>
          <a:prstGeom prst="rect">
            <a:avLst/>
          </a:prstGeom>
        </p:spPr>
      </p:pic>
    </p:spTree>
    <p:extLst>
      <p:ext uri="{BB962C8B-B14F-4D97-AF65-F5344CB8AC3E}">
        <p14:creationId xmlns:p14="http://schemas.microsoft.com/office/powerpoint/2010/main" val="502274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1</a:t>
            </a:r>
          </a:p>
        </p:txBody>
      </p:sp>
      <p:pic>
        <p:nvPicPr>
          <p:cNvPr id="6" name="Picture 5" descr="Text&#10;&#10;Description automatically generated">
            <a:extLst>
              <a:ext uri="{FF2B5EF4-FFF2-40B4-BE49-F238E27FC236}">
                <a16:creationId xmlns:a16="http://schemas.microsoft.com/office/drawing/2014/main" id="{70A4E246-2D32-E812-31C1-87B97EC1B343}"/>
              </a:ext>
            </a:extLst>
          </p:cNvPr>
          <p:cNvPicPr>
            <a:picLocks noChangeAspect="1"/>
          </p:cNvPicPr>
          <p:nvPr/>
        </p:nvPicPr>
        <p:blipFill>
          <a:blip r:embed="rId2"/>
          <a:stretch>
            <a:fillRect/>
          </a:stretch>
        </p:blipFill>
        <p:spPr>
          <a:xfrm>
            <a:off x="457200" y="2684584"/>
            <a:ext cx="7772400" cy="2101720"/>
          </a:xfrm>
          <a:prstGeom prst="rect">
            <a:avLst/>
          </a:prstGeom>
        </p:spPr>
      </p:pic>
      <p:sp>
        <p:nvSpPr>
          <p:cNvPr id="3" name="TextBox 2">
            <a:extLst>
              <a:ext uri="{FF2B5EF4-FFF2-40B4-BE49-F238E27FC236}">
                <a16:creationId xmlns:a16="http://schemas.microsoft.com/office/drawing/2014/main" id="{93FCD044-5CBA-DF6C-3738-06B995903F65}"/>
              </a:ext>
            </a:extLst>
          </p:cNvPr>
          <p:cNvSpPr txBox="1"/>
          <p:nvPr/>
        </p:nvSpPr>
        <p:spPr>
          <a:xfrm>
            <a:off x="2566104" y="5127524"/>
            <a:ext cx="4011791" cy="523220"/>
          </a:xfrm>
          <a:prstGeom prst="rect">
            <a:avLst/>
          </a:prstGeom>
          <a:noFill/>
        </p:spPr>
        <p:txBody>
          <a:bodyPr wrap="square" rtlCol="0">
            <a:spAutoFit/>
          </a:bodyPr>
          <a:lstStyle/>
          <a:p>
            <a:r>
              <a:rPr lang="en-HK" sz="2800" dirty="0">
                <a:solidFill>
                  <a:srgbClr val="FF0000"/>
                </a:solidFill>
                <a:effectLst/>
                <a:latin typeface="BookAntiqua"/>
              </a:rPr>
              <a:t>S1 = 1; S2 = 0; S3 = 0 </a:t>
            </a:r>
            <a:endParaRPr lang="en-HK" sz="2800" dirty="0">
              <a:solidFill>
                <a:srgbClr val="FF0000"/>
              </a:solidFill>
            </a:endParaRPr>
          </a:p>
        </p:txBody>
      </p:sp>
      <p:sp>
        <p:nvSpPr>
          <p:cNvPr id="7" name="TextBox 3">
            <a:extLst>
              <a:ext uri="{FF2B5EF4-FFF2-40B4-BE49-F238E27FC236}">
                <a16:creationId xmlns:a16="http://schemas.microsoft.com/office/drawing/2014/main" id="{EEE7EF50-25C6-4D92-9273-CDD427EE217B}"/>
              </a:ext>
            </a:extLst>
          </p:cNvPr>
          <p:cNvSpPr txBox="1"/>
          <p:nvPr/>
        </p:nvSpPr>
        <p:spPr>
          <a:xfrm>
            <a:off x="991454" y="1164725"/>
            <a:ext cx="7161091" cy="1477328"/>
          </a:xfrm>
          <a:prstGeom prst="rect">
            <a:avLst/>
          </a:prstGeom>
          <a:noFill/>
        </p:spPr>
        <p:txBody>
          <a:bodyPr wrap="square" rtlCol="0">
            <a:spAutoFit/>
          </a:bodyPr>
          <a:lstStyle/>
          <a:p>
            <a:r>
              <a:rPr lang="en-US" dirty="0">
                <a:latin typeface="Helvetica (正文)"/>
              </a:rPr>
              <a:t>Suppose the following code ensures that three threads executing in critical section in order, i.e., T1, T2, T3, T1, T2, T3, T1 ... </a:t>
            </a:r>
          </a:p>
          <a:p>
            <a:r>
              <a:rPr lang="en-US" dirty="0">
                <a:latin typeface="Helvetica (正文)"/>
              </a:rPr>
              <a:t>What shall be the initial values of the three semaphores S1, S2, and S3, respectively? </a:t>
            </a:r>
          </a:p>
          <a:p>
            <a:endParaRPr lang="en-US" dirty="0">
              <a:latin typeface="Helvetica (正文)"/>
            </a:endParaRPr>
          </a:p>
        </p:txBody>
      </p:sp>
    </p:spTree>
    <p:extLst>
      <p:ext uri="{BB962C8B-B14F-4D97-AF65-F5344CB8AC3E}">
        <p14:creationId xmlns:p14="http://schemas.microsoft.com/office/powerpoint/2010/main" val="2406338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2</a:t>
            </a:r>
          </a:p>
        </p:txBody>
      </p:sp>
      <p:sp>
        <p:nvSpPr>
          <p:cNvPr id="4" name="TextBox 3">
            <a:extLst>
              <a:ext uri="{FF2B5EF4-FFF2-40B4-BE49-F238E27FC236}">
                <a16:creationId xmlns:a16="http://schemas.microsoft.com/office/drawing/2014/main" id="{B8467E14-34E1-8FA3-5326-369B76E3BA4A}"/>
              </a:ext>
            </a:extLst>
          </p:cNvPr>
          <p:cNvSpPr txBox="1"/>
          <p:nvPr/>
        </p:nvSpPr>
        <p:spPr>
          <a:xfrm>
            <a:off x="760165" y="1207256"/>
            <a:ext cx="7535536" cy="1200329"/>
          </a:xfrm>
          <a:prstGeom prst="rect">
            <a:avLst/>
          </a:prstGeom>
          <a:noFill/>
        </p:spPr>
        <p:txBody>
          <a:bodyPr wrap="square" rtlCol="0">
            <a:spAutoFit/>
          </a:bodyPr>
          <a:lstStyle/>
          <a:p>
            <a:r>
              <a:rPr lang="en-US" dirty="0">
                <a:latin typeface="Helvetica (正文)"/>
              </a:rPr>
              <a:t>The program below is made up of two concurrent processes sharing semaphores X and Y, both initialized to 0. What will be the output when both processes complete execution? If there is more than one possible output, describe all possibilities.</a:t>
            </a:r>
          </a:p>
        </p:txBody>
      </p:sp>
      <p:graphicFrame>
        <p:nvGraphicFramePr>
          <p:cNvPr id="7" name="Table 6">
            <a:extLst>
              <a:ext uri="{FF2B5EF4-FFF2-40B4-BE49-F238E27FC236}">
                <a16:creationId xmlns:a16="http://schemas.microsoft.com/office/drawing/2014/main" id="{E3386583-AD54-DA54-CEF8-580F431C82A2}"/>
              </a:ext>
            </a:extLst>
          </p:cNvPr>
          <p:cNvGraphicFramePr>
            <a:graphicFrameLocks noGrp="1"/>
          </p:cNvGraphicFramePr>
          <p:nvPr>
            <p:extLst>
              <p:ext uri="{D42A27DB-BD31-4B8C-83A1-F6EECF244321}">
                <p14:modId xmlns:p14="http://schemas.microsoft.com/office/powerpoint/2010/main" val="1801310182"/>
              </p:ext>
            </p:extLst>
          </p:nvPr>
        </p:nvGraphicFramePr>
        <p:xfrm>
          <a:off x="1479933" y="2879520"/>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15111772"/>
                    </a:ext>
                  </a:extLst>
                </a:gridCol>
                <a:gridCol w="3048000">
                  <a:extLst>
                    <a:ext uri="{9D8B030D-6E8A-4147-A177-3AD203B41FA5}">
                      <a16:colId xmlns:a16="http://schemas.microsoft.com/office/drawing/2014/main" val="2661894798"/>
                    </a:ext>
                  </a:extLst>
                </a:gridCol>
              </a:tblGrid>
              <a:tr h="370840">
                <a:tc>
                  <a:txBody>
                    <a:bodyPr/>
                    <a:lstStyle/>
                    <a:p>
                      <a:pPr algn="ctr"/>
                      <a:r>
                        <a:rPr lang="en-US" dirty="0"/>
                        <a:t>Process A</a:t>
                      </a:r>
                    </a:p>
                  </a:txBody>
                  <a:tcPr/>
                </a:tc>
                <a:tc>
                  <a:txBody>
                    <a:bodyPr/>
                    <a:lstStyle/>
                    <a:p>
                      <a:pPr algn="ctr"/>
                      <a:r>
                        <a:rPr lang="en-US" dirty="0"/>
                        <a:t>Process B</a:t>
                      </a:r>
                    </a:p>
                  </a:txBody>
                  <a:tcPr/>
                </a:tc>
                <a:extLst>
                  <a:ext uri="{0D108BD9-81ED-4DB2-BD59-A6C34878D82A}">
                    <a16:rowId xmlns:a16="http://schemas.microsoft.com/office/drawing/2014/main" val="3572948930"/>
                  </a:ext>
                </a:extLst>
              </a:tr>
              <a:tr h="370840">
                <a:tc>
                  <a:txBody>
                    <a:bodyPr/>
                    <a:lstStyle/>
                    <a:p>
                      <a:pPr algn="ctr"/>
                      <a:r>
                        <a:rPr lang="en-US" dirty="0"/>
                        <a:t>wait(X); </a:t>
                      </a:r>
                    </a:p>
                    <a:p>
                      <a:pPr algn="ctr"/>
                      <a:r>
                        <a:rPr lang="en-US" dirty="0" err="1"/>
                        <a:t>cout</a:t>
                      </a:r>
                      <a:r>
                        <a:rPr lang="en-US" dirty="0"/>
                        <a:t> &lt;&lt; “b”; </a:t>
                      </a:r>
                    </a:p>
                    <a:p>
                      <a:pPr algn="ctr"/>
                      <a:r>
                        <a:rPr lang="en-US" dirty="0"/>
                        <a:t>signal(Y); </a:t>
                      </a:r>
                    </a:p>
                    <a:p>
                      <a:pPr algn="ctr"/>
                      <a:r>
                        <a:rPr lang="en-US" dirty="0"/>
                        <a:t>wait(Y); </a:t>
                      </a:r>
                    </a:p>
                    <a:p>
                      <a:pPr algn="ctr"/>
                      <a:r>
                        <a:rPr lang="en-US" dirty="0" err="1"/>
                        <a:t>cout</a:t>
                      </a:r>
                      <a:r>
                        <a:rPr lang="en-US" dirty="0"/>
                        <a:t> &lt;&lt; “c”; </a:t>
                      </a:r>
                    </a:p>
                    <a:p>
                      <a:pPr algn="ctr"/>
                      <a:r>
                        <a:rPr lang="en-US" dirty="0"/>
                        <a:t>signal(Y); </a:t>
                      </a:r>
                    </a:p>
                    <a:p>
                      <a:pPr algn="ctr"/>
                      <a:endParaRPr lang="en-US" dirty="0"/>
                    </a:p>
                  </a:txBody>
                  <a:tcPr/>
                </a:tc>
                <a:tc>
                  <a:txBody>
                    <a:bodyPr/>
                    <a:lstStyle/>
                    <a:p>
                      <a:pPr algn="ctr"/>
                      <a:r>
                        <a:rPr lang="en-US" dirty="0"/>
                        <a:t>signal(X); </a:t>
                      </a:r>
                    </a:p>
                    <a:p>
                      <a:pPr algn="ctr"/>
                      <a:r>
                        <a:rPr lang="en-US" dirty="0" err="1"/>
                        <a:t>cout</a:t>
                      </a:r>
                      <a:r>
                        <a:rPr lang="en-US" dirty="0"/>
                        <a:t> &lt;&lt; “a”; </a:t>
                      </a:r>
                    </a:p>
                    <a:p>
                      <a:pPr algn="ctr"/>
                      <a:r>
                        <a:rPr lang="en-US" dirty="0"/>
                        <a:t>wait(Y); </a:t>
                      </a:r>
                    </a:p>
                    <a:p>
                      <a:pPr algn="ctr"/>
                      <a:r>
                        <a:rPr lang="en-US" dirty="0" err="1"/>
                        <a:t>cout</a:t>
                      </a:r>
                      <a:r>
                        <a:rPr lang="en-US" dirty="0"/>
                        <a:t> &lt;&lt; “d”; </a:t>
                      </a:r>
                    </a:p>
                    <a:p>
                      <a:pPr algn="ctr"/>
                      <a:endParaRPr lang="en-US" dirty="0"/>
                    </a:p>
                  </a:txBody>
                  <a:tcPr/>
                </a:tc>
                <a:extLst>
                  <a:ext uri="{0D108BD9-81ED-4DB2-BD59-A6C34878D82A}">
                    <a16:rowId xmlns:a16="http://schemas.microsoft.com/office/drawing/2014/main" val="2132512386"/>
                  </a:ext>
                </a:extLst>
              </a:tr>
            </a:tbl>
          </a:graphicData>
        </a:graphic>
      </p:graphicFrame>
    </p:spTree>
    <p:extLst>
      <p:ext uri="{BB962C8B-B14F-4D97-AF65-F5344CB8AC3E}">
        <p14:creationId xmlns:p14="http://schemas.microsoft.com/office/powerpoint/2010/main" val="907906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2</a:t>
            </a:r>
          </a:p>
        </p:txBody>
      </p:sp>
      <p:graphicFrame>
        <p:nvGraphicFramePr>
          <p:cNvPr id="3" name="Table 6">
            <a:extLst>
              <a:ext uri="{FF2B5EF4-FFF2-40B4-BE49-F238E27FC236}">
                <a16:creationId xmlns:a16="http://schemas.microsoft.com/office/drawing/2014/main" id="{8F247476-CF25-906B-46C3-EA68DD468A98}"/>
              </a:ext>
            </a:extLst>
          </p:cNvPr>
          <p:cNvGraphicFramePr>
            <a:graphicFrameLocks noGrp="1"/>
          </p:cNvGraphicFramePr>
          <p:nvPr>
            <p:extLst>
              <p:ext uri="{D42A27DB-BD31-4B8C-83A1-F6EECF244321}">
                <p14:modId xmlns:p14="http://schemas.microsoft.com/office/powerpoint/2010/main" val="1998477879"/>
              </p:ext>
            </p:extLst>
          </p:nvPr>
        </p:nvGraphicFramePr>
        <p:xfrm>
          <a:off x="1524000" y="1691986"/>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15111772"/>
                    </a:ext>
                  </a:extLst>
                </a:gridCol>
                <a:gridCol w="3048000">
                  <a:extLst>
                    <a:ext uri="{9D8B030D-6E8A-4147-A177-3AD203B41FA5}">
                      <a16:colId xmlns:a16="http://schemas.microsoft.com/office/drawing/2014/main" val="2661894798"/>
                    </a:ext>
                  </a:extLst>
                </a:gridCol>
              </a:tblGrid>
              <a:tr h="370840">
                <a:tc>
                  <a:txBody>
                    <a:bodyPr/>
                    <a:lstStyle/>
                    <a:p>
                      <a:pPr algn="ctr"/>
                      <a:r>
                        <a:rPr lang="en-US" dirty="0"/>
                        <a:t>Process A</a:t>
                      </a:r>
                    </a:p>
                  </a:txBody>
                  <a:tcPr/>
                </a:tc>
                <a:tc>
                  <a:txBody>
                    <a:bodyPr/>
                    <a:lstStyle/>
                    <a:p>
                      <a:pPr algn="ctr"/>
                      <a:r>
                        <a:rPr lang="en-US" dirty="0"/>
                        <a:t>Process B</a:t>
                      </a:r>
                    </a:p>
                  </a:txBody>
                  <a:tcPr/>
                </a:tc>
                <a:extLst>
                  <a:ext uri="{0D108BD9-81ED-4DB2-BD59-A6C34878D82A}">
                    <a16:rowId xmlns:a16="http://schemas.microsoft.com/office/drawing/2014/main" val="3572948930"/>
                  </a:ext>
                </a:extLst>
              </a:tr>
              <a:tr h="370840">
                <a:tc>
                  <a:txBody>
                    <a:bodyPr/>
                    <a:lstStyle/>
                    <a:p>
                      <a:pPr algn="ctr"/>
                      <a:r>
                        <a:rPr lang="en-US" dirty="0"/>
                        <a:t>wait(X); </a:t>
                      </a:r>
                    </a:p>
                    <a:p>
                      <a:pPr algn="ctr"/>
                      <a:r>
                        <a:rPr lang="en-US" dirty="0" err="1"/>
                        <a:t>cout</a:t>
                      </a:r>
                      <a:r>
                        <a:rPr lang="en-US" dirty="0"/>
                        <a:t> &lt;&lt; “b”; </a:t>
                      </a:r>
                    </a:p>
                    <a:p>
                      <a:pPr algn="ctr"/>
                      <a:r>
                        <a:rPr lang="en-US" dirty="0"/>
                        <a:t>signal(Y); </a:t>
                      </a:r>
                    </a:p>
                    <a:p>
                      <a:pPr algn="ctr"/>
                      <a:r>
                        <a:rPr lang="en-US" dirty="0"/>
                        <a:t>wait(Y); </a:t>
                      </a:r>
                    </a:p>
                    <a:p>
                      <a:pPr algn="ctr"/>
                      <a:r>
                        <a:rPr lang="en-US" dirty="0" err="1"/>
                        <a:t>cout</a:t>
                      </a:r>
                      <a:r>
                        <a:rPr lang="en-US" dirty="0"/>
                        <a:t> &lt;&lt; “c”; </a:t>
                      </a:r>
                    </a:p>
                    <a:p>
                      <a:pPr algn="ctr"/>
                      <a:r>
                        <a:rPr lang="en-US" dirty="0"/>
                        <a:t>signal(Y); </a:t>
                      </a:r>
                    </a:p>
                    <a:p>
                      <a:pPr algn="ctr"/>
                      <a:endParaRPr lang="en-US" dirty="0"/>
                    </a:p>
                  </a:txBody>
                  <a:tcPr/>
                </a:tc>
                <a:tc>
                  <a:txBody>
                    <a:bodyPr/>
                    <a:lstStyle/>
                    <a:p>
                      <a:pPr algn="ctr"/>
                      <a:r>
                        <a:rPr lang="en-US" dirty="0">
                          <a:solidFill>
                            <a:srgbClr val="FF0000"/>
                          </a:solidFill>
                        </a:rPr>
                        <a:t>signal(X); </a:t>
                      </a:r>
                    </a:p>
                    <a:p>
                      <a:pPr algn="ctr"/>
                      <a:r>
                        <a:rPr lang="en-US" dirty="0" err="1">
                          <a:solidFill>
                            <a:schemeClr val="tx1"/>
                          </a:solidFill>
                        </a:rPr>
                        <a:t>cout</a:t>
                      </a:r>
                      <a:r>
                        <a:rPr lang="en-US" dirty="0">
                          <a:solidFill>
                            <a:schemeClr val="tx1"/>
                          </a:solidFill>
                        </a:rPr>
                        <a:t> &lt;&lt; “a”; </a:t>
                      </a:r>
                    </a:p>
                    <a:p>
                      <a:pPr algn="ctr"/>
                      <a:r>
                        <a:rPr lang="en-US" dirty="0">
                          <a:solidFill>
                            <a:schemeClr val="tx1"/>
                          </a:solidFill>
                        </a:rPr>
                        <a:t>wait(Y); </a:t>
                      </a:r>
                    </a:p>
                    <a:p>
                      <a:pPr algn="ctr"/>
                      <a:r>
                        <a:rPr lang="en-US" dirty="0" err="1">
                          <a:solidFill>
                            <a:schemeClr val="tx1"/>
                          </a:solidFill>
                        </a:rPr>
                        <a:t>cout</a:t>
                      </a:r>
                      <a:r>
                        <a:rPr lang="en-US" dirty="0">
                          <a:solidFill>
                            <a:schemeClr val="tx1"/>
                          </a:solidFill>
                        </a:rPr>
                        <a:t> &lt;&lt; “d”; </a:t>
                      </a:r>
                    </a:p>
                    <a:p>
                      <a:pPr algn="ctr"/>
                      <a:endParaRPr lang="en-US" dirty="0"/>
                    </a:p>
                  </a:txBody>
                  <a:tcPr/>
                </a:tc>
                <a:extLst>
                  <a:ext uri="{0D108BD9-81ED-4DB2-BD59-A6C34878D82A}">
                    <a16:rowId xmlns:a16="http://schemas.microsoft.com/office/drawing/2014/main" val="2132512386"/>
                  </a:ext>
                </a:extLst>
              </a:tr>
            </a:tbl>
          </a:graphicData>
        </a:graphic>
      </p:graphicFrame>
      <p:sp>
        <p:nvSpPr>
          <p:cNvPr id="8" name="TextBox 7">
            <a:extLst>
              <a:ext uri="{FF2B5EF4-FFF2-40B4-BE49-F238E27FC236}">
                <a16:creationId xmlns:a16="http://schemas.microsoft.com/office/drawing/2014/main" id="{CC653B0C-F379-C967-270F-2235581E4809}"/>
              </a:ext>
            </a:extLst>
          </p:cNvPr>
          <p:cNvSpPr txBox="1"/>
          <p:nvPr/>
        </p:nvSpPr>
        <p:spPr>
          <a:xfrm>
            <a:off x="2006930" y="5272644"/>
            <a:ext cx="1314784" cy="369332"/>
          </a:xfrm>
          <a:prstGeom prst="rect">
            <a:avLst/>
          </a:prstGeom>
          <a:noFill/>
        </p:spPr>
        <p:txBody>
          <a:bodyPr wrap="none" rtlCol="0">
            <a:spAutoFit/>
          </a:bodyPr>
          <a:lstStyle/>
          <a:p>
            <a:r>
              <a:rPr lang="en-US" dirty="0"/>
              <a:t>Output: b</a:t>
            </a:r>
          </a:p>
        </p:txBody>
      </p:sp>
      <p:sp>
        <p:nvSpPr>
          <p:cNvPr id="10" name="Notched Right Arrow 9">
            <a:extLst>
              <a:ext uri="{FF2B5EF4-FFF2-40B4-BE49-F238E27FC236}">
                <a16:creationId xmlns:a16="http://schemas.microsoft.com/office/drawing/2014/main" id="{6D868097-791E-C4FB-8388-6AF11E22567C}"/>
              </a:ext>
            </a:extLst>
          </p:cNvPr>
          <p:cNvSpPr/>
          <p:nvPr/>
        </p:nvSpPr>
        <p:spPr bwMode="auto">
          <a:xfrm>
            <a:off x="1674420" y="2409805"/>
            <a:ext cx="712520" cy="246416"/>
          </a:xfrm>
          <a:prstGeom prst="notch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4237522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2</a:t>
            </a:r>
          </a:p>
        </p:txBody>
      </p:sp>
      <p:graphicFrame>
        <p:nvGraphicFramePr>
          <p:cNvPr id="3" name="Table 6">
            <a:extLst>
              <a:ext uri="{FF2B5EF4-FFF2-40B4-BE49-F238E27FC236}">
                <a16:creationId xmlns:a16="http://schemas.microsoft.com/office/drawing/2014/main" id="{8F247476-CF25-906B-46C3-EA68DD468A98}"/>
              </a:ext>
            </a:extLst>
          </p:cNvPr>
          <p:cNvGraphicFramePr>
            <a:graphicFrameLocks noGrp="1"/>
          </p:cNvGraphicFramePr>
          <p:nvPr/>
        </p:nvGraphicFramePr>
        <p:xfrm>
          <a:off x="1524000" y="1691986"/>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15111772"/>
                    </a:ext>
                  </a:extLst>
                </a:gridCol>
                <a:gridCol w="3048000">
                  <a:extLst>
                    <a:ext uri="{9D8B030D-6E8A-4147-A177-3AD203B41FA5}">
                      <a16:colId xmlns:a16="http://schemas.microsoft.com/office/drawing/2014/main" val="2661894798"/>
                    </a:ext>
                  </a:extLst>
                </a:gridCol>
              </a:tblGrid>
              <a:tr h="370840">
                <a:tc>
                  <a:txBody>
                    <a:bodyPr/>
                    <a:lstStyle/>
                    <a:p>
                      <a:pPr algn="ctr"/>
                      <a:r>
                        <a:rPr lang="en-US" dirty="0"/>
                        <a:t>Process A</a:t>
                      </a:r>
                    </a:p>
                  </a:txBody>
                  <a:tcPr/>
                </a:tc>
                <a:tc>
                  <a:txBody>
                    <a:bodyPr/>
                    <a:lstStyle/>
                    <a:p>
                      <a:pPr algn="ctr"/>
                      <a:r>
                        <a:rPr lang="en-US" dirty="0"/>
                        <a:t>Process B</a:t>
                      </a:r>
                    </a:p>
                  </a:txBody>
                  <a:tcPr/>
                </a:tc>
                <a:extLst>
                  <a:ext uri="{0D108BD9-81ED-4DB2-BD59-A6C34878D82A}">
                    <a16:rowId xmlns:a16="http://schemas.microsoft.com/office/drawing/2014/main" val="3572948930"/>
                  </a:ext>
                </a:extLst>
              </a:tr>
              <a:tr h="370840">
                <a:tc>
                  <a:txBody>
                    <a:bodyPr/>
                    <a:lstStyle/>
                    <a:p>
                      <a:pPr algn="ctr"/>
                      <a:r>
                        <a:rPr lang="en-US" dirty="0"/>
                        <a:t>wait(X); </a:t>
                      </a:r>
                    </a:p>
                    <a:p>
                      <a:pPr algn="ctr"/>
                      <a:r>
                        <a:rPr lang="en-US" dirty="0" err="1"/>
                        <a:t>cout</a:t>
                      </a:r>
                      <a:r>
                        <a:rPr lang="en-US" dirty="0"/>
                        <a:t> &lt;&lt; “b”; </a:t>
                      </a:r>
                    </a:p>
                    <a:p>
                      <a:pPr algn="ctr"/>
                      <a:r>
                        <a:rPr lang="en-US" dirty="0"/>
                        <a:t>signal(Y); </a:t>
                      </a:r>
                    </a:p>
                    <a:p>
                      <a:pPr algn="ctr"/>
                      <a:r>
                        <a:rPr lang="en-US" dirty="0"/>
                        <a:t>wait(Y); </a:t>
                      </a:r>
                    </a:p>
                    <a:p>
                      <a:pPr algn="ctr"/>
                      <a:r>
                        <a:rPr lang="en-US" dirty="0" err="1"/>
                        <a:t>cout</a:t>
                      </a:r>
                      <a:r>
                        <a:rPr lang="en-US" dirty="0"/>
                        <a:t> &lt;&lt; “c”; </a:t>
                      </a:r>
                    </a:p>
                    <a:p>
                      <a:pPr algn="ctr"/>
                      <a:r>
                        <a:rPr lang="en-US" dirty="0"/>
                        <a:t>signal(Y); </a:t>
                      </a:r>
                    </a:p>
                    <a:p>
                      <a:pPr algn="ctr"/>
                      <a:endParaRPr lang="en-US" dirty="0"/>
                    </a:p>
                  </a:txBody>
                  <a:tcPr/>
                </a:tc>
                <a:tc>
                  <a:txBody>
                    <a:bodyPr/>
                    <a:lstStyle/>
                    <a:p>
                      <a:pPr algn="ctr"/>
                      <a:r>
                        <a:rPr lang="en-US" dirty="0">
                          <a:solidFill>
                            <a:srgbClr val="FF0000"/>
                          </a:solidFill>
                        </a:rPr>
                        <a:t>signal(X); </a:t>
                      </a:r>
                    </a:p>
                    <a:p>
                      <a:pPr algn="ctr"/>
                      <a:r>
                        <a:rPr lang="en-US" dirty="0" err="1">
                          <a:solidFill>
                            <a:schemeClr val="tx1"/>
                          </a:solidFill>
                        </a:rPr>
                        <a:t>cout</a:t>
                      </a:r>
                      <a:r>
                        <a:rPr lang="en-US" dirty="0">
                          <a:solidFill>
                            <a:schemeClr val="tx1"/>
                          </a:solidFill>
                        </a:rPr>
                        <a:t> &lt;&lt; “a”; </a:t>
                      </a:r>
                    </a:p>
                    <a:p>
                      <a:pPr algn="ctr"/>
                      <a:r>
                        <a:rPr lang="en-US" dirty="0">
                          <a:solidFill>
                            <a:schemeClr val="tx1"/>
                          </a:solidFill>
                        </a:rPr>
                        <a:t>wait(Y); </a:t>
                      </a:r>
                    </a:p>
                    <a:p>
                      <a:pPr algn="ctr"/>
                      <a:r>
                        <a:rPr lang="en-US" dirty="0" err="1">
                          <a:solidFill>
                            <a:schemeClr val="tx1"/>
                          </a:solidFill>
                        </a:rPr>
                        <a:t>cout</a:t>
                      </a:r>
                      <a:r>
                        <a:rPr lang="en-US" dirty="0">
                          <a:solidFill>
                            <a:schemeClr val="tx1"/>
                          </a:solidFill>
                        </a:rPr>
                        <a:t> &lt;&lt; “d”; </a:t>
                      </a:r>
                    </a:p>
                    <a:p>
                      <a:pPr algn="ctr"/>
                      <a:endParaRPr lang="en-US" dirty="0"/>
                    </a:p>
                  </a:txBody>
                  <a:tcPr/>
                </a:tc>
                <a:extLst>
                  <a:ext uri="{0D108BD9-81ED-4DB2-BD59-A6C34878D82A}">
                    <a16:rowId xmlns:a16="http://schemas.microsoft.com/office/drawing/2014/main" val="2132512386"/>
                  </a:ext>
                </a:extLst>
              </a:tr>
            </a:tbl>
          </a:graphicData>
        </a:graphic>
      </p:graphicFrame>
      <p:sp>
        <p:nvSpPr>
          <p:cNvPr id="8" name="TextBox 7">
            <a:extLst>
              <a:ext uri="{FF2B5EF4-FFF2-40B4-BE49-F238E27FC236}">
                <a16:creationId xmlns:a16="http://schemas.microsoft.com/office/drawing/2014/main" id="{CC653B0C-F379-C967-270F-2235581E4809}"/>
              </a:ext>
            </a:extLst>
          </p:cNvPr>
          <p:cNvSpPr txBox="1"/>
          <p:nvPr/>
        </p:nvSpPr>
        <p:spPr>
          <a:xfrm>
            <a:off x="2006930" y="5272644"/>
            <a:ext cx="1314784" cy="369332"/>
          </a:xfrm>
          <a:prstGeom prst="rect">
            <a:avLst/>
          </a:prstGeom>
          <a:noFill/>
        </p:spPr>
        <p:txBody>
          <a:bodyPr wrap="none" rtlCol="0">
            <a:spAutoFit/>
          </a:bodyPr>
          <a:lstStyle/>
          <a:p>
            <a:r>
              <a:rPr lang="en-US" dirty="0"/>
              <a:t>Output: b</a:t>
            </a:r>
          </a:p>
        </p:txBody>
      </p:sp>
      <p:sp>
        <p:nvSpPr>
          <p:cNvPr id="10" name="Notched Right Arrow 9">
            <a:extLst>
              <a:ext uri="{FF2B5EF4-FFF2-40B4-BE49-F238E27FC236}">
                <a16:creationId xmlns:a16="http://schemas.microsoft.com/office/drawing/2014/main" id="{6D868097-791E-C4FB-8388-6AF11E22567C}"/>
              </a:ext>
            </a:extLst>
          </p:cNvPr>
          <p:cNvSpPr/>
          <p:nvPr/>
        </p:nvSpPr>
        <p:spPr bwMode="auto">
          <a:xfrm>
            <a:off x="1650670" y="2660580"/>
            <a:ext cx="712520" cy="246416"/>
          </a:xfrm>
          <a:prstGeom prst="notch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737480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2</a:t>
            </a:r>
          </a:p>
        </p:txBody>
      </p:sp>
      <p:graphicFrame>
        <p:nvGraphicFramePr>
          <p:cNvPr id="3" name="Table 6">
            <a:extLst>
              <a:ext uri="{FF2B5EF4-FFF2-40B4-BE49-F238E27FC236}">
                <a16:creationId xmlns:a16="http://schemas.microsoft.com/office/drawing/2014/main" id="{8F247476-CF25-906B-46C3-EA68DD468A98}"/>
              </a:ext>
            </a:extLst>
          </p:cNvPr>
          <p:cNvGraphicFramePr>
            <a:graphicFrameLocks noGrp="1"/>
          </p:cNvGraphicFramePr>
          <p:nvPr/>
        </p:nvGraphicFramePr>
        <p:xfrm>
          <a:off x="1524000" y="1691986"/>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15111772"/>
                    </a:ext>
                  </a:extLst>
                </a:gridCol>
                <a:gridCol w="3048000">
                  <a:extLst>
                    <a:ext uri="{9D8B030D-6E8A-4147-A177-3AD203B41FA5}">
                      <a16:colId xmlns:a16="http://schemas.microsoft.com/office/drawing/2014/main" val="2661894798"/>
                    </a:ext>
                  </a:extLst>
                </a:gridCol>
              </a:tblGrid>
              <a:tr h="370840">
                <a:tc>
                  <a:txBody>
                    <a:bodyPr/>
                    <a:lstStyle/>
                    <a:p>
                      <a:pPr algn="ctr"/>
                      <a:r>
                        <a:rPr lang="en-US" dirty="0"/>
                        <a:t>Process A</a:t>
                      </a:r>
                    </a:p>
                  </a:txBody>
                  <a:tcPr/>
                </a:tc>
                <a:tc>
                  <a:txBody>
                    <a:bodyPr/>
                    <a:lstStyle/>
                    <a:p>
                      <a:pPr algn="ctr"/>
                      <a:r>
                        <a:rPr lang="en-US" dirty="0"/>
                        <a:t>Process B</a:t>
                      </a:r>
                    </a:p>
                  </a:txBody>
                  <a:tcPr/>
                </a:tc>
                <a:extLst>
                  <a:ext uri="{0D108BD9-81ED-4DB2-BD59-A6C34878D82A}">
                    <a16:rowId xmlns:a16="http://schemas.microsoft.com/office/drawing/2014/main" val="3572948930"/>
                  </a:ext>
                </a:extLst>
              </a:tr>
              <a:tr h="370840">
                <a:tc>
                  <a:txBody>
                    <a:bodyPr/>
                    <a:lstStyle/>
                    <a:p>
                      <a:pPr algn="ctr"/>
                      <a:r>
                        <a:rPr lang="en-US" dirty="0"/>
                        <a:t>wait(X); </a:t>
                      </a:r>
                    </a:p>
                    <a:p>
                      <a:pPr algn="ctr"/>
                      <a:r>
                        <a:rPr lang="en-US" dirty="0" err="1"/>
                        <a:t>cout</a:t>
                      </a:r>
                      <a:r>
                        <a:rPr lang="en-US" dirty="0"/>
                        <a:t> &lt;&lt; “b”; </a:t>
                      </a:r>
                    </a:p>
                    <a:p>
                      <a:pPr algn="ctr"/>
                      <a:r>
                        <a:rPr lang="en-US" dirty="0"/>
                        <a:t>signal(Y); </a:t>
                      </a:r>
                    </a:p>
                    <a:p>
                      <a:pPr algn="ctr"/>
                      <a:r>
                        <a:rPr lang="en-US" dirty="0"/>
                        <a:t>wait(Y); </a:t>
                      </a:r>
                    </a:p>
                    <a:p>
                      <a:pPr algn="ctr"/>
                      <a:r>
                        <a:rPr lang="en-US" dirty="0" err="1"/>
                        <a:t>cout</a:t>
                      </a:r>
                      <a:r>
                        <a:rPr lang="en-US" dirty="0"/>
                        <a:t> &lt;&lt; “c”; </a:t>
                      </a:r>
                    </a:p>
                    <a:p>
                      <a:pPr algn="ctr"/>
                      <a:r>
                        <a:rPr lang="en-US" dirty="0"/>
                        <a:t>signal(Y); </a:t>
                      </a:r>
                    </a:p>
                    <a:p>
                      <a:pPr algn="ctr"/>
                      <a:endParaRPr lang="en-US" dirty="0"/>
                    </a:p>
                  </a:txBody>
                  <a:tcPr/>
                </a:tc>
                <a:tc>
                  <a:txBody>
                    <a:bodyPr/>
                    <a:lstStyle/>
                    <a:p>
                      <a:pPr algn="ctr"/>
                      <a:r>
                        <a:rPr lang="en-US" dirty="0">
                          <a:solidFill>
                            <a:srgbClr val="FF0000"/>
                          </a:solidFill>
                        </a:rPr>
                        <a:t>signal(X); </a:t>
                      </a:r>
                    </a:p>
                    <a:p>
                      <a:pPr algn="ctr"/>
                      <a:r>
                        <a:rPr lang="en-US" dirty="0" err="1">
                          <a:solidFill>
                            <a:schemeClr val="tx1"/>
                          </a:solidFill>
                        </a:rPr>
                        <a:t>cout</a:t>
                      </a:r>
                      <a:r>
                        <a:rPr lang="en-US" dirty="0">
                          <a:solidFill>
                            <a:schemeClr val="tx1"/>
                          </a:solidFill>
                        </a:rPr>
                        <a:t> &lt;&lt; “a”; </a:t>
                      </a:r>
                    </a:p>
                    <a:p>
                      <a:pPr algn="ctr"/>
                      <a:r>
                        <a:rPr lang="en-US" dirty="0">
                          <a:solidFill>
                            <a:schemeClr val="tx1"/>
                          </a:solidFill>
                        </a:rPr>
                        <a:t>wait(Y); </a:t>
                      </a:r>
                    </a:p>
                    <a:p>
                      <a:pPr algn="ctr"/>
                      <a:r>
                        <a:rPr lang="en-US" dirty="0" err="1">
                          <a:solidFill>
                            <a:schemeClr val="tx1"/>
                          </a:solidFill>
                        </a:rPr>
                        <a:t>cout</a:t>
                      </a:r>
                      <a:r>
                        <a:rPr lang="en-US" dirty="0">
                          <a:solidFill>
                            <a:schemeClr val="tx1"/>
                          </a:solidFill>
                        </a:rPr>
                        <a:t> &lt;&lt; “d”; </a:t>
                      </a:r>
                    </a:p>
                    <a:p>
                      <a:pPr algn="ctr"/>
                      <a:endParaRPr lang="en-US" dirty="0"/>
                    </a:p>
                  </a:txBody>
                  <a:tcPr/>
                </a:tc>
                <a:extLst>
                  <a:ext uri="{0D108BD9-81ED-4DB2-BD59-A6C34878D82A}">
                    <a16:rowId xmlns:a16="http://schemas.microsoft.com/office/drawing/2014/main" val="2132512386"/>
                  </a:ext>
                </a:extLst>
              </a:tr>
            </a:tbl>
          </a:graphicData>
        </a:graphic>
      </p:graphicFrame>
      <p:sp>
        <p:nvSpPr>
          <p:cNvPr id="8" name="TextBox 7">
            <a:extLst>
              <a:ext uri="{FF2B5EF4-FFF2-40B4-BE49-F238E27FC236}">
                <a16:creationId xmlns:a16="http://schemas.microsoft.com/office/drawing/2014/main" id="{CC653B0C-F379-C967-270F-2235581E4809}"/>
              </a:ext>
            </a:extLst>
          </p:cNvPr>
          <p:cNvSpPr txBox="1"/>
          <p:nvPr/>
        </p:nvSpPr>
        <p:spPr>
          <a:xfrm>
            <a:off x="2006930" y="5272644"/>
            <a:ext cx="1314784" cy="369332"/>
          </a:xfrm>
          <a:prstGeom prst="rect">
            <a:avLst/>
          </a:prstGeom>
          <a:noFill/>
        </p:spPr>
        <p:txBody>
          <a:bodyPr wrap="none" rtlCol="0">
            <a:spAutoFit/>
          </a:bodyPr>
          <a:lstStyle/>
          <a:p>
            <a:r>
              <a:rPr lang="en-US" dirty="0"/>
              <a:t>Output: b</a:t>
            </a:r>
          </a:p>
        </p:txBody>
      </p:sp>
      <p:sp>
        <p:nvSpPr>
          <p:cNvPr id="10" name="Notched Right Arrow 9">
            <a:extLst>
              <a:ext uri="{FF2B5EF4-FFF2-40B4-BE49-F238E27FC236}">
                <a16:creationId xmlns:a16="http://schemas.microsoft.com/office/drawing/2014/main" id="{6D868097-791E-C4FB-8388-6AF11E22567C}"/>
              </a:ext>
            </a:extLst>
          </p:cNvPr>
          <p:cNvSpPr/>
          <p:nvPr/>
        </p:nvSpPr>
        <p:spPr bwMode="auto">
          <a:xfrm>
            <a:off x="1650670" y="2942621"/>
            <a:ext cx="712520" cy="246416"/>
          </a:xfrm>
          <a:prstGeom prst="notch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954116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2</a:t>
            </a:r>
          </a:p>
        </p:txBody>
      </p:sp>
      <p:graphicFrame>
        <p:nvGraphicFramePr>
          <p:cNvPr id="3" name="Table 6">
            <a:extLst>
              <a:ext uri="{FF2B5EF4-FFF2-40B4-BE49-F238E27FC236}">
                <a16:creationId xmlns:a16="http://schemas.microsoft.com/office/drawing/2014/main" id="{8F247476-CF25-906B-46C3-EA68DD468A98}"/>
              </a:ext>
            </a:extLst>
          </p:cNvPr>
          <p:cNvGraphicFramePr>
            <a:graphicFrameLocks noGrp="1"/>
          </p:cNvGraphicFramePr>
          <p:nvPr/>
        </p:nvGraphicFramePr>
        <p:xfrm>
          <a:off x="1524000" y="1691986"/>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15111772"/>
                    </a:ext>
                  </a:extLst>
                </a:gridCol>
                <a:gridCol w="3048000">
                  <a:extLst>
                    <a:ext uri="{9D8B030D-6E8A-4147-A177-3AD203B41FA5}">
                      <a16:colId xmlns:a16="http://schemas.microsoft.com/office/drawing/2014/main" val="2661894798"/>
                    </a:ext>
                  </a:extLst>
                </a:gridCol>
              </a:tblGrid>
              <a:tr h="370840">
                <a:tc>
                  <a:txBody>
                    <a:bodyPr/>
                    <a:lstStyle/>
                    <a:p>
                      <a:pPr algn="ctr"/>
                      <a:r>
                        <a:rPr lang="en-US" dirty="0"/>
                        <a:t>Process A</a:t>
                      </a:r>
                    </a:p>
                  </a:txBody>
                  <a:tcPr/>
                </a:tc>
                <a:tc>
                  <a:txBody>
                    <a:bodyPr/>
                    <a:lstStyle/>
                    <a:p>
                      <a:pPr algn="ctr"/>
                      <a:r>
                        <a:rPr lang="en-US" dirty="0"/>
                        <a:t>Process B</a:t>
                      </a:r>
                    </a:p>
                  </a:txBody>
                  <a:tcPr/>
                </a:tc>
                <a:extLst>
                  <a:ext uri="{0D108BD9-81ED-4DB2-BD59-A6C34878D82A}">
                    <a16:rowId xmlns:a16="http://schemas.microsoft.com/office/drawing/2014/main" val="3572948930"/>
                  </a:ext>
                </a:extLst>
              </a:tr>
              <a:tr h="370840">
                <a:tc>
                  <a:txBody>
                    <a:bodyPr/>
                    <a:lstStyle/>
                    <a:p>
                      <a:pPr algn="ctr"/>
                      <a:r>
                        <a:rPr lang="en-US" dirty="0"/>
                        <a:t>wait(X); </a:t>
                      </a:r>
                    </a:p>
                    <a:p>
                      <a:pPr algn="ctr"/>
                      <a:r>
                        <a:rPr lang="en-US" dirty="0" err="1"/>
                        <a:t>cout</a:t>
                      </a:r>
                      <a:r>
                        <a:rPr lang="en-US" dirty="0"/>
                        <a:t> &lt;&lt; “b”; </a:t>
                      </a:r>
                    </a:p>
                    <a:p>
                      <a:pPr algn="ctr"/>
                      <a:r>
                        <a:rPr lang="en-US" dirty="0"/>
                        <a:t>signal(Y); </a:t>
                      </a:r>
                    </a:p>
                    <a:p>
                      <a:pPr algn="ctr"/>
                      <a:r>
                        <a:rPr lang="en-US" dirty="0"/>
                        <a:t>wait(Y); </a:t>
                      </a:r>
                    </a:p>
                    <a:p>
                      <a:pPr algn="ctr"/>
                      <a:r>
                        <a:rPr lang="en-US" dirty="0" err="1"/>
                        <a:t>cout</a:t>
                      </a:r>
                      <a:r>
                        <a:rPr lang="en-US" dirty="0"/>
                        <a:t> &lt;&lt; “c”; </a:t>
                      </a:r>
                    </a:p>
                    <a:p>
                      <a:pPr algn="ctr"/>
                      <a:r>
                        <a:rPr lang="en-US" dirty="0"/>
                        <a:t>signal(Y); </a:t>
                      </a:r>
                    </a:p>
                    <a:p>
                      <a:pPr algn="ctr"/>
                      <a:endParaRPr lang="en-US" dirty="0"/>
                    </a:p>
                  </a:txBody>
                  <a:tcPr/>
                </a:tc>
                <a:tc>
                  <a:txBody>
                    <a:bodyPr/>
                    <a:lstStyle/>
                    <a:p>
                      <a:pPr algn="ctr"/>
                      <a:r>
                        <a:rPr lang="en-US" dirty="0">
                          <a:solidFill>
                            <a:srgbClr val="FF0000"/>
                          </a:solidFill>
                        </a:rPr>
                        <a:t>signal(X); </a:t>
                      </a:r>
                    </a:p>
                    <a:p>
                      <a:pPr algn="ctr"/>
                      <a:r>
                        <a:rPr lang="en-US" dirty="0" err="1">
                          <a:solidFill>
                            <a:schemeClr val="tx1"/>
                          </a:solidFill>
                        </a:rPr>
                        <a:t>cout</a:t>
                      </a:r>
                      <a:r>
                        <a:rPr lang="en-US" dirty="0">
                          <a:solidFill>
                            <a:schemeClr val="tx1"/>
                          </a:solidFill>
                        </a:rPr>
                        <a:t> &lt;&lt; “a”; </a:t>
                      </a:r>
                    </a:p>
                    <a:p>
                      <a:pPr algn="ctr"/>
                      <a:r>
                        <a:rPr lang="en-US" dirty="0">
                          <a:solidFill>
                            <a:schemeClr val="tx1"/>
                          </a:solidFill>
                        </a:rPr>
                        <a:t>wait(Y); </a:t>
                      </a:r>
                    </a:p>
                    <a:p>
                      <a:pPr algn="ctr"/>
                      <a:r>
                        <a:rPr lang="en-US" dirty="0" err="1">
                          <a:solidFill>
                            <a:schemeClr val="tx1"/>
                          </a:solidFill>
                        </a:rPr>
                        <a:t>cout</a:t>
                      </a:r>
                      <a:r>
                        <a:rPr lang="en-US" dirty="0">
                          <a:solidFill>
                            <a:schemeClr val="tx1"/>
                          </a:solidFill>
                        </a:rPr>
                        <a:t> &lt;&lt; “d”; </a:t>
                      </a:r>
                    </a:p>
                    <a:p>
                      <a:pPr algn="ctr"/>
                      <a:endParaRPr lang="en-US" dirty="0"/>
                    </a:p>
                  </a:txBody>
                  <a:tcPr/>
                </a:tc>
                <a:extLst>
                  <a:ext uri="{0D108BD9-81ED-4DB2-BD59-A6C34878D82A}">
                    <a16:rowId xmlns:a16="http://schemas.microsoft.com/office/drawing/2014/main" val="2132512386"/>
                  </a:ext>
                </a:extLst>
              </a:tr>
            </a:tbl>
          </a:graphicData>
        </a:graphic>
      </p:graphicFrame>
      <p:sp>
        <p:nvSpPr>
          <p:cNvPr id="8" name="TextBox 7">
            <a:extLst>
              <a:ext uri="{FF2B5EF4-FFF2-40B4-BE49-F238E27FC236}">
                <a16:creationId xmlns:a16="http://schemas.microsoft.com/office/drawing/2014/main" id="{CC653B0C-F379-C967-270F-2235581E4809}"/>
              </a:ext>
            </a:extLst>
          </p:cNvPr>
          <p:cNvSpPr txBox="1"/>
          <p:nvPr/>
        </p:nvSpPr>
        <p:spPr>
          <a:xfrm>
            <a:off x="2006930" y="5272644"/>
            <a:ext cx="1717137" cy="369332"/>
          </a:xfrm>
          <a:prstGeom prst="rect">
            <a:avLst/>
          </a:prstGeom>
          <a:noFill/>
        </p:spPr>
        <p:txBody>
          <a:bodyPr wrap="none" rtlCol="0">
            <a:spAutoFit/>
          </a:bodyPr>
          <a:lstStyle/>
          <a:p>
            <a:r>
              <a:rPr lang="en-US" dirty="0"/>
              <a:t>Output: </a:t>
            </a:r>
            <a:r>
              <a:rPr lang="en-US" dirty="0" err="1"/>
              <a:t>bcad</a:t>
            </a:r>
            <a:endParaRPr lang="en-US" dirty="0"/>
          </a:p>
        </p:txBody>
      </p:sp>
      <p:sp>
        <p:nvSpPr>
          <p:cNvPr id="10" name="Notched Right Arrow 9">
            <a:extLst>
              <a:ext uri="{FF2B5EF4-FFF2-40B4-BE49-F238E27FC236}">
                <a16:creationId xmlns:a16="http://schemas.microsoft.com/office/drawing/2014/main" id="{6D868097-791E-C4FB-8388-6AF11E22567C}"/>
              </a:ext>
            </a:extLst>
          </p:cNvPr>
          <p:cNvSpPr/>
          <p:nvPr/>
        </p:nvSpPr>
        <p:spPr bwMode="auto">
          <a:xfrm>
            <a:off x="1650670" y="3194459"/>
            <a:ext cx="712520" cy="246416"/>
          </a:xfrm>
          <a:prstGeom prst="notch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265915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2</a:t>
            </a:r>
          </a:p>
        </p:txBody>
      </p:sp>
      <p:sp>
        <p:nvSpPr>
          <p:cNvPr id="4" name="TextBox 3">
            <a:extLst>
              <a:ext uri="{FF2B5EF4-FFF2-40B4-BE49-F238E27FC236}">
                <a16:creationId xmlns:a16="http://schemas.microsoft.com/office/drawing/2014/main" id="{B8467E14-34E1-8FA3-5326-369B76E3BA4A}"/>
              </a:ext>
            </a:extLst>
          </p:cNvPr>
          <p:cNvSpPr txBox="1"/>
          <p:nvPr/>
        </p:nvSpPr>
        <p:spPr>
          <a:xfrm>
            <a:off x="760165" y="1207256"/>
            <a:ext cx="7535536" cy="1200329"/>
          </a:xfrm>
          <a:prstGeom prst="rect">
            <a:avLst/>
          </a:prstGeom>
          <a:noFill/>
        </p:spPr>
        <p:txBody>
          <a:bodyPr wrap="square" rtlCol="0">
            <a:spAutoFit/>
          </a:bodyPr>
          <a:lstStyle/>
          <a:p>
            <a:r>
              <a:rPr lang="en-US" dirty="0">
                <a:latin typeface="Helvetica (正文)"/>
              </a:rPr>
              <a:t>The program below is made up of two concurrent processes sharing semaphores X and Y, both initialized to 0. What will be the output when both processes complete execution? If there is more than one possible output, describe all possibilities.</a:t>
            </a:r>
          </a:p>
        </p:txBody>
      </p:sp>
      <p:graphicFrame>
        <p:nvGraphicFramePr>
          <p:cNvPr id="5" name="Table 6">
            <a:extLst>
              <a:ext uri="{FF2B5EF4-FFF2-40B4-BE49-F238E27FC236}">
                <a16:creationId xmlns:a16="http://schemas.microsoft.com/office/drawing/2014/main" id="{7B930800-7E76-407D-BD43-A9118C833537}"/>
              </a:ext>
            </a:extLst>
          </p:cNvPr>
          <p:cNvGraphicFramePr>
            <a:graphicFrameLocks noGrp="1"/>
          </p:cNvGraphicFramePr>
          <p:nvPr/>
        </p:nvGraphicFramePr>
        <p:xfrm>
          <a:off x="1479933" y="2760766"/>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15111772"/>
                    </a:ext>
                  </a:extLst>
                </a:gridCol>
                <a:gridCol w="3048000">
                  <a:extLst>
                    <a:ext uri="{9D8B030D-6E8A-4147-A177-3AD203B41FA5}">
                      <a16:colId xmlns:a16="http://schemas.microsoft.com/office/drawing/2014/main" val="2661894798"/>
                    </a:ext>
                  </a:extLst>
                </a:gridCol>
              </a:tblGrid>
              <a:tr h="370840">
                <a:tc>
                  <a:txBody>
                    <a:bodyPr/>
                    <a:lstStyle/>
                    <a:p>
                      <a:pPr algn="ctr"/>
                      <a:r>
                        <a:rPr lang="en-US" dirty="0"/>
                        <a:t>Process A</a:t>
                      </a:r>
                    </a:p>
                  </a:txBody>
                  <a:tcPr/>
                </a:tc>
                <a:tc>
                  <a:txBody>
                    <a:bodyPr/>
                    <a:lstStyle/>
                    <a:p>
                      <a:pPr algn="ctr"/>
                      <a:r>
                        <a:rPr lang="en-US" dirty="0"/>
                        <a:t>Process B</a:t>
                      </a:r>
                    </a:p>
                  </a:txBody>
                  <a:tcPr/>
                </a:tc>
                <a:extLst>
                  <a:ext uri="{0D108BD9-81ED-4DB2-BD59-A6C34878D82A}">
                    <a16:rowId xmlns:a16="http://schemas.microsoft.com/office/drawing/2014/main" val="3572948930"/>
                  </a:ext>
                </a:extLst>
              </a:tr>
              <a:tr h="370840">
                <a:tc>
                  <a:txBody>
                    <a:bodyPr/>
                    <a:lstStyle/>
                    <a:p>
                      <a:pPr algn="ctr"/>
                      <a:r>
                        <a:rPr lang="en-US" dirty="0"/>
                        <a:t>wait(X); </a:t>
                      </a:r>
                    </a:p>
                    <a:p>
                      <a:pPr algn="ctr"/>
                      <a:r>
                        <a:rPr lang="en-US" dirty="0" err="1"/>
                        <a:t>cout</a:t>
                      </a:r>
                      <a:r>
                        <a:rPr lang="en-US" dirty="0"/>
                        <a:t> &lt;&lt; “b”; </a:t>
                      </a:r>
                    </a:p>
                    <a:p>
                      <a:pPr algn="ctr"/>
                      <a:r>
                        <a:rPr lang="en-US" dirty="0"/>
                        <a:t>signal(Y); </a:t>
                      </a:r>
                    </a:p>
                    <a:p>
                      <a:pPr algn="ctr"/>
                      <a:r>
                        <a:rPr lang="en-US" dirty="0"/>
                        <a:t>wait(Y); </a:t>
                      </a:r>
                    </a:p>
                    <a:p>
                      <a:pPr algn="ctr"/>
                      <a:r>
                        <a:rPr lang="en-US" dirty="0" err="1"/>
                        <a:t>cout</a:t>
                      </a:r>
                      <a:r>
                        <a:rPr lang="en-US" dirty="0"/>
                        <a:t> &lt;&lt; “c”; </a:t>
                      </a:r>
                    </a:p>
                    <a:p>
                      <a:pPr algn="ctr"/>
                      <a:r>
                        <a:rPr lang="en-US" dirty="0"/>
                        <a:t>signal(Y); </a:t>
                      </a:r>
                    </a:p>
                    <a:p>
                      <a:pPr algn="ctr"/>
                      <a:endParaRPr lang="en-US" dirty="0"/>
                    </a:p>
                  </a:txBody>
                  <a:tcPr/>
                </a:tc>
                <a:tc>
                  <a:txBody>
                    <a:bodyPr/>
                    <a:lstStyle/>
                    <a:p>
                      <a:pPr algn="ctr"/>
                      <a:r>
                        <a:rPr lang="en-US" dirty="0"/>
                        <a:t>signal(X); </a:t>
                      </a:r>
                    </a:p>
                    <a:p>
                      <a:pPr algn="ctr"/>
                      <a:r>
                        <a:rPr lang="en-US" dirty="0" err="1"/>
                        <a:t>cout</a:t>
                      </a:r>
                      <a:r>
                        <a:rPr lang="en-US" dirty="0"/>
                        <a:t> &lt;&lt; “a”; </a:t>
                      </a:r>
                    </a:p>
                    <a:p>
                      <a:pPr algn="ctr"/>
                      <a:r>
                        <a:rPr lang="en-US" dirty="0"/>
                        <a:t>wait(Y); </a:t>
                      </a:r>
                    </a:p>
                    <a:p>
                      <a:pPr algn="ctr"/>
                      <a:r>
                        <a:rPr lang="en-US" dirty="0" err="1"/>
                        <a:t>cout</a:t>
                      </a:r>
                      <a:r>
                        <a:rPr lang="en-US" dirty="0"/>
                        <a:t> &lt;&lt; “d”; </a:t>
                      </a:r>
                    </a:p>
                    <a:p>
                      <a:pPr algn="ctr"/>
                      <a:endParaRPr lang="en-US" dirty="0"/>
                    </a:p>
                  </a:txBody>
                  <a:tcPr/>
                </a:tc>
                <a:extLst>
                  <a:ext uri="{0D108BD9-81ED-4DB2-BD59-A6C34878D82A}">
                    <a16:rowId xmlns:a16="http://schemas.microsoft.com/office/drawing/2014/main" val="2132512386"/>
                  </a:ext>
                </a:extLst>
              </a:tr>
            </a:tbl>
          </a:graphicData>
        </a:graphic>
      </p:graphicFrame>
      <p:sp>
        <p:nvSpPr>
          <p:cNvPr id="3" name="TextBox 2">
            <a:extLst>
              <a:ext uri="{FF2B5EF4-FFF2-40B4-BE49-F238E27FC236}">
                <a16:creationId xmlns:a16="http://schemas.microsoft.com/office/drawing/2014/main" id="{0783D8F9-9814-B62C-71F7-DCF316781B74}"/>
              </a:ext>
            </a:extLst>
          </p:cNvPr>
          <p:cNvSpPr txBox="1"/>
          <p:nvPr/>
        </p:nvSpPr>
        <p:spPr>
          <a:xfrm>
            <a:off x="1322552" y="5672584"/>
            <a:ext cx="6498895" cy="400110"/>
          </a:xfrm>
          <a:prstGeom prst="rect">
            <a:avLst/>
          </a:prstGeom>
          <a:noFill/>
        </p:spPr>
        <p:txBody>
          <a:bodyPr wrap="none" rtlCol="0">
            <a:spAutoFit/>
          </a:bodyPr>
          <a:lstStyle/>
          <a:p>
            <a:r>
              <a:rPr lang="en-US" sz="2000" dirty="0">
                <a:solidFill>
                  <a:srgbClr val="FF0000"/>
                </a:solidFill>
              </a:rPr>
              <a:t>Answer: </a:t>
            </a:r>
            <a:r>
              <a:rPr lang="en-US" sz="2000" dirty="0" err="1">
                <a:solidFill>
                  <a:srgbClr val="FF0000"/>
                </a:solidFill>
              </a:rPr>
              <a:t>abcd</a:t>
            </a:r>
            <a:r>
              <a:rPr lang="en-US" sz="2000" dirty="0">
                <a:solidFill>
                  <a:srgbClr val="FF0000"/>
                </a:solidFill>
              </a:rPr>
              <a:t>, </a:t>
            </a:r>
            <a:r>
              <a:rPr lang="en-US" sz="2000" dirty="0" err="1">
                <a:solidFill>
                  <a:srgbClr val="FF0000"/>
                </a:solidFill>
              </a:rPr>
              <a:t>bacd</a:t>
            </a:r>
            <a:r>
              <a:rPr lang="en-US" sz="2000" dirty="0">
                <a:solidFill>
                  <a:srgbClr val="FF0000"/>
                </a:solidFill>
              </a:rPr>
              <a:t>, </a:t>
            </a:r>
            <a:r>
              <a:rPr lang="en-US" sz="2000" dirty="0" err="1">
                <a:solidFill>
                  <a:srgbClr val="FF0000"/>
                </a:solidFill>
              </a:rPr>
              <a:t>bcad</a:t>
            </a:r>
            <a:r>
              <a:rPr lang="en-US" sz="2000" dirty="0">
                <a:solidFill>
                  <a:srgbClr val="FF0000"/>
                </a:solidFill>
              </a:rPr>
              <a:t> (3 possible answers) </a:t>
            </a:r>
          </a:p>
        </p:txBody>
      </p:sp>
    </p:spTree>
    <p:extLst>
      <p:ext uri="{BB962C8B-B14F-4D97-AF65-F5344CB8AC3E}">
        <p14:creationId xmlns:p14="http://schemas.microsoft.com/office/powerpoint/2010/main" val="96988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Synchronization</a:t>
            </a:r>
            <a:endParaRPr lang="zh-CN" altLang="en-US" dirty="0"/>
          </a:p>
        </p:txBody>
      </p:sp>
    </p:spTree>
    <p:extLst>
      <p:ext uri="{BB962C8B-B14F-4D97-AF65-F5344CB8AC3E}">
        <p14:creationId xmlns:p14="http://schemas.microsoft.com/office/powerpoint/2010/main" val="4156304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2</a:t>
            </a:r>
          </a:p>
        </p:txBody>
      </p:sp>
      <p:sp>
        <p:nvSpPr>
          <p:cNvPr id="4" name="TextBox 3">
            <a:extLst>
              <a:ext uri="{FF2B5EF4-FFF2-40B4-BE49-F238E27FC236}">
                <a16:creationId xmlns:a16="http://schemas.microsoft.com/office/drawing/2014/main" id="{B8467E14-34E1-8FA3-5326-369B76E3BA4A}"/>
              </a:ext>
            </a:extLst>
          </p:cNvPr>
          <p:cNvSpPr txBox="1"/>
          <p:nvPr/>
        </p:nvSpPr>
        <p:spPr>
          <a:xfrm>
            <a:off x="760165" y="1207256"/>
            <a:ext cx="7535536" cy="1200329"/>
          </a:xfrm>
          <a:prstGeom prst="rect">
            <a:avLst/>
          </a:prstGeom>
          <a:noFill/>
        </p:spPr>
        <p:txBody>
          <a:bodyPr wrap="square" rtlCol="0">
            <a:spAutoFit/>
          </a:bodyPr>
          <a:lstStyle/>
          <a:p>
            <a:r>
              <a:rPr lang="en-US" dirty="0">
                <a:latin typeface="Helvetica (正文)"/>
              </a:rPr>
              <a:t>The program below is made up of two concurrent processes sharing semaphores X and Y, both initialized to 0. </a:t>
            </a:r>
            <a:r>
              <a:rPr lang="en-US" b="1" i="1" dirty="0">
                <a:latin typeface="Helvetica (正文)"/>
              </a:rPr>
              <a:t>What will be the output when both processes complete execution? </a:t>
            </a:r>
            <a:r>
              <a:rPr lang="en-US" dirty="0">
                <a:latin typeface="Helvetica (正文)"/>
              </a:rPr>
              <a:t>If there is more than one possible output, describe all possibilities.</a:t>
            </a:r>
          </a:p>
        </p:txBody>
      </p:sp>
      <p:graphicFrame>
        <p:nvGraphicFramePr>
          <p:cNvPr id="5" name="Table 6">
            <a:extLst>
              <a:ext uri="{FF2B5EF4-FFF2-40B4-BE49-F238E27FC236}">
                <a16:creationId xmlns:a16="http://schemas.microsoft.com/office/drawing/2014/main" id="{7B930800-7E76-407D-BD43-A9118C833537}"/>
              </a:ext>
            </a:extLst>
          </p:cNvPr>
          <p:cNvGraphicFramePr>
            <a:graphicFrameLocks noGrp="1"/>
          </p:cNvGraphicFramePr>
          <p:nvPr/>
        </p:nvGraphicFramePr>
        <p:xfrm>
          <a:off x="1479933" y="2760766"/>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15111772"/>
                    </a:ext>
                  </a:extLst>
                </a:gridCol>
                <a:gridCol w="3048000">
                  <a:extLst>
                    <a:ext uri="{9D8B030D-6E8A-4147-A177-3AD203B41FA5}">
                      <a16:colId xmlns:a16="http://schemas.microsoft.com/office/drawing/2014/main" val="2661894798"/>
                    </a:ext>
                  </a:extLst>
                </a:gridCol>
              </a:tblGrid>
              <a:tr h="370840">
                <a:tc>
                  <a:txBody>
                    <a:bodyPr/>
                    <a:lstStyle/>
                    <a:p>
                      <a:pPr algn="ctr"/>
                      <a:r>
                        <a:rPr lang="en-US" dirty="0"/>
                        <a:t>Process A</a:t>
                      </a:r>
                    </a:p>
                  </a:txBody>
                  <a:tcPr/>
                </a:tc>
                <a:tc>
                  <a:txBody>
                    <a:bodyPr/>
                    <a:lstStyle/>
                    <a:p>
                      <a:pPr algn="ctr"/>
                      <a:r>
                        <a:rPr lang="en-US" dirty="0"/>
                        <a:t>Process B</a:t>
                      </a:r>
                    </a:p>
                  </a:txBody>
                  <a:tcPr/>
                </a:tc>
                <a:extLst>
                  <a:ext uri="{0D108BD9-81ED-4DB2-BD59-A6C34878D82A}">
                    <a16:rowId xmlns:a16="http://schemas.microsoft.com/office/drawing/2014/main" val="3572948930"/>
                  </a:ext>
                </a:extLst>
              </a:tr>
              <a:tr h="370840">
                <a:tc>
                  <a:txBody>
                    <a:bodyPr/>
                    <a:lstStyle/>
                    <a:p>
                      <a:pPr algn="ctr"/>
                      <a:r>
                        <a:rPr lang="en-US" dirty="0"/>
                        <a:t>wait(X); </a:t>
                      </a:r>
                    </a:p>
                    <a:p>
                      <a:pPr algn="ctr"/>
                      <a:r>
                        <a:rPr lang="en-US" dirty="0" err="1"/>
                        <a:t>cout</a:t>
                      </a:r>
                      <a:r>
                        <a:rPr lang="en-US" dirty="0"/>
                        <a:t> &lt;&lt; “b”; </a:t>
                      </a:r>
                    </a:p>
                    <a:p>
                      <a:pPr algn="ctr"/>
                      <a:r>
                        <a:rPr lang="en-US" dirty="0"/>
                        <a:t>signal(Y); </a:t>
                      </a:r>
                    </a:p>
                    <a:p>
                      <a:pPr algn="ctr"/>
                      <a:r>
                        <a:rPr lang="en-US" dirty="0"/>
                        <a:t>wait(Y); </a:t>
                      </a:r>
                    </a:p>
                    <a:p>
                      <a:pPr algn="ctr"/>
                      <a:r>
                        <a:rPr lang="en-US" dirty="0" err="1"/>
                        <a:t>cout</a:t>
                      </a:r>
                      <a:r>
                        <a:rPr lang="en-US" dirty="0"/>
                        <a:t> &lt;&lt; “c”; </a:t>
                      </a:r>
                    </a:p>
                    <a:p>
                      <a:pPr algn="ctr"/>
                      <a:r>
                        <a:rPr lang="en-US" dirty="0"/>
                        <a:t>signal(Y); </a:t>
                      </a:r>
                    </a:p>
                    <a:p>
                      <a:pPr algn="ctr"/>
                      <a:endParaRPr lang="en-US" dirty="0"/>
                    </a:p>
                  </a:txBody>
                  <a:tcPr/>
                </a:tc>
                <a:tc>
                  <a:txBody>
                    <a:bodyPr/>
                    <a:lstStyle/>
                    <a:p>
                      <a:pPr algn="ctr"/>
                      <a:r>
                        <a:rPr lang="en-US" dirty="0"/>
                        <a:t>signal(X); </a:t>
                      </a:r>
                    </a:p>
                    <a:p>
                      <a:pPr algn="ctr"/>
                      <a:r>
                        <a:rPr lang="en-US" dirty="0" err="1"/>
                        <a:t>cout</a:t>
                      </a:r>
                      <a:r>
                        <a:rPr lang="en-US" dirty="0"/>
                        <a:t> &lt;&lt; “a”; </a:t>
                      </a:r>
                    </a:p>
                    <a:p>
                      <a:pPr algn="ctr"/>
                      <a:r>
                        <a:rPr lang="en-US" dirty="0"/>
                        <a:t>wait(Y); </a:t>
                      </a:r>
                    </a:p>
                    <a:p>
                      <a:pPr algn="ctr"/>
                      <a:r>
                        <a:rPr lang="en-US" dirty="0" err="1"/>
                        <a:t>cout</a:t>
                      </a:r>
                      <a:r>
                        <a:rPr lang="en-US" dirty="0"/>
                        <a:t> &lt;&lt; “d”; </a:t>
                      </a:r>
                    </a:p>
                    <a:p>
                      <a:pPr algn="ctr"/>
                      <a:endParaRPr lang="en-US" dirty="0"/>
                    </a:p>
                  </a:txBody>
                  <a:tcPr/>
                </a:tc>
                <a:extLst>
                  <a:ext uri="{0D108BD9-81ED-4DB2-BD59-A6C34878D82A}">
                    <a16:rowId xmlns:a16="http://schemas.microsoft.com/office/drawing/2014/main" val="2132512386"/>
                  </a:ext>
                </a:extLst>
              </a:tr>
            </a:tbl>
          </a:graphicData>
        </a:graphic>
      </p:graphicFrame>
      <p:sp>
        <p:nvSpPr>
          <p:cNvPr id="3" name="TextBox 2">
            <a:extLst>
              <a:ext uri="{FF2B5EF4-FFF2-40B4-BE49-F238E27FC236}">
                <a16:creationId xmlns:a16="http://schemas.microsoft.com/office/drawing/2014/main" id="{0783D8F9-9814-B62C-71F7-DCF316781B74}"/>
              </a:ext>
            </a:extLst>
          </p:cNvPr>
          <p:cNvSpPr txBox="1"/>
          <p:nvPr/>
        </p:nvSpPr>
        <p:spPr>
          <a:xfrm>
            <a:off x="1794891" y="5354312"/>
            <a:ext cx="5198859" cy="369332"/>
          </a:xfrm>
          <a:prstGeom prst="rect">
            <a:avLst/>
          </a:prstGeom>
          <a:noFill/>
        </p:spPr>
        <p:txBody>
          <a:bodyPr wrap="none" rtlCol="0">
            <a:spAutoFit/>
          </a:bodyPr>
          <a:lstStyle/>
          <a:p>
            <a:r>
              <a:rPr lang="en-US" dirty="0">
                <a:solidFill>
                  <a:srgbClr val="FF0000"/>
                </a:solidFill>
                <a:latin typeface="Helvetica (正文)"/>
              </a:rPr>
              <a:t>Answers: </a:t>
            </a:r>
            <a:r>
              <a:rPr lang="en-US" dirty="0" err="1">
                <a:solidFill>
                  <a:srgbClr val="FF0000"/>
                </a:solidFill>
                <a:latin typeface="Helvetica (正文)"/>
              </a:rPr>
              <a:t>abcd</a:t>
            </a:r>
            <a:r>
              <a:rPr lang="en-US" dirty="0">
                <a:solidFill>
                  <a:srgbClr val="FF0000"/>
                </a:solidFill>
                <a:latin typeface="Helvetica (正文)"/>
              </a:rPr>
              <a:t>, </a:t>
            </a:r>
            <a:r>
              <a:rPr lang="en-US" dirty="0" err="1">
                <a:solidFill>
                  <a:srgbClr val="FF0000"/>
                </a:solidFill>
                <a:latin typeface="Helvetica (正文)"/>
              </a:rPr>
              <a:t>bacd</a:t>
            </a:r>
            <a:r>
              <a:rPr lang="en-US" dirty="0">
                <a:solidFill>
                  <a:srgbClr val="FF0000"/>
                </a:solidFill>
                <a:latin typeface="Helvetica (正文)"/>
              </a:rPr>
              <a:t>, </a:t>
            </a:r>
            <a:r>
              <a:rPr lang="en-US" dirty="0" err="1">
                <a:solidFill>
                  <a:srgbClr val="FF0000"/>
                </a:solidFill>
                <a:latin typeface="Helvetica (正文)"/>
              </a:rPr>
              <a:t>bcad</a:t>
            </a:r>
            <a:r>
              <a:rPr lang="en-US" dirty="0">
                <a:solidFill>
                  <a:srgbClr val="FF0000"/>
                </a:solidFill>
                <a:latin typeface="Helvetica (正文)"/>
              </a:rPr>
              <a:t> (3 possible answers) </a:t>
            </a:r>
          </a:p>
        </p:txBody>
      </p:sp>
      <p:sp>
        <p:nvSpPr>
          <p:cNvPr id="6" name="TextBox 5">
            <a:extLst>
              <a:ext uri="{FF2B5EF4-FFF2-40B4-BE49-F238E27FC236}">
                <a16:creationId xmlns:a16="http://schemas.microsoft.com/office/drawing/2014/main" id="{286D5EB2-42AD-DBBA-2543-7222C9A6941E}"/>
              </a:ext>
            </a:extLst>
          </p:cNvPr>
          <p:cNvSpPr txBox="1"/>
          <p:nvPr/>
        </p:nvSpPr>
        <p:spPr>
          <a:xfrm>
            <a:off x="1241209" y="5744666"/>
            <a:ext cx="6958940" cy="646331"/>
          </a:xfrm>
          <a:prstGeom prst="rect">
            <a:avLst/>
          </a:prstGeom>
          <a:noFill/>
        </p:spPr>
        <p:txBody>
          <a:bodyPr wrap="square" rtlCol="0">
            <a:spAutoFit/>
          </a:bodyPr>
          <a:lstStyle/>
          <a:p>
            <a:r>
              <a:rPr lang="en-US" dirty="0">
                <a:latin typeface="Helvetica (正文)"/>
              </a:rPr>
              <a:t>If we don’t want all processes to complete: bad, </a:t>
            </a:r>
            <a:r>
              <a:rPr lang="en-US" dirty="0" err="1">
                <a:latin typeface="Helvetica (正文)"/>
              </a:rPr>
              <a:t>abd</a:t>
            </a:r>
            <a:r>
              <a:rPr lang="en-US" dirty="0">
                <a:latin typeface="Helvetica (正文)"/>
              </a:rPr>
              <a:t> (Process B catches the Y and Process A suffers from deadlock) </a:t>
            </a:r>
          </a:p>
        </p:txBody>
      </p:sp>
    </p:spTree>
    <p:extLst>
      <p:ext uri="{BB962C8B-B14F-4D97-AF65-F5344CB8AC3E}">
        <p14:creationId xmlns:p14="http://schemas.microsoft.com/office/powerpoint/2010/main" val="2106787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3</a:t>
            </a:r>
          </a:p>
        </p:txBody>
      </p:sp>
      <p:sp>
        <p:nvSpPr>
          <p:cNvPr id="4" name="TextBox 3">
            <a:extLst>
              <a:ext uri="{FF2B5EF4-FFF2-40B4-BE49-F238E27FC236}">
                <a16:creationId xmlns:a16="http://schemas.microsoft.com/office/drawing/2014/main" id="{B8467E14-34E1-8FA3-5326-369B76E3BA4A}"/>
              </a:ext>
            </a:extLst>
          </p:cNvPr>
          <p:cNvSpPr txBox="1"/>
          <p:nvPr/>
        </p:nvSpPr>
        <p:spPr>
          <a:xfrm>
            <a:off x="991454" y="1164726"/>
            <a:ext cx="7161091" cy="923330"/>
          </a:xfrm>
          <a:prstGeom prst="rect">
            <a:avLst/>
          </a:prstGeom>
          <a:noFill/>
        </p:spPr>
        <p:txBody>
          <a:bodyPr wrap="square" rtlCol="0">
            <a:spAutoFit/>
          </a:bodyPr>
          <a:lstStyle/>
          <a:p>
            <a:r>
              <a:rPr lang="en-US" altLang="zh-CN" dirty="0">
                <a:latin typeface="Helvetica (正文)"/>
              </a:rPr>
              <a:t>Three processes use 4 counting semaphores, initialized as S0 = 1, S1 = 0, S2 =0, S3 = 0 </a:t>
            </a:r>
            <a:br>
              <a:rPr lang="en-US" altLang="zh-CN" dirty="0">
                <a:latin typeface="Helvetica (正文)"/>
              </a:rPr>
            </a:br>
            <a:r>
              <a:rPr lang="en-US" altLang="zh-CN" dirty="0">
                <a:latin typeface="Helvetica (正文)"/>
              </a:rPr>
              <a:t>How many times will ‘1’ be printed out? </a:t>
            </a:r>
            <a:endParaRPr lang="en-US" dirty="0">
              <a:latin typeface="Helvetica (正文)"/>
            </a:endParaRPr>
          </a:p>
        </p:txBody>
      </p:sp>
      <p:sp>
        <p:nvSpPr>
          <p:cNvPr id="7" name="TextBox 5">
            <a:extLst>
              <a:ext uri="{FF2B5EF4-FFF2-40B4-BE49-F238E27FC236}">
                <a16:creationId xmlns:a16="http://schemas.microsoft.com/office/drawing/2014/main" id="{D3DA4B38-9ED7-443E-9F06-A6691F9EBDEF}"/>
              </a:ext>
            </a:extLst>
          </p:cNvPr>
          <p:cNvSpPr txBox="1"/>
          <p:nvPr/>
        </p:nvSpPr>
        <p:spPr>
          <a:xfrm>
            <a:off x="760165" y="2274839"/>
            <a:ext cx="2446505" cy="230832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 Process P0</a:t>
            </a:r>
            <a:br>
              <a:rPr lang="en-US" altLang="zh-CN" sz="1600" dirty="0"/>
            </a:br>
            <a:r>
              <a:rPr lang="en-US" altLang="zh-CN" sz="1600" dirty="0">
                <a:latin typeface="Courier New" panose="02070309020205020404" pitchFamily="49" charset="0"/>
                <a:cs typeface="Courier New" panose="02070309020205020404" pitchFamily="49" charset="0"/>
              </a:rPr>
              <a:t>while(true)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wait(S0);</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print '1';</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release(S1);</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release(S2);</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release(S3);</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endParaRPr lang="en-GB"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DCCE0231-0C44-45EB-8052-04FD27146134}"/>
              </a:ext>
            </a:extLst>
          </p:cNvPr>
          <p:cNvSpPr/>
          <p:nvPr/>
        </p:nvSpPr>
        <p:spPr>
          <a:xfrm>
            <a:off x="3206670" y="2274839"/>
            <a:ext cx="4572000" cy="1077218"/>
          </a:xfrm>
          <a:prstGeom prst="rect">
            <a:avLst/>
          </a:prstGeom>
        </p:spPr>
        <p:txBody>
          <a:bodyPr>
            <a:spAutoFit/>
          </a:bodyPr>
          <a:lstStyle/>
          <a:p>
            <a:r>
              <a:rPr lang="en-US" altLang="zh-CN" sz="1600" dirty="0">
                <a:latin typeface="Courier New" panose="02070309020205020404" pitchFamily="49" charset="0"/>
                <a:cs typeface="Courier New" panose="02070309020205020404" pitchFamily="49" charset="0"/>
              </a:rPr>
              <a:t>// Process P1</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wait(S1);</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release(S0);</a:t>
            </a:r>
            <a:br>
              <a:rPr lang="en-US" altLang="zh-CN" sz="1600" dirty="0">
                <a:latin typeface="Courier New" panose="02070309020205020404" pitchFamily="49" charset="0"/>
                <a:cs typeface="Courier New" panose="02070309020205020404" pitchFamily="49" charset="0"/>
              </a:rPr>
            </a:br>
            <a:endParaRPr lang="zh-CN" altLang="en-US" sz="1600" dirty="0"/>
          </a:p>
        </p:txBody>
      </p:sp>
      <p:sp>
        <p:nvSpPr>
          <p:cNvPr id="9" name="矩形 8">
            <a:extLst>
              <a:ext uri="{FF2B5EF4-FFF2-40B4-BE49-F238E27FC236}">
                <a16:creationId xmlns:a16="http://schemas.microsoft.com/office/drawing/2014/main" id="{FD68C274-47A6-4C3F-BA82-A2E0899630D6}"/>
              </a:ext>
            </a:extLst>
          </p:cNvPr>
          <p:cNvSpPr/>
          <p:nvPr/>
        </p:nvSpPr>
        <p:spPr>
          <a:xfrm>
            <a:off x="6009701" y="2274839"/>
            <a:ext cx="4572000" cy="1569660"/>
          </a:xfrm>
          <a:prstGeom prst="rect">
            <a:avLst/>
          </a:prstGeom>
        </p:spPr>
        <p:txBody>
          <a:bodyPr>
            <a:spAutoFit/>
          </a:bodyPr>
          <a:lstStyle/>
          <a:p>
            <a:r>
              <a:rPr lang="en-US" altLang="zh-CN" sz="1600" dirty="0">
                <a:latin typeface="Courier New" panose="02070309020205020404" pitchFamily="49" charset="0"/>
                <a:cs typeface="Courier New" panose="02070309020205020404" pitchFamily="49" charset="0"/>
              </a:rPr>
              <a:t>// Process P2</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wait(S2);</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release(S0);</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wait(S3);</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release(S0); </a:t>
            </a:r>
            <a:br>
              <a:rPr lang="en-US" altLang="zh-CN" sz="1600" dirty="0">
                <a:latin typeface="Courier New" panose="02070309020205020404" pitchFamily="49" charset="0"/>
                <a:cs typeface="Courier New" panose="02070309020205020404" pitchFamily="49" charset="0"/>
              </a:rPr>
            </a:br>
            <a:endParaRPr lang="en-GB" altLang="zh-C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6612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3</a:t>
            </a:r>
          </a:p>
        </p:txBody>
      </p:sp>
      <p:sp>
        <p:nvSpPr>
          <p:cNvPr id="4" name="TextBox 3">
            <a:extLst>
              <a:ext uri="{FF2B5EF4-FFF2-40B4-BE49-F238E27FC236}">
                <a16:creationId xmlns:a16="http://schemas.microsoft.com/office/drawing/2014/main" id="{B8467E14-34E1-8FA3-5326-369B76E3BA4A}"/>
              </a:ext>
            </a:extLst>
          </p:cNvPr>
          <p:cNvSpPr txBox="1"/>
          <p:nvPr/>
        </p:nvSpPr>
        <p:spPr>
          <a:xfrm>
            <a:off x="991454" y="1164726"/>
            <a:ext cx="7161091" cy="923330"/>
          </a:xfrm>
          <a:prstGeom prst="rect">
            <a:avLst/>
          </a:prstGeom>
          <a:noFill/>
        </p:spPr>
        <p:txBody>
          <a:bodyPr wrap="square" rtlCol="0">
            <a:spAutoFit/>
          </a:bodyPr>
          <a:lstStyle/>
          <a:p>
            <a:r>
              <a:rPr lang="en-US" altLang="zh-CN" dirty="0">
                <a:latin typeface="Helvetica (正文)"/>
              </a:rPr>
              <a:t>Three processes use 4 counting semaphores, initialized as S0 = 1, S1 = 0, S2 =0, S3 = 0 </a:t>
            </a:r>
            <a:br>
              <a:rPr lang="en-US" altLang="zh-CN" dirty="0">
                <a:latin typeface="Helvetica (正文)"/>
              </a:rPr>
            </a:br>
            <a:r>
              <a:rPr lang="en-US" altLang="zh-CN" dirty="0">
                <a:latin typeface="Helvetica (正文)"/>
              </a:rPr>
              <a:t>How many times will ‘1’ be printed out? </a:t>
            </a:r>
            <a:endParaRPr lang="en-US" dirty="0">
              <a:latin typeface="Helvetica (正文)"/>
            </a:endParaRPr>
          </a:p>
        </p:txBody>
      </p:sp>
      <p:sp>
        <p:nvSpPr>
          <p:cNvPr id="7" name="TextBox 5">
            <a:extLst>
              <a:ext uri="{FF2B5EF4-FFF2-40B4-BE49-F238E27FC236}">
                <a16:creationId xmlns:a16="http://schemas.microsoft.com/office/drawing/2014/main" id="{D3DA4B38-9ED7-443E-9F06-A6691F9EBDEF}"/>
              </a:ext>
            </a:extLst>
          </p:cNvPr>
          <p:cNvSpPr txBox="1"/>
          <p:nvPr/>
        </p:nvSpPr>
        <p:spPr>
          <a:xfrm>
            <a:off x="760165" y="2274839"/>
            <a:ext cx="2446505" cy="230832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 Process P0</a:t>
            </a:r>
            <a:br>
              <a:rPr lang="en-US" altLang="zh-CN" sz="1600" dirty="0"/>
            </a:br>
            <a:r>
              <a:rPr lang="en-US" altLang="zh-CN" sz="1600" dirty="0">
                <a:latin typeface="Courier New" panose="02070309020205020404" pitchFamily="49" charset="0"/>
                <a:cs typeface="Courier New" panose="02070309020205020404" pitchFamily="49" charset="0"/>
              </a:rPr>
              <a:t>while(true)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wait(S0);</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print '1';</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release(S1);</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release(S2);</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release(S3);</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endParaRPr lang="en-GB"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DCCE0231-0C44-45EB-8052-04FD27146134}"/>
              </a:ext>
            </a:extLst>
          </p:cNvPr>
          <p:cNvSpPr/>
          <p:nvPr/>
        </p:nvSpPr>
        <p:spPr>
          <a:xfrm>
            <a:off x="3206670" y="2274839"/>
            <a:ext cx="4572000" cy="1077218"/>
          </a:xfrm>
          <a:prstGeom prst="rect">
            <a:avLst/>
          </a:prstGeom>
        </p:spPr>
        <p:txBody>
          <a:bodyPr>
            <a:spAutoFit/>
          </a:bodyPr>
          <a:lstStyle/>
          <a:p>
            <a:r>
              <a:rPr lang="en-US" altLang="zh-CN" sz="1600" dirty="0">
                <a:latin typeface="Courier New" panose="02070309020205020404" pitchFamily="49" charset="0"/>
                <a:cs typeface="Courier New" panose="02070309020205020404" pitchFamily="49" charset="0"/>
              </a:rPr>
              <a:t>// Process P1</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wait(S1);</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release(S0);</a:t>
            </a:r>
            <a:br>
              <a:rPr lang="en-US" altLang="zh-CN" sz="1600" dirty="0">
                <a:latin typeface="Courier New" panose="02070309020205020404" pitchFamily="49" charset="0"/>
                <a:cs typeface="Courier New" panose="02070309020205020404" pitchFamily="49" charset="0"/>
              </a:rPr>
            </a:br>
            <a:endParaRPr lang="zh-CN" altLang="en-US" sz="1600" dirty="0"/>
          </a:p>
        </p:txBody>
      </p:sp>
      <p:sp>
        <p:nvSpPr>
          <p:cNvPr id="9" name="矩形 8">
            <a:extLst>
              <a:ext uri="{FF2B5EF4-FFF2-40B4-BE49-F238E27FC236}">
                <a16:creationId xmlns:a16="http://schemas.microsoft.com/office/drawing/2014/main" id="{FD68C274-47A6-4C3F-BA82-A2E0899630D6}"/>
              </a:ext>
            </a:extLst>
          </p:cNvPr>
          <p:cNvSpPr/>
          <p:nvPr/>
        </p:nvSpPr>
        <p:spPr>
          <a:xfrm>
            <a:off x="6009701" y="2274839"/>
            <a:ext cx="4572000" cy="1569660"/>
          </a:xfrm>
          <a:prstGeom prst="rect">
            <a:avLst/>
          </a:prstGeom>
        </p:spPr>
        <p:txBody>
          <a:bodyPr>
            <a:spAutoFit/>
          </a:bodyPr>
          <a:lstStyle/>
          <a:p>
            <a:r>
              <a:rPr lang="en-US" altLang="zh-CN" sz="1600" dirty="0">
                <a:latin typeface="Courier New" panose="02070309020205020404" pitchFamily="49" charset="0"/>
                <a:cs typeface="Courier New" panose="02070309020205020404" pitchFamily="49" charset="0"/>
              </a:rPr>
              <a:t>// Process P2</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wait(S2);</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release(S0);</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wait(S3);</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release(S0); </a:t>
            </a:r>
            <a:br>
              <a:rPr lang="en-US" altLang="zh-CN" sz="1600" dirty="0">
                <a:latin typeface="Courier New" panose="02070309020205020404" pitchFamily="49" charset="0"/>
                <a:cs typeface="Courier New" panose="02070309020205020404" pitchFamily="49" charset="0"/>
              </a:rPr>
            </a:br>
            <a:endParaRPr lang="en-GB" altLang="zh-CN" sz="1600" dirty="0">
              <a:latin typeface="Courier New" panose="02070309020205020404" pitchFamily="49" charset="0"/>
              <a:cs typeface="Courier New" panose="02070309020205020404" pitchFamily="49" charset="0"/>
            </a:endParaRPr>
          </a:p>
        </p:txBody>
      </p:sp>
      <p:sp>
        <p:nvSpPr>
          <p:cNvPr id="10" name="矩形 9">
            <a:extLst>
              <a:ext uri="{FF2B5EF4-FFF2-40B4-BE49-F238E27FC236}">
                <a16:creationId xmlns:a16="http://schemas.microsoft.com/office/drawing/2014/main" id="{D4D719A7-0941-419C-8D74-4A88B08B629E}"/>
              </a:ext>
            </a:extLst>
          </p:cNvPr>
          <p:cNvSpPr/>
          <p:nvPr/>
        </p:nvSpPr>
        <p:spPr>
          <a:xfrm>
            <a:off x="760165" y="5189817"/>
            <a:ext cx="4572000" cy="369332"/>
          </a:xfrm>
          <a:prstGeom prst="rect">
            <a:avLst/>
          </a:prstGeom>
        </p:spPr>
        <p:txBody>
          <a:bodyPr>
            <a:spAutoFit/>
          </a:bodyPr>
          <a:lstStyle/>
          <a:p>
            <a:r>
              <a:rPr lang="en-US" altLang="zh-CN" dirty="0">
                <a:solidFill>
                  <a:srgbClr val="FF0000"/>
                </a:solidFill>
                <a:latin typeface="Helvetica (正文)"/>
              </a:rPr>
              <a:t>Answer: four times </a:t>
            </a:r>
            <a:endParaRPr lang="zh-CN" altLang="en-US" dirty="0">
              <a:solidFill>
                <a:srgbClr val="FF0000"/>
              </a:solidFill>
              <a:latin typeface="Helvetica (正文)"/>
            </a:endParaRPr>
          </a:p>
        </p:txBody>
      </p:sp>
    </p:spTree>
    <p:extLst>
      <p:ext uri="{BB962C8B-B14F-4D97-AF65-F5344CB8AC3E}">
        <p14:creationId xmlns:p14="http://schemas.microsoft.com/office/powerpoint/2010/main" val="877957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4</a:t>
            </a:r>
          </a:p>
        </p:txBody>
      </p:sp>
      <p:sp>
        <p:nvSpPr>
          <p:cNvPr id="4" name="TextBox 3">
            <a:extLst>
              <a:ext uri="{FF2B5EF4-FFF2-40B4-BE49-F238E27FC236}">
                <a16:creationId xmlns:a16="http://schemas.microsoft.com/office/drawing/2014/main" id="{B8467E14-34E1-8FA3-5326-369B76E3BA4A}"/>
              </a:ext>
            </a:extLst>
          </p:cNvPr>
          <p:cNvSpPr txBox="1"/>
          <p:nvPr/>
        </p:nvSpPr>
        <p:spPr>
          <a:xfrm>
            <a:off x="632825" y="972707"/>
            <a:ext cx="7535536" cy="954107"/>
          </a:xfrm>
          <a:prstGeom prst="rect">
            <a:avLst/>
          </a:prstGeom>
          <a:noFill/>
        </p:spPr>
        <p:txBody>
          <a:bodyPr wrap="square" rtlCol="0">
            <a:spAutoFit/>
          </a:bodyPr>
          <a:lstStyle/>
          <a:p>
            <a:r>
              <a:rPr lang="en-US" dirty="0">
                <a:latin typeface="Helvetica (正文)"/>
              </a:rPr>
              <a:t>Readers-Writers Problem </a:t>
            </a:r>
          </a:p>
          <a:p>
            <a:pPr marL="285750" indent="-285750">
              <a:buFont typeface="Arial" panose="020B0604020202020204" pitchFamily="34" charset="0"/>
              <a:buChar char="•"/>
            </a:pPr>
            <a:r>
              <a:rPr lang="en-US" dirty="0">
                <a:latin typeface="Helvetica (正文)"/>
              </a:rPr>
              <a:t>Two mutex: mutex and </a:t>
            </a:r>
            <a:r>
              <a:rPr lang="en-US" dirty="0" err="1">
                <a:latin typeface="Helvetica (正文)"/>
              </a:rPr>
              <a:t>rw_mutex</a:t>
            </a:r>
            <a:r>
              <a:rPr lang="en-US" dirty="0">
                <a:latin typeface="Helvetica (正文)"/>
              </a:rPr>
              <a:t>, </a:t>
            </a:r>
          </a:p>
          <a:p>
            <a:pPr marL="285750" indent="-285750">
              <a:buFont typeface="Arial" panose="020B0604020202020204" pitchFamily="34" charset="0"/>
              <a:buChar char="•"/>
            </a:pPr>
            <a:r>
              <a:rPr lang="en-US" dirty="0">
                <a:latin typeface="Helvetica (正文)"/>
              </a:rPr>
              <a:t>Two primitives: wait() and signal()</a:t>
            </a:r>
          </a:p>
        </p:txBody>
      </p:sp>
      <p:sp>
        <p:nvSpPr>
          <p:cNvPr id="6" name="TextBox 5">
            <a:extLst>
              <a:ext uri="{FF2B5EF4-FFF2-40B4-BE49-F238E27FC236}">
                <a16:creationId xmlns:a16="http://schemas.microsoft.com/office/drawing/2014/main" id="{286D5EB2-42AD-DBBA-2543-7222C9A6941E}"/>
              </a:ext>
            </a:extLst>
          </p:cNvPr>
          <p:cNvSpPr txBox="1"/>
          <p:nvPr/>
        </p:nvSpPr>
        <p:spPr>
          <a:xfrm>
            <a:off x="632826" y="1929769"/>
            <a:ext cx="3939174" cy="2308324"/>
          </a:xfrm>
          <a:prstGeom prst="rect">
            <a:avLst/>
          </a:prstGeom>
          <a:noFill/>
        </p:spPr>
        <p:txBody>
          <a:bodyPr wrap="square" rtlCol="0">
            <a:spAutoFit/>
          </a:bodyPr>
          <a:lstStyle/>
          <a:p>
            <a:r>
              <a:rPr lang="en-US" sz="1800" dirty="0">
                <a:effectLst/>
                <a:latin typeface="Book Antiqua" panose="02040602050305030304" pitchFamily="18" charset="0"/>
                <a:ea typeface="DengXian" panose="02010600030101010101" pitchFamily="2" charset="-122"/>
                <a:cs typeface="Menlo" panose="020B0609030804020204" pitchFamily="49" charset="0"/>
              </a:rPr>
              <a:t>//The structure of a </a:t>
            </a:r>
            <a:r>
              <a:rPr lang="en-US" sz="1800" b="1" i="1" dirty="0">
                <a:effectLst/>
                <a:latin typeface="Book Antiqua" panose="02040602050305030304" pitchFamily="18" charset="0"/>
                <a:ea typeface="DengXian" panose="02010600030101010101" pitchFamily="2" charset="-122"/>
                <a:cs typeface="Menlo" panose="020B0609030804020204" pitchFamily="49" charset="0"/>
              </a:rPr>
              <a:t>writer</a:t>
            </a:r>
            <a:r>
              <a:rPr lang="en-US" sz="1800" dirty="0">
                <a:effectLst/>
                <a:latin typeface="Book Antiqua" panose="02040602050305030304" pitchFamily="18" charset="0"/>
                <a:ea typeface="DengXian" panose="02010600030101010101" pitchFamily="2" charset="-122"/>
                <a:cs typeface="Menlo" panose="020B0609030804020204" pitchFamily="49" charset="0"/>
              </a:rPr>
              <a:t> process: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do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wait(</a:t>
            </a:r>
            <a:r>
              <a:rPr lang="en-US" sz="1800" dirty="0" err="1">
                <a:effectLst/>
                <a:latin typeface="Book Antiqua" panose="02040602050305030304" pitchFamily="18" charset="0"/>
                <a:ea typeface="DengXian" panose="02010600030101010101" pitchFamily="2" charset="-122"/>
                <a:cs typeface="Menlo" panose="020B0609030804020204" pitchFamily="49" charset="0"/>
              </a:rPr>
              <a:t>rw_mutex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/*writing is performed*/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br>
              <a:rPr lang="en-US" sz="1800" dirty="0">
                <a:effectLst/>
                <a:latin typeface="Book Antiqua" panose="02040602050305030304" pitchFamily="18" charset="0"/>
                <a:ea typeface="DengXian" panose="02010600030101010101" pitchFamily="2" charset="-122"/>
                <a:cs typeface="Menlo" panose="020B0609030804020204" pitchFamily="49" charset="0"/>
              </a:rPr>
            </a:br>
            <a:r>
              <a:rPr lang="en-US" sz="1800" dirty="0">
                <a:effectLst/>
                <a:latin typeface="Book Antiqua" panose="02040602050305030304" pitchFamily="18" charset="0"/>
                <a:ea typeface="DengXian" panose="02010600030101010101" pitchFamily="2" charset="-122"/>
                <a:cs typeface="Menlo" panose="020B0609030804020204" pitchFamily="49" charset="0"/>
              </a:rPr>
              <a:t>  signal(</a:t>
            </a:r>
            <a:r>
              <a:rPr lang="en-US" sz="1800" dirty="0" err="1">
                <a:effectLst/>
                <a:latin typeface="Book Antiqua" panose="02040602050305030304" pitchFamily="18" charset="0"/>
                <a:ea typeface="DengXian" panose="02010600030101010101" pitchFamily="2" charset="-122"/>
                <a:cs typeface="Menlo" panose="020B0609030804020204" pitchFamily="49" charset="0"/>
              </a:rPr>
              <a:t>rw_mutex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while (true);</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D17EA580-AB18-6DC9-B784-4E43EACB284C}"/>
              </a:ext>
            </a:extLst>
          </p:cNvPr>
          <p:cNvSpPr txBox="1"/>
          <p:nvPr/>
        </p:nvSpPr>
        <p:spPr>
          <a:xfrm>
            <a:off x="4571999" y="1923860"/>
            <a:ext cx="4667003" cy="4801314"/>
          </a:xfrm>
          <a:prstGeom prst="rect">
            <a:avLst/>
          </a:prstGeom>
          <a:noFill/>
        </p:spPr>
        <p:txBody>
          <a:bodyPr wrap="square" rtlCol="0">
            <a:spAutoFit/>
          </a:bodyPr>
          <a:lstStyle/>
          <a:p>
            <a:r>
              <a:rPr lang="en-US" sz="1800" dirty="0">
                <a:effectLst/>
                <a:latin typeface="Book Antiqua" panose="02040602050305030304" pitchFamily="18" charset="0"/>
                <a:ea typeface="DengXian" panose="02010600030101010101" pitchFamily="2" charset="-122"/>
                <a:cs typeface="Menlo" panose="020B0609030804020204" pitchFamily="49" charset="0"/>
              </a:rPr>
              <a:t>// The structure of a </a:t>
            </a:r>
            <a:r>
              <a:rPr lang="en-US" sz="1800" b="1" i="1" dirty="0">
                <a:effectLst/>
                <a:latin typeface="Book Antiqua" panose="02040602050305030304" pitchFamily="18" charset="0"/>
                <a:ea typeface="DengXian" panose="02010600030101010101" pitchFamily="2" charset="-122"/>
                <a:cs typeface="Menlo" panose="020B0609030804020204" pitchFamily="49" charset="0"/>
              </a:rPr>
              <a:t>reader</a:t>
            </a:r>
            <a:r>
              <a:rPr lang="en-US" sz="1800" dirty="0">
                <a:effectLst/>
                <a:latin typeface="Book Antiqua" panose="02040602050305030304" pitchFamily="18" charset="0"/>
                <a:ea typeface="DengXian" panose="02010600030101010101" pitchFamily="2" charset="-122"/>
                <a:cs typeface="Menlo" panose="020B0609030804020204" pitchFamily="49" charset="0"/>
              </a:rPr>
              <a:t> process: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do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u="heavy" dirty="0">
                <a:solidFill>
                  <a:srgbClr val="FF0000"/>
                </a:solidFill>
                <a:latin typeface="Book Antiqua" panose="02040602050305030304" pitchFamily="18" charset="0"/>
                <a:ea typeface="DengXian" panose="02010600030101010101" pitchFamily="2" charset="-122"/>
                <a:cs typeface="Menlo" panose="020B0609030804020204" pitchFamily="49" charset="0"/>
              </a:rPr>
              <a:t>                     </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if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 == 1)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u="heavy" dirty="0">
                <a:solidFill>
                  <a:srgbClr val="FF0000"/>
                </a:solidFill>
                <a:latin typeface="Book Antiqua" panose="02040602050305030304" pitchFamily="18" charset="0"/>
                <a:ea typeface="DengXian" panose="02010600030101010101" pitchFamily="2" charset="-122"/>
                <a:cs typeface="Menlo" panose="020B0609030804020204" pitchFamily="49" charset="0"/>
              </a:rPr>
              <a:t>                          </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u="heavy" dirty="0">
                <a:solidFill>
                  <a:srgbClr val="FF0000"/>
                </a:solidFill>
                <a:latin typeface="Book Antiqua" panose="02040602050305030304" pitchFamily="18" charset="0"/>
                <a:ea typeface="DengXian" panose="02010600030101010101" pitchFamily="2" charset="-122"/>
                <a:cs typeface="Menlo" panose="020B0609030804020204" pitchFamily="49" charset="0"/>
              </a:rPr>
              <a:t>                          </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reading is performed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u="heavy" dirty="0">
                <a:solidFill>
                  <a:srgbClr val="FF0000"/>
                </a:solidFill>
                <a:latin typeface="Book Antiqua" panose="02040602050305030304" pitchFamily="18" charset="0"/>
                <a:ea typeface="DengXian" panose="02010600030101010101" pitchFamily="2" charset="-122"/>
                <a:cs typeface="Menlo" panose="020B0609030804020204" pitchFamily="49" charset="0"/>
              </a:rPr>
              <a:t>                         </a:t>
            </a:r>
            <a:r>
              <a:rPr lang="en-US" sz="1800" dirty="0">
                <a:effectLst/>
                <a:latin typeface="Book Antiqua" panose="02040602050305030304" pitchFamily="18" charset="0"/>
                <a:ea typeface="DengXian" panose="02010600030101010101" pitchFamily="2" charset="-122"/>
                <a:cs typeface="Menlo" panose="020B0609030804020204" pitchFamily="49" charset="0"/>
              </a:rPr>
              <a:t>;</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a:t>
            </a:r>
            <a:br>
              <a:rPr lang="en-US" sz="1800" dirty="0">
                <a:effectLst/>
                <a:latin typeface="Book Antiqua" panose="02040602050305030304" pitchFamily="18" charset="0"/>
                <a:ea typeface="DengXian" panose="02010600030101010101" pitchFamily="2" charset="-122"/>
                <a:cs typeface="Menlo" panose="020B0609030804020204" pitchFamily="49" charset="0"/>
              </a:rPr>
            </a:br>
            <a:r>
              <a:rPr lang="en-US" sz="1800" dirty="0">
                <a:effectLst/>
                <a:latin typeface="Book Antiqua" panose="02040602050305030304" pitchFamily="18" charset="0"/>
                <a:ea typeface="DengXian" panose="02010600030101010101" pitchFamily="2" charset="-122"/>
                <a:cs typeface="Menlo" panose="020B0609030804020204" pitchFamily="49" charset="0"/>
              </a:rPr>
              <a:t>  if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 == 0)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                              </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u="heavy" dirty="0">
                <a:solidFill>
                  <a:srgbClr val="FF0000"/>
                </a:solidFill>
                <a:latin typeface="Book Antiqua" panose="02040602050305030304" pitchFamily="18" charset="0"/>
                <a:ea typeface="DengXian" panose="02010600030101010101" pitchFamily="2" charset="-122"/>
                <a:cs typeface="Menlo" panose="020B0609030804020204" pitchFamily="49" charset="0"/>
              </a:rPr>
              <a:t>                             </a:t>
            </a:r>
            <a:r>
              <a:rPr lang="en-US" sz="1800" dirty="0">
                <a:effectLst/>
                <a:latin typeface="Book Antiqua" panose="02040602050305030304" pitchFamily="18" charset="0"/>
                <a:ea typeface="DengXian" panose="02010600030101010101" pitchFamily="2" charset="-122"/>
                <a:cs typeface="Menlo" panose="020B0609030804020204" pitchFamily="49" charset="0"/>
              </a:rPr>
              <a:t>;</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while (true);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918591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4</a:t>
            </a:r>
          </a:p>
        </p:txBody>
      </p:sp>
      <p:sp>
        <p:nvSpPr>
          <p:cNvPr id="4" name="TextBox 3">
            <a:extLst>
              <a:ext uri="{FF2B5EF4-FFF2-40B4-BE49-F238E27FC236}">
                <a16:creationId xmlns:a16="http://schemas.microsoft.com/office/drawing/2014/main" id="{B8467E14-34E1-8FA3-5326-369B76E3BA4A}"/>
              </a:ext>
            </a:extLst>
          </p:cNvPr>
          <p:cNvSpPr txBox="1"/>
          <p:nvPr/>
        </p:nvSpPr>
        <p:spPr>
          <a:xfrm>
            <a:off x="632826" y="974153"/>
            <a:ext cx="7535536" cy="369332"/>
          </a:xfrm>
          <a:prstGeom prst="rect">
            <a:avLst/>
          </a:prstGeom>
          <a:noFill/>
        </p:spPr>
        <p:txBody>
          <a:bodyPr wrap="square" rtlCol="0">
            <a:spAutoFit/>
          </a:bodyPr>
          <a:lstStyle/>
          <a:p>
            <a:r>
              <a:rPr lang="en-US" dirty="0">
                <a:latin typeface="Helvetica (正文)"/>
              </a:rPr>
              <a:t>Readers-Writers Problem</a:t>
            </a:r>
          </a:p>
        </p:txBody>
      </p:sp>
      <p:sp>
        <p:nvSpPr>
          <p:cNvPr id="6" name="TextBox 5">
            <a:extLst>
              <a:ext uri="{FF2B5EF4-FFF2-40B4-BE49-F238E27FC236}">
                <a16:creationId xmlns:a16="http://schemas.microsoft.com/office/drawing/2014/main" id="{286D5EB2-42AD-DBBA-2543-7222C9A6941E}"/>
              </a:ext>
            </a:extLst>
          </p:cNvPr>
          <p:cNvSpPr txBox="1"/>
          <p:nvPr/>
        </p:nvSpPr>
        <p:spPr>
          <a:xfrm>
            <a:off x="632826" y="1929769"/>
            <a:ext cx="3939174" cy="2308324"/>
          </a:xfrm>
          <a:prstGeom prst="rect">
            <a:avLst/>
          </a:prstGeom>
          <a:noFill/>
        </p:spPr>
        <p:txBody>
          <a:bodyPr wrap="square" rtlCol="0">
            <a:spAutoFit/>
          </a:bodyPr>
          <a:lstStyle/>
          <a:p>
            <a:r>
              <a:rPr lang="en-US" sz="1800" dirty="0">
                <a:effectLst/>
                <a:latin typeface="Book Antiqua" panose="02040602050305030304" pitchFamily="18" charset="0"/>
                <a:ea typeface="DengXian" panose="02010600030101010101" pitchFamily="2" charset="-122"/>
                <a:cs typeface="Menlo" panose="020B0609030804020204" pitchFamily="49" charset="0"/>
              </a:rPr>
              <a:t>//The structure of a </a:t>
            </a:r>
            <a:r>
              <a:rPr lang="en-US" sz="1800" b="1" i="1" dirty="0">
                <a:effectLst/>
                <a:latin typeface="Book Antiqua" panose="02040602050305030304" pitchFamily="18" charset="0"/>
                <a:ea typeface="DengXian" panose="02010600030101010101" pitchFamily="2" charset="-122"/>
                <a:cs typeface="Menlo" panose="020B0609030804020204" pitchFamily="49" charset="0"/>
              </a:rPr>
              <a:t>writer</a:t>
            </a:r>
            <a:r>
              <a:rPr lang="en-US" sz="1800" dirty="0">
                <a:effectLst/>
                <a:latin typeface="Book Antiqua" panose="02040602050305030304" pitchFamily="18" charset="0"/>
                <a:ea typeface="DengXian" panose="02010600030101010101" pitchFamily="2" charset="-122"/>
                <a:cs typeface="Menlo" panose="020B0609030804020204" pitchFamily="49" charset="0"/>
              </a:rPr>
              <a:t> process: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do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wait(</a:t>
            </a:r>
            <a:r>
              <a:rPr lang="en-US" sz="1800" dirty="0" err="1">
                <a:effectLst/>
                <a:latin typeface="Book Antiqua" panose="02040602050305030304" pitchFamily="18" charset="0"/>
                <a:ea typeface="DengXian" panose="02010600030101010101" pitchFamily="2" charset="-122"/>
                <a:cs typeface="Menlo" panose="020B0609030804020204" pitchFamily="49" charset="0"/>
              </a:rPr>
              <a:t>rw_mutex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/*writing is performed*/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br>
              <a:rPr lang="en-US" sz="1800" dirty="0">
                <a:effectLst/>
                <a:latin typeface="Book Antiqua" panose="02040602050305030304" pitchFamily="18" charset="0"/>
                <a:ea typeface="DengXian" panose="02010600030101010101" pitchFamily="2" charset="-122"/>
                <a:cs typeface="Menlo" panose="020B0609030804020204" pitchFamily="49" charset="0"/>
              </a:rPr>
            </a:br>
            <a:r>
              <a:rPr lang="en-US" sz="1800" dirty="0">
                <a:effectLst/>
                <a:latin typeface="Book Antiqua" panose="02040602050305030304" pitchFamily="18" charset="0"/>
                <a:ea typeface="DengXian" panose="02010600030101010101" pitchFamily="2" charset="-122"/>
                <a:cs typeface="Menlo" panose="020B0609030804020204" pitchFamily="49" charset="0"/>
              </a:rPr>
              <a:t>  signal(</a:t>
            </a:r>
            <a:r>
              <a:rPr lang="en-US" sz="1800" dirty="0" err="1">
                <a:effectLst/>
                <a:latin typeface="Book Antiqua" panose="02040602050305030304" pitchFamily="18" charset="0"/>
                <a:ea typeface="DengXian" panose="02010600030101010101" pitchFamily="2" charset="-122"/>
                <a:cs typeface="Menlo" panose="020B0609030804020204" pitchFamily="49" charset="0"/>
              </a:rPr>
              <a:t>rw_mutex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while (true);</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D17EA580-AB18-6DC9-B784-4E43EACB284C}"/>
              </a:ext>
            </a:extLst>
          </p:cNvPr>
          <p:cNvSpPr txBox="1"/>
          <p:nvPr/>
        </p:nvSpPr>
        <p:spPr>
          <a:xfrm>
            <a:off x="4571999" y="1923860"/>
            <a:ext cx="4667003" cy="4801314"/>
          </a:xfrm>
          <a:prstGeom prst="rect">
            <a:avLst/>
          </a:prstGeom>
          <a:noFill/>
        </p:spPr>
        <p:txBody>
          <a:bodyPr wrap="square" rtlCol="0">
            <a:spAutoFit/>
          </a:bodyPr>
          <a:lstStyle/>
          <a:p>
            <a:r>
              <a:rPr lang="en-US" sz="1800" dirty="0">
                <a:effectLst/>
                <a:latin typeface="Book Antiqua" panose="02040602050305030304" pitchFamily="18" charset="0"/>
                <a:ea typeface="DengXian" panose="02010600030101010101" pitchFamily="2" charset="-122"/>
                <a:cs typeface="Menlo" panose="020B0609030804020204" pitchFamily="49" charset="0"/>
              </a:rPr>
              <a:t>// The structure of a </a:t>
            </a:r>
            <a:r>
              <a:rPr lang="en-US" sz="1800" b="1" i="1" dirty="0">
                <a:effectLst/>
                <a:latin typeface="Book Antiqua" panose="02040602050305030304" pitchFamily="18" charset="0"/>
                <a:ea typeface="DengXian" panose="02010600030101010101" pitchFamily="2" charset="-122"/>
                <a:cs typeface="Menlo" panose="020B0609030804020204" pitchFamily="49" charset="0"/>
              </a:rPr>
              <a:t>reader</a:t>
            </a:r>
            <a:r>
              <a:rPr lang="en-US" sz="1800" dirty="0">
                <a:effectLst/>
                <a:latin typeface="Book Antiqua" panose="02040602050305030304" pitchFamily="18" charset="0"/>
                <a:ea typeface="DengXian" panose="02010600030101010101" pitchFamily="2" charset="-122"/>
                <a:cs typeface="Menlo" panose="020B0609030804020204" pitchFamily="49" charset="0"/>
              </a:rPr>
              <a:t> process: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do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wait(mutex)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if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 == 1)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wait(</a:t>
            </a:r>
            <a:r>
              <a:rPr lang="en-US" sz="1800" u="heavy" dirty="0" err="1">
                <a:solidFill>
                  <a:srgbClr val="FF0000"/>
                </a:solidFill>
                <a:effectLst/>
                <a:latin typeface="Book Antiqua" panose="02040602050305030304" pitchFamily="18" charset="0"/>
                <a:ea typeface="DengXian" panose="02010600030101010101" pitchFamily="2" charset="-122"/>
                <a:cs typeface="Menlo" panose="020B0609030804020204" pitchFamily="49" charset="0"/>
              </a:rPr>
              <a:t>rw_mutex</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signal(mutex)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reading is performed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u="heavy" dirty="0">
                <a:solidFill>
                  <a:srgbClr val="FF0000"/>
                </a:solidFill>
                <a:latin typeface="Book Antiqua" panose="02040602050305030304" pitchFamily="18" charset="0"/>
                <a:ea typeface="DengXian" panose="02010600030101010101" pitchFamily="2" charset="-122"/>
                <a:cs typeface="Menlo" panose="020B0609030804020204" pitchFamily="49" charset="0"/>
              </a:rPr>
              <a:t>                         </a:t>
            </a:r>
            <a:r>
              <a:rPr lang="en-US" sz="1800" dirty="0">
                <a:effectLst/>
                <a:latin typeface="Book Antiqua" panose="02040602050305030304" pitchFamily="18" charset="0"/>
                <a:ea typeface="DengXian" panose="02010600030101010101" pitchFamily="2" charset="-122"/>
                <a:cs typeface="Menlo" panose="020B0609030804020204" pitchFamily="49" charset="0"/>
              </a:rPr>
              <a:t>;</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a:t>
            </a:r>
            <a:br>
              <a:rPr lang="en-US" sz="1800" dirty="0">
                <a:effectLst/>
                <a:latin typeface="Book Antiqua" panose="02040602050305030304" pitchFamily="18" charset="0"/>
                <a:ea typeface="DengXian" panose="02010600030101010101" pitchFamily="2" charset="-122"/>
                <a:cs typeface="Menlo" panose="020B0609030804020204" pitchFamily="49" charset="0"/>
              </a:rPr>
            </a:br>
            <a:r>
              <a:rPr lang="en-US" sz="1800" dirty="0">
                <a:effectLst/>
                <a:latin typeface="Book Antiqua" panose="02040602050305030304" pitchFamily="18" charset="0"/>
                <a:ea typeface="DengXian" panose="02010600030101010101" pitchFamily="2" charset="-122"/>
                <a:cs typeface="Menlo" panose="020B0609030804020204" pitchFamily="49" charset="0"/>
              </a:rPr>
              <a:t>  if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 == 0)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                              </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u="heavy" dirty="0">
                <a:solidFill>
                  <a:srgbClr val="FF0000"/>
                </a:solidFill>
                <a:latin typeface="Book Antiqua" panose="02040602050305030304" pitchFamily="18" charset="0"/>
                <a:ea typeface="DengXian" panose="02010600030101010101" pitchFamily="2" charset="-122"/>
                <a:cs typeface="Menlo" panose="020B0609030804020204" pitchFamily="49" charset="0"/>
              </a:rPr>
              <a:t>                             </a:t>
            </a:r>
            <a:r>
              <a:rPr lang="en-US" sz="1800" dirty="0">
                <a:effectLst/>
                <a:latin typeface="Book Antiqua" panose="02040602050305030304" pitchFamily="18" charset="0"/>
                <a:ea typeface="DengXian" panose="02010600030101010101" pitchFamily="2" charset="-122"/>
                <a:cs typeface="Menlo" panose="020B0609030804020204" pitchFamily="49" charset="0"/>
              </a:rPr>
              <a:t>;</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while (true);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298204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4</a:t>
            </a:r>
          </a:p>
        </p:txBody>
      </p:sp>
      <p:sp>
        <p:nvSpPr>
          <p:cNvPr id="6" name="TextBox 5">
            <a:extLst>
              <a:ext uri="{FF2B5EF4-FFF2-40B4-BE49-F238E27FC236}">
                <a16:creationId xmlns:a16="http://schemas.microsoft.com/office/drawing/2014/main" id="{286D5EB2-42AD-DBBA-2543-7222C9A6941E}"/>
              </a:ext>
            </a:extLst>
          </p:cNvPr>
          <p:cNvSpPr txBox="1"/>
          <p:nvPr/>
        </p:nvSpPr>
        <p:spPr>
          <a:xfrm>
            <a:off x="632826" y="1929769"/>
            <a:ext cx="3939174" cy="2308324"/>
          </a:xfrm>
          <a:prstGeom prst="rect">
            <a:avLst/>
          </a:prstGeom>
          <a:noFill/>
        </p:spPr>
        <p:txBody>
          <a:bodyPr wrap="square" rtlCol="0">
            <a:spAutoFit/>
          </a:bodyPr>
          <a:lstStyle/>
          <a:p>
            <a:r>
              <a:rPr lang="en-US" sz="1800" dirty="0">
                <a:effectLst/>
                <a:latin typeface="Book Antiqua" panose="02040602050305030304" pitchFamily="18" charset="0"/>
                <a:ea typeface="DengXian" panose="02010600030101010101" pitchFamily="2" charset="-122"/>
                <a:cs typeface="Menlo" panose="020B0609030804020204" pitchFamily="49" charset="0"/>
              </a:rPr>
              <a:t>//The structure of a </a:t>
            </a:r>
            <a:r>
              <a:rPr lang="en-US" sz="1800" b="1" i="1" dirty="0">
                <a:effectLst/>
                <a:latin typeface="Book Antiqua" panose="02040602050305030304" pitchFamily="18" charset="0"/>
                <a:ea typeface="DengXian" panose="02010600030101010101" pitchFamily="2" charset="-122"/>
                <a:cs typeface="Menlo" panose="020B0609030804020204" pitchFamily="49" charset="0"/>
              </a:rPr>
              <a:t>writer</a:t>
            </a:r>
            <a:r>
              <a:rPr lang="en-US" sz="1800" dirty="0">
                <a:effectLst/>
                <a:latin typeface="Book Antiqua" panose="02040602050305030304" pitchFamily="18" charset="0"/>
                <a:ea typeface="DengXian" panose="02010600030101010101" pitchFamily="2" charset="-122"/>
                <a:cs typeface="Menlo" panose="020B0609030804020204" pitchFamily="49" charset="0"/>
              </a:rPr>
              <a:t> process: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do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wait(</a:t>
            </a:r>
            <a:r>
              <a:rPr lang="en-US" sz="1800" dirty="0" err="1">
                <a:effectLst/>
                <a:latin typeface="Book Antiqua" panose="02040602050305030304" pitchFamily="18" charset="0"/>
                <a:ea typeface="DengXian" panose="02010600030101010101" pitchFamily="2" charset="-122"/>
                <a:cs typeface="Menlo" panose="020B0609030804020204" pitchFamily="49" charset="0"/>
              </a:rPr>
              <a:t>rw_mutex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/*writing is performed*/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br>
              <a:rPr lang="en-US" sz="1800" dirty="0">
                <a:effectLst/>
                <a:latin typeface="Book Antiqua" panose="02040602050305030304" pitchFamily="18" charset="0"/>
                <a:ea typeface="DengXian" panose="02010600030101010101" pitchFamily="2" charset="-122"/>
                <a:cs typeface="Menlo" panose="020B0609030804020204" pitchFamily="49" charset="0"/>
              </a:rPr>
            </a:br>
            <a:r>
              <a:rPr lang="en-US" sz="1800" dirty="0">
                <a:effectLst/>
                <a:latin typeface="Book Antiqua" panose="02040602050305030304" pitchFamily="18" charset="0"/>
                <a:ea typeface="DengXian" panose="02010600030101010101" pitchFamily="2" charset="-122"/>
                <a:cs typeface="Menlo" panose="020B0609030804020204" pitchFamily="49" charset="0"/>
              </a:rPr>
              <a:t>  signal(</a:t>
            </a:r>
            <a:r>
              <a:rPr lang="en-US" sz="1800" dirty="0" err="1">
                <a:effectLst/>
                <a:latin typeface="Book Antiqua" panose="02040602050305030304" pitchFamily="18" charset="0"/>
                <a:ea typeface="DengXian" panose="02010600030101010101" pitchFamily="2" charset="-122"/>
                <a:cs typeface="Menlo" panose="020B0609030804020204" pitchFamily="49" charset="0"/>
              </a:rPr>
              <a:t>rw_mutex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while (true);</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D17EA580-AB18-6DC9-B784-4E43EACB284C}"/>
              </a:ext>
            </a:extLst>
          </p:cNvPr>
          <p:cNvSpPr txBox="1"/>
          <p:nvPr/>
        </p:nvSpPr>
        <p:spPr>
          <a:xfrm>
            <a:off x="4571999" y="1923860"/>
            <a:ext cx="4667003" cy="4801314"/>
          </a:xfrm>
          <a:prstGeom prst="rect">
            <a:avLst/>
          </a:prstGeom>
          <a:noFill/>
        </p:spPr>
        <p:txBody>
          <a:bodyPr wrap="square" rtlCol="0">
            <a:spAutoFit/>
          </a:bodyPr>
          <a:lstStyle/>
          <a:p>
            <a:r>
              <a:rPr lang="en-US" sz="1800" dirty="0">
                <a:effectLst/>
                <a:latin typeface="Book Antiqua" panose="02040602050305030304" pitchFamily="18" charset="0"/>
                <a:ea typeface="DengXian" panose="02010600030101010101" pitchFamily="2" charset="-122"/>
                <a:cs typeface="Menlo" panose="020B0609030804020204" pitchFamily="49" charset="0"/>
              </a:rPr>
              <a:t>// The structure of a </a:t>
            </a:r>
            <a:r>
              <a:rPr lang="en-US" sz="1800" b="1" i="1" dirty="0">
                <a:effectLst/>
                <a:latin typeface="Book Antiqua" panose="02040602050305030304" pitchFamily="18" charset="0"/>
                <a:ea typeface="DengXian" panose="02010600030101010101" pitchFamily="2" charset="-122"/>
                <a:cs typeface="Menlo" panose="020B0609030804020204" pitchFamily="49" charset="0"/>
              </a:rPr>
              <a:t>reader</a:t>
            </a:r>
            <a:r>
              <a:rPr lang="en-US" sz="1800" dirty="0">
                <a:effectLst/>
                <a:latin typeface="Book Antiqua" panose="02040602050305030304" pitchFamily="18" charset="0"/>
                <a:ea typeface="DengXian" panose="02010600030101010101" pitchFamily="2" charset="-122"/>
                <a:cs typeface="Menlo" panose="020B0609030804020204" pitchFamily="49" charset="0"/>
              </a:rPr>
              <a:t> process: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do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wait(mutex)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if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 == 1)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wait(</a:t>
            </a:r>
            <a:r>
              <a:rPr lang="en-US" sz="1800" u="heavy" dirty="0" err="1">
                <a:solidFill>
                  <a:srgbClr val="FF0000"/>
                </a:solidFill>
                <a:effectLst/>
                <a:latin typeface="Book Antiqua" panose="02040602050305030304" pitchFamily="18" charset="0"/>
                <a:ea typeface="DengXian" panose="02010600030101010101" pitchFamily="2" charset="-122"/>
                <a:cs typeface="Menlo" panose="020B0609030804020204" pitchFamily="49" charset="0"/>
              </a:rPr>
              <a:t>rw_mutex</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signal(mutex)</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reading is performed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wait(mutex)</a:t>
            </a:r>
            <a:r>
              <a:rPr lang="en-US" sz="1800" dirty="0">
                <a:effectLst/>
                <a:latin typeface="Book Antiqua" panose="02040602050305030304" pitchFamily="18" charset="0"/>
                <a:ea typeface="DengXian" panose="02010600030101010101" pitchFamily="2" charset="-122"/>
                <a:cs typeface="Menlo" panose="020B0609030804020204" pitchFamily="49" charset="0"/>
              </a:rPr>
              <a:t>;</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a:t>
            </a:r>
            <a:br>
              <a:rPr lang="en-US" sz="1800" dirty="0">
                <a:effectLst/>
                <a:latin typeface="Book Antiqua" panose="02040602050305030304" pitchFamily="18" charset="0"/>
                <a:ea typeface="DengXian" panose="02010600030101010101" pitchFamily="2" charset="-122"/>
                <a:cs typeface="Menlo" panose="020B0609030804020204" pitchFamily="49" charset="0"/>
              </a:rPr>
            </a:br>
            <a:r>
              <a:rPr lang="en-US" sz="1800" dirty="0">
                <a:effectLst/>
                <a:latin typeface="Book Antiqua" panose="02040602050305030304" pitchFamily="18" charset="0"/>
                <a:ea typeface="DengXian" panose="02010600030101010101" pitchFamily="2" charset="-122"/>
                <a:cs typeface="Menlo" panose="020B0609030804020204" pitchFamily="49" charset="0"/>
              </a:rPr>
              <a:t>  if (</a:t>
            </a:r>
            <a:r>
              <a:rPr lang="en-US" sz="1800" dirty="0" err="1">
                <a:effectLst/>
                <a:latin typeface="Book Antiqua" panose="02040602050305030304" pitchFamily="18" charset="0"/>
                <a:ea typeface="DengXian" panose="02010600030101010101" pitchFamily="2" charset="-122"/>
                <a:cs typeface="Menlo" panose="020B0609030804020204" pitchFamily="49" charset="0"/>
              </a:rPr>
              <a:t>read_count</a:t>
            </a:r>
            <a:r>
              <a:rPr lang="en-US" sz="1800" dirty="0">
                <a:effectLst/>
                <a:latin typeface="Book Antiqua" panose="02040602050305030304" pitchFamily="18" charset="0"/>
                <a:ea typeface="DengXian" panose="02010600030101010101" pitchFamily="2" charset="-122"/>
                <a:cs typeface="Menlo" panose="020B0609030804020204" pitchFamily="49" charset="0"/>
              </a:rPr>
              <a:t> == 0)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signal(</a:t>
            </a:r>
            <a:r>
              <a:rPr lang="en-US" sz="1800" u="heavy" dirty="0" err="1">
                <a:solidFill>
                  <a:srgbClr val="FF0000"/>
                </a:solidFill>
                <a:effectLst/>
                <a:latin typeface="Book Antiqua" panose="02040602050305030304" pitchFamily="18" charset="0"/>
                <a:ea typeface="DengXian" panose="02010600030101010101" pitchFamily="2" charset="-122"/>
                <a:cs typeface="Menlo" panose="020B0609030804020204" pitchFamily="49" charset="0"/>
              </a:rPr>
              <a:t>rw_mutex</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a:t>
            </a:r>
            <a:r>
              <a:rPr lang="en-US" sz="1800" dirty="0">
                <a:effectLst/>
                <a:latin typeface="Book Antiqua" panose="02040602050305030304" pitchFamily="18" charset="0"/>
                <a:ea typeface="DengXian" panose="02010600030101010101" pitchFamily="2" charset="-122"/>
                <a:cs typeface="Menlo" panose="020B0609030804020204" pitchFamily="49"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a:t>
            </a:r>
            <a:r>
              <a:rPr lang="en-US" sz="1800" u="heavy" dirty="0">
                <a:solidFill>
                  <a:srgbClr val="FF0000"/>
                </a:solidFill>
                <a:effectLst/>
                <a:latin typeface="Book Antiqua" panose="02040602050305030304" pitchFamily="18" charset="0"/>
                <a:ea typeface="DengXian" panose="02010600030101010101" pitchFamily="2" charset="-122"/>
                <a:cs typeface="Menlo" panose="020B0609030804020204" pitchFamily="49" charset="0"/>
              </a:rPr>
              <a:t>signal(mutex)</a:t>
            </a:r>
            <a:r>
              <a:rPr lang="en-US" sz="1800" dirty="0">
                <a:effectLst/>
                <a:latin typeface="Book Antiqua" panose="02040602050305030304" pitchFamily="18" charset="0"/>
                <a:ea typeface="DengXian" panose="02010600030101010101" pitchFamily="2" charset="-122"/>
                <a:cs typeface="Menlo" panose="020B0609030804020204" pitchFamily="49" charset="0"/>
              </a:rPr>
              <a:t>;</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r>
              <a:rPr lang="en-US" sz="1800" dirty="0">
                <a:effectLst/>
                <a:latin typeface="Book Antiqua" panose="02040602050305030304" pitchFamily="18" charset="0"/>
                <a:ea typeface="DengXian" panose="02010600030101010101" pitchFamily="2" charset="-122"/>
                <a:cs typeface="Menlo" panose="020B0609030804020204" pitchFamily="49" charset="0"/>
              </a:rPr>
              <a:t>} while (true);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9" name="TextBox 3">
            <a:extLst>
              <a:ext uri="{FF2B5EF4-FFF2-40B4-BE49-F238E27FC236}">
                <a16:creationId xmlns:a16="http://schemas.microsoft.com/office/drawing/2014/main" id="{515FF2CB-DD05-49F4-A882-BEE275A5A7F0}"/>
              </a:ext>
            </a:extLst>
          </p:cNvPr>
          <p:cNvSpPr txBox="1"/>
          <p:nvPr/>
        </p:nvSpPr>
        <p:spPr>
          <a:xfrm>
            <a:off x="632826" y="974153"/>
            <a:ext cx="7535536" cy="369332"/>
          </a:xfrm>
          <a:prstGeom prst="rect">
            <a:avLst/>
          </a:prstGeom>
          <a:noFill/>
        </p:spPr>
        <p:txBody>
          <a:bodyPr wrap="square" rtlCol="0">
            <a:spAutoFit/>
          </a:bodyPr>
          <a:lstStyle/>
          <a:p>
            <a:r>
              <a:rPr lang="en-US" dirty="0">
                <a:latin typeface="Helvetica (正文)"/>
              </a:rPr>
              <a:t>Readers-Writers Problem</a:t>
            </a:r>
          </a:p>
        </p:txBody>
      </p:sp>
    </p:spTree>
    <p:extLst>
      <p:ext uri="{BB962C8B-B14F-4D97-AF65-F5344CB8AC3E}">
        <p14:creationId xmlns:p14="http://schemas.microsoft.com/office/powerpoint/2010/main" val="4076520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5</a:t>
            </a:r>
          </a:p>
        </p:txBody>
      </p:sp>
      <p:pic>
        <p:nvPicPr>
          <p:cNvPr id="3" name="图片 2">
            <a:extLst>
              <a:ext uri="{FF2B5EF4-FFF2-40B4-BE49-F238E27FC236}">
                <a16:creationId xmlns:a16="http://schemas.microsoft.com/office/drawing/2014/main" id="{3FB109CC-6BCD-4E18-8E7E-AFB034A9E555}"/>
              </a:ext>
            </a:extLst>
          </p:cNvPr>
          <p:cNvPicPr>
            <a:picLocks noChangeAspect="1"/>
          </p:cNvPicPr>
          <p:nvPr/>
        </p:nvPicPr>
        <p:blipFill>
          <a:blip r:embed="rId2"/>
          <a:stretch>
            <a:fillRect/>
          </a:stretch>
        </p:blipFill>
        <p:spPr>
          <a:xfrm>
            <a:off x="1127992" y="1703750"/>
            <a:ext cx="6951810" cy="2155868"/>
          </a:xfrm>
          <a:prstGeom prst="rect">
            <a:avLst/>
          </a:prstGeom>
        </p:spPr>
      </p:pic>
      <p:sp>
        <p:nvSpPr>
          <p:cNvPr id="5" name="矩形 4">
            <a:extLst>
              <a:ext uri="{FF2B5EF4-FFF2-40B4-BE49-F238E27FC236}">
                <a16:creationId xmlns:a16="http://schemas.microsoft.com/office/drawing/2014/main" id="{BB86DCDC-783D-4B16-8202-5FEE7240643B}"/>
              </a:ext>
            </a:extLst>
          </p:cNvPr>
          <p:cNvSpPr/>
          <p:nvPr/>
        </p:nvSpPr>
        <p:spPr>
          <a:xfrm>
            <a:off x="1096095" y="1058515"/>
            <a:ext cx="6225362" cy="923330"/>
          </a:xfrm>
          <a:prstGeom prst="rect">
            <a:avLst/>
          </a:prstGeom>
        </p:spPr>
        <p:txBody>
          <a:bodyPr wrap="square">
            <a:spAutoFit/>
          </a:bodyPr>
          <a:lstStyle/>
          <a:p>
            <a:r>
              <a:rPr lang="en-US" altLang="zh-CN" dirty="0">
                <a:solidFill>
                  <a:srgbClr val="231F20"/>
                </a:solidFill>
                <a:latin typeface="Helvetica (正文)"/>
              </a:rPr>
              <a:t>Suppose that two threads execute the following C code concurrently, accessing </a:t>
            </a:r>
            <a:r>
              <a:rPr lang="en-US" altLang="zh-CN" i="1" dirty="0">
                <a:solidFill>
                  <a:srgbClr val="231F20"/>
                </a:solidFill>
                <a:latin typeface="Helvetica (正文)"/>
              </a:rPr>
              <a:t>shared variables </a:t>
            </a:r>
            <a:r>
              <a:rPr lang="en-US" altLang="zh-CN" dirty="0">
                <a:solidFill>
                  <a:srgbClr val="231F20"/>
                </a:solidFill>
                <a:latin typeface="Helvetica (正文)"/>
              </a:rPr>
              <a:t>a, b, and c:</a:t>
            </a:r>
            <a:r>
              <a:rPr lang="en-US" altLang="zh-CN" dirty="0">
                <a:latin typeface="Helvetica (正文)"/>
              </a:rPr>
              <a:t> </a:t>
            </a:r>
            <a:br>
              <a:rPr lang="en-US" altLang="zh-CN" dirty="0">
                <a:latin typeface="Helvetica (正文)"/>
              </a:rPr>
            </a:br>
            <a:endParaRPr lang="zh-CN" altLang="en-US" dirty="0">
              <a:latin typeface="Helvetica (正文)"/>
            </a:endParaRPr>
          </a:p>
        </p:txBody>
      </p:sp>
      <p:sp>
        <p:nvSpPr>
          <p:cNvPr id="8" name="矩形 7">
            <a:extLst>
              <a:ext uri="{FF2B5EF4-FFF2-40B4-BE49-F238E27FC236}">
                <a16:creationId xmlns:a16="http://schemas.microsoft.com/office/drawing/2014/main" id="{D251AE9D-F04C-4496-90A4-D1A940DF0930}"/>
              </a:ext>
            </a:extLst>
          </p:cNvPr>
          <p:cNvSpPr/>
          <p:nvPr/>
        </p:nvSpPr>
        <p:spPr>
          <a:xfrm>
            <a:off x="1096095" y="4045159"/>
            <a:ext cx="7154770" cy="1477328"/>
          </a:xfrm>
          <a:prstGeom prst="rect">
            <a:avLst/>
          </a:prstGeom>
        </p:spPr>
        <p:txBody>
          <a:bodyPr wrap="square">
            <a:spAutoFit/>
          </a:bodyPr>
          <a:lstStyle/>
          <a:p>
            <a:r>
              <a:rPr lang="en-US" altLang="zh-CN" dirty="0">
                <a:solidFill>
                  <a:srgbClr val="231F20"/>
                </a:solidFill>
                <a:latin typeface="Helvetica (正文)"/>
              </a:rPr>
              <a:t>What are all the possible values for c after both threads complete? Assume that reads and writes of the variables are </a:t>
            </a:r>
            <a:r>
              <a:rPr lang="en-US" altLang="zh-CN" i="1" dirty="0">
                <a:solidFill>
                  <a:srgbClr val="231F20"/>
                </a:solidFill>
                <a:latin typeface="Helvetica (正文)"/>
              </a:rPr>
              <a:t>atomic</a:t>
            </a:r>
            <a:r>
              <a:rPr lang="en-US" altLang="zh-CN" dirty="0">
                <a:solidFill>
                  <a:srgbClr val="231F20"/>
                </a:solidFill>
                <a:latin typeface="Helvetica (正文)"/>
              </a:rPr>
              <a:t>, and that the order of execution of statements within each thread is preserved by the C compiler and the hardware so it matches the code above.</a:t>
            </a:r>
            <a:r>
              <a:rPr lang="en-US" altLang="zh-CN" dirty="0">
                <a:latin typeface="Helvetica (正文)"/>
              </a:rPr>
              <a:t> </a:t>
            </a:r>
            <a:br>
              <a:rPr lang="en-US" altLang="zh-CN" dirty="0">
                <a:latin typeface="Helvetica (正文)"/>
              </a:rPr>
            </a:br>
            <a:endParaRPr lang="zh-CN" altLang="en-US" dirty="0">
              <a:latin typeface="Helvetica (正文)"/>
            </a:endParaRPr>
          </a:p>
        </p:txBody>
      </p:sp>
    </p:spTree>
    <p:extLst>
      <p:ext uri="{BB962C8B-B14F-4D97-AF65-F5344CB8AC3E}">
        <p14:creationId xmlns:p14="http://schemas.microsoft.com/office/powerpoint/2010/main" val="3090592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5</a:t>
            </a:r>
          </a:p>
        </p:txBody>
      </p:sp>
      <p:pic>
        <p:nvPicPr>
          <p:cNvPr id="3" name="图片 2">
            <a:extLst>
              <a:ext uri="{FF2B5EF4-FFF2-40B4-BE49-F238E27FC236}">
                <a16:creationId xmlns:a16="http://schemas.microsoft.com/office/drawing/2014/main" id="{3FB109CC-6BCD-4E18-8E7E-AFB034A9E555}"/>
              </a:ext>
            </a:extLst>
          </p:cNvPr>
          <p:cNvPicPr>
            <a:picLocks noChangeAspect="1"/>
          </p:cNvPicPr>
          <p:nvPr/>
        </p:nvPicPr>
        <p:blipFill>
          <a:blip r:embed="rId2"/>
          <a:stretch>
            <a:fillRect/>
          </a:stretch>
        </p:blipFill>
        <p:spPr>
          <a:xfrm>
            <a:off x="457200" y="948838"/>
            <a:ext cx="6951810" cy="2155868"/>
          </a:xfrm>
          <a:prstGeom prst="rect">
            <a:avLst/>
          </a:prstGeom>
        </p:spPr>
      </p:pic>
      <p:sp>
        <p:nvSpPr>
          <p:cNvPr id="4" name="矩形 3">
            <a:extLst>
              <a:ext uri="{FF2B5EF4-FFF2-40B4-BE49-F238E27FC236}">
                <a16:creationId xmlns:a16="http://schemas.microsoft.com/office/drawing/2014/main" id="{C338684E-62B1-4F3F-A8BC-D7C7BF08D117}"/>
              </a:ext>
            </a:extLst>
          </p:cNvPr>
          <p:cNvSpPr/>
          <p:nvPr/>
        </p:nvSpPr>
        <p:spPr>
          <a:xfrm>
            <a:off x="457200" y="3199469"/>
            <a:ext cx="10058399" cy="400110"/>
          </a:xfrm>
          <a:prstGeom prst="rect">
            <a:avLst/>
          </a:prstGeom>
        </p:spPr>
        <p:txBody>
          <a:bodyPr wrap="square">
            <a:spAutoFit/>
          </a:bodyPr>
          <a:lstStyle/>
          <a:p>
            <a:r>
              <a:rPr lang="en-US" altLang="zh-CN" sz="2000" dirty="0">
                <a:solidFill>
                  <a:srgbClr val="FF0000"/>
                </a:solidFill>
                <a:latin typeface="BookAntiqua"/>
              </a:rPr>
              <a:t>Answer: -6, 1, 2, 3, 10</a:t>
            </a:r>
            <a:endParaRPr lang="zh-CN" altLang="en-US" sz="2000" dirty="0"/>
          </a:p>
        </p:txBody>
      </p:sp>
      <p:sp>
        <p:nvSpPr>
          <p:cNvPr id="6" name="矩形 5">
            <a:extLst>
              <a:ext uri="{FF2B5EF4-FFF2-40B4-BE49-F238E27FC236}">
                <a16:creationId xmlns:a16="http://schemas.microsoft.com/office/drawing/2014/main" id="{281A7A8A-0B77-4E73-BBBC-B9236D4BD89B}"/>
              </a:ext>
            </a:extLst>
          </p:cNvPr>
          <p:cNvSpPr/>
          <p:nvPr/>
        </p:nvSpPr>
        <p:spPr>
          <a:xfrm>
            <a:off x="563526" y="3604335"/>
            <a:ext cx="8016948" cy="3139321"/>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FF0000"/>
                </a:solidFill>
                <a:latin typeface="BookAntiqua"/>
              </a:rPr>
              <a:t>-6:</a:t>
            </a:r>
          </a:p>
          <a:p>
            <a:r>
              <a:rPr lang="en-US" altLang="zh-CN" dirty="0">
                <a:solidFill>
                  <a:srgbClr val="FF0000"/>
                </a:solidFill>
                <a:latin typeface="BookAntiqua"/>
              </a:rPr>
              <a:t>Thread 1 executes a=b+1=4. After thread 1 loads a=4 into the register for the subtraction, thread 2 executes all its statements which leads to b=10. Then thread 1 loads b=10 into the register. </a:t>
            </a:r>
          </a:p>
          <a:p>
            <a:r>
              <a:rPr lang="en-US" altLang="zh-CN" dirty="0">
                <a:solidFill>
                  <a:srgbClr val="FF0000"/>
                </a:solidFill>
                <a:latin typeface="BookAntiqua"/>
              </a:rPr>
              <a:t>Thread 1 calculates c=4-10=-6.</a:t>
            </a:r>
          </a:p>
          <a:p>
            <a:pPr marL="285750" indent="-285750">
              <a:buFont typeface="Arial" panose="020B0604020202020204" pitchFamily="34" charset="0"/>
              <a:buChar char="•"/>
            </a:pPr>
            <a:r>
              <a:rPr lang="en-US" altLang="zh-CN" dirty="0">
                <a:solidFill>
                  <a:srgbClr val="FF0000"/>
                </a:solidFill>
                <a:latin typeface="BookAntiqua"/>
              </a:rPr>
              <a:t>1:</a:t>
            </a:r>
          </a:p>
          <a:p>
            <a:r>
              <a:rPr lang="en-US" altLang="zh-CN" dirty="0">
                <a:solidFill>
                  <a:srgbClr val="FF0000"/>
                </a:solidFill>
                <a:latin typeface="BookAntiqua"/>
              </a:rPr>
              <a:t>Case 1: Thread 1 executes a=b+1=4. After thread 1 loads 4 and 3 into the registers for the subtraction, thread 2 executes all its statements.  Then thread 1 runs c=4-3=1.</a:t>
            </a:r>
            <a:br>
              <a:rPr lang="en-US" altLang="zh-CN" dirty="0">
                <a:solidFill>
                  <a:srgbClr val="FF0000"/>
                </a:solidFill>
                <a:latin typeface="BookAntiqua"/>
              </a:rPr>
            </a:br>
            <a:r>
              <a:rPr lang="en-US" altLang="zh-CN" dirty="0">
                <a:solidFill>
                  <a:srgbClr val="FF0000"/>
                </a:solidFill>
                <a:latin typeface="BookAntiqua"/>
              </a:rPr>
              <a:t>Case 2: Thread 2 executes a=13, b=10, and c=2. Then, thread 1 runs a=10+1=11 and</a:t>
            </a:r>
            <a:br>
              <a:rPr lang="en-US" altLang="zh-CN" dirty="0">
                <a:solidFill>
                  <a:srgbClr val="FF0000"/>
                </a:solidFill>
                <a:latin typeface="BookAntiqua"/>
              </a:rPr>
            </a:br>
            <a:r>
              <a:rPr lang="en-US" altLang="zh-CN" dirty="0">
                <a:solidFill>
                  <a:srgbClr val="FF0000"/>
                </a:solidFill>
                <a:latin typeface="BookAntiqua"/>
              </a:rPr>
              <a:t>calculates c=11-10=1.</a:t>
            </a:r>
          </a:p>
        </p:txBody>
      </p:sp>
    </p:spTree>
    <p:extLst>
      <p:ext uri="{BB962C8B-B14F-4D97-AF65-F5344CB8AC3E}">
        <p14:creationId xmlns:p14="http://schemas.microsoft.com/office/powerpoint/2010/main" val="784566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2CAD-5F55-E480-78C1-DE9F4CDE6A1A}"/>
              </a:ext>
            </a:extLst>
          </p:cNvPr>
          <p:cNvSpPr>
            <a:spLocks noGrp="1"/>
          </p:cNvSpPr>
          <p:nvPr>
            <p:ph type="title"/>
          </p:nvPr>
        </p:nvSpPr>
        <p:spPr/>
        <p:txBody>
          <a:bodyPr/>
          <a:lstStyle/>
          <a:p>
            <a:r>
              <a:rPr lang="en-US" dirty="0"/>
              <a:t>Synchronization Example 5</a:t>
            </a:r>
          </a:p>
        </p:txBody>
      </p:sp>
      <p:pic>
        <p:nvPicPr>
          <p:cNvPr id="3" name="图片 2">
            <a:extLst>
              <a:ext uri="{FF2B5EF4-FFF2-40B4-BE49-F238E27FC236}">
                <a16:creationId xmlns:a16="http://schemas.microsoft.com/office/drawing/2014/main" id="{3FB109CC-6BCD-4E18-8E7E-AFB034A9E555}"/>
              </a:ext>
            </a:extLst>
          </p:cNvPr>
          <p:cNvPicPr>
            <a:picLocks noChangeAspect="1"/>
          </p:cNvPicPr>
          <p:nvPr/>
        </p:nvPicPr>
        <p:blipFill>
          <a:blip r:embed="rId2"/>
          <a:stretch>
            <a:fillRect/>
          </a:stretch>
        </p:blipFill>
        <p:spPr>
          <a:xfrm>
            <a:off x="457200" y="948838"/>
            <a:ext cx="6951810" cy="2155868"/>
          </a:xfrm>
          <a:prstGeom prst="rect">
            <a:avLst/>
          </a:prstGeom>
        </p:spPr>
      </p:pic>
      <p:sp>
        <p:nvSpPr>
          <p:cNvPr id="4" name="矩形 3">
            <a:extLst>
              <a:ext uri="{FF2B5EF4-FFF2-40B4-BE49-F238E27FC236}">
                <a16:creationId xmlns:a16="http://schemas.microsoft.com/office/drawing/2014/main" id="{C338684E-62B1-4F3F-A8BC-D7C7BF08D117}"/>
              </a:ext>
            </a:extLst>
          </p:cNvPr>
          <p:cNvSpPr/>
          <p:nvPr/>
        </p:nvSpPr>
        <p:spPr>
          <a:xfrm>
            <a:off x="457200" y="3199469"/>
            <a:ext cx="10058399" cy="400110"/>
          </a:xfrm>
          <a:prstGeom prst="rect">
            <a:avLst/>
          </a:prstGeom>
        </p:spPr>
        <p:txBody>
          <a:bodyPr wrap="square">
            <a:spAutoFit/>
          </a:bodyPr>
          <a:lstStyle/>
          <a:p>
            <a:r>
              <a:rPr lang="en-US" altLang="zh-CN" sz="2000" dirty="0">
                <a:solidFill>
                  <a:srgbClr val="FF0000"/>
                </a:solidFill>
                <a:latin typeface="BookAntiqua"/>
              </a:rPr>
              <a:t>Answer: -6, 1, 2, 3, 10</a:t>
            </a:r>
            <a:endParaRPr lang="zh-CN" altLang="en-US" sz="2000" dirty="0"/>
          </a:p>
        </p:txBody>
      </p:sp>
      <p:sp>
        <p:nvSpPr>
          <p:cNvPr id="6" name="矩形 5">
            <a:extLst>
              <a:ext uri="{FF2B5EF4-FFF2-40B4-BE49-F238E27FC236}">
                <a16:creationId xmlns:a16="http://schemas.microsoft.com/office/drawing/2014/main" id="{281A7A8A-0B77-4E73-BBBC-B9236D4BD89B}"/>
              </a:ext>
            </a:extLst>
          </p:cNvPr>
          <p:cNvSpPr/>
          <p:nvPr/>
        </p:nvSpPr>
        <p:spPr>
          <a:xfrm>
            <a:off x="563526" y="3614967"/>
            <a:ext cx="8016948" cy="3139321"/>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FF0000"/>
                </a:solidFill>
                <a:latin typeface="BookAntiqua"/>
              </a:rPr>
              <a:t>2:</a:t>
            </a:r>
          </a:p>
          <a:p>
            <a:r>
              <a:rPr lang="en-US" altLang="zh-CN" dirty="0">
                <a:solidFill>
                  <a:srgbClr val="FF0000"/>
                </a:solidFill>
                <a:latin typeface="BookAntiqua"/>
              </a:rPr>
              <a:t>The last statement of thread 2 “c=2” is executed at last. Therefore, c=2.</a:t>
            </a:r>
          </a:p>
          <a:p>
            <a:pPr marL="285750" indent="-285750">
              <a:buFont typeface="Arial" panose="020B0604020202020204" pitchFamily="34" charset="0"/>
              <a:buChar char="•"/>
            </a:pPr>
            <a:r>
              <a:rPr lang="en-US" altLang="zh-CN" dirty="0">
                <a:solidFill>
                  <a:srgbClr val="FF0000"/>
                </a:solidFill>
                <a:latin typeface="BookAntiqua"/>
              </a:rPr>
              <a:t>3:</a:t>
            </a:r>
          </a:p>
          <a:p>
            <a:r>
              <a:rPr lang="en-US" altLang="zh-CN" dirty="0">
                <a:solidFill>
                  <a:srgbClr val="FF0000"/>
                </a:solidFill>
                <a:latin typeface="BookAntiqua"/>
              </a:rPr>
              <a:t>Thread 1 executes a=3+1=4. Then thread 2 executes a=13, b=10, and c=2. After that,</a:t>
            </a:r>
            <a:br>
              <a:rPr lang="en-US" altLang="zh-CN" dirty="0">
                <a:solidFill>
                  <a:srgbClr val="FF0000"/>
                </a:solidFill>
                <a:latin typeface="BookAntiqua"/>
              </a:rPr>
            </a:br>
            <a:r>
              <a:rPr lang="en-US" altLang="zh-CN" dirty="0">
                <a:solidFill>
                  <a:srgbClr val="FF0000"/>
                </a:solidFill>
                <a:latin typeface="BookAntiqua"/>
              </a:rPr>
              <a:t>thread 1 executes c=13-10=3.</a:t>
            </a:r>
          </a:p>
          <a:p>
            <a:pPr marL="285750" indent="-285750">
              <a:buFont typeface="Arial" panose="020B0604020202020204" pitchFamily="34" charset="0"/>
              <a:buChar char="•"/>
            </a:pPr>
            <a:r>
              <a:rPr lang="en-US" altLang="zh-CN" dirty="0">
                <a:solidFill>
                  <a:srgbClr val="FF0000"/>
                </a:solidFill>
                <a:latin typeface="BookAntiqua"/>
              </a:rPr>
              <a:t>10:</a:t>
            </a:r>
          </a:p>
          <a:p>
            <a:r>
              <a:rPr lang="en-US" altLang="zh-CN" dirty="0">
                <a:solidFill>
                  <a:srgbClr val="FF0000"/>
                </a:solidFill>
                <a:latin typeface="BookAntiqua"/>
              </a:rPr>
              <a:t>Thread 1 executes a=3+1=4. Then thread 2 executes a=13 which overwrites the change by thread 1. After that, thread 1 </a:t>
            </a:r>
            <a:r>
              <a:rPr lang="en-US" altLang="zh-CN" b="1" dirty="0">
                <a:solidFill>
                  <a:srgbClr val="FF0000"/>
                </a:solidFill>
                <a:latin typeface="BookAntiqua-Bold"/>
              </a:rPr>
              <a:t>loads a=13 </a:t>
            </a:r>
            <a:r>
              <a:rPr lang="en-US" altLang="zh-CN" dirty="0">
                <a:solidFill>
                  <a:srgbClr val="FF0000"/>
                </a:solidFill>
                <a:latin typeface="BookAntiqua"/>
              </a:rPr>
              <a:t>and </a:t>
            </a:r>
            <a:r>
              <a:rPr lang="en-US" altLang="zh-CN" b="1" dirty="0">
                <a:solidFill>
                  <a:srgbClr val="FF0000"/>
                </a:solidFill>
                <a:latin typeface="BookAntiqua-Bold"/>
              </a:rPr>
              <a:t>b=3 </a:t>
            </a:r>
            <a:r>
              <a:rPr lang="en-US" altLang="zh-CN" dirty="0">
                <a:solidFill>
                  <a:srgbClr val="FF0000"/>
                </a:solidFill>
                <a:latin typeface="BookAntiqua"/>
              </a:rPr>
              <a:t>for the second statement. Before thread 1 finishes the subtraction, thread 2</a:t>
            </a:r>
            <a:r>
              <a:rPr lang="en-US" altLang="zh-CN" dirty="0"/>
              <a:t> </a:t>
            </a:r>
            <a:r>
              <a:rPr lang="en-US" altLang="zh-CN" dirty="0">
                <a:solidFill>
                  <a:srgbClr val="FF0000"/>
                </a:solidFill>
                <a:latin typeface="BookAntiqua"/>
              </a:rPr>
              <a:t>executes all its remaining statements. Thread 1 calculates c=13-3=10 and stores the value in c. </a:t>
            </a:r>
            <a:br>
              <a:rPr lang="en-US" altLang="zh-CN" dirty="0">
                <a:solidFill>
                  <a:srgbClr val="FF0000"/>
                </a:solidFill>
                <a:latin typeface="BookAntiqua"/>
              </a:rPr>
            </a:br>
            <a:endParaRPr lang="zh-CN" altLang="en-US" dirty="0">
              <a:solidFill>
                <a:srgbClr val="FF0000"/>
              </a:solidFill>
              <a:latin typeface="BookAntiqua"/>
            </a:endParaRPr>
          </a:p>
        </p:txBody>
      </p:sp>
    </p:spTree>
    <p:extLst>
      <p:ext uri="{BB962C8B-B14F-4D97-AF65-F5344CB8AC3E}">
        <p14:creationId xmlns:p14="http://schemas.microsoft.com/office/powerpoint/2010/main" val="3907403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z="4000" dirty="0"/>
              <a:t>Deadlock</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8"/>
          <p:cNvSpPr txBox="1">
            <a:spLocks noGrp="1"/>
          </p:cNvSpPr>
          <p:nvPr>
            <p:ph type="title"/>
          </p:nvPr>
        </p:nvSpPr>
        <p:spPr>
          <a:xfrm>
            <a:off x="838200" y="201613"/>
            <a:ext cx="7848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t>Critical Section Problem</a:t>
            </a:r>
            <a:endParaRPr dirty="0"/>
          </a:p>
        </p:txBody>
      </p:sp>
      <p:sp>
        <p:nvSpPr>
          <p:cNvPr id="8" name="内容占位符 7">
            <a:extLst>
              <a:ext uri="{FF2B5EF4-FFF2-40B4-BE49-F238E27FC236}">
                <a16:creationId xmlns:a16="http://schemas.microsoft.com/office/drawing/2014/main" id="{411BE71B-F857-4DC5-886B-DB7A396A9ABD}"/>
              </a:ext>
            </a:extLst>
          </p:cNvPr>
          <p:cNvSpPr>
            <a:spLocks noGrp="1"/>
          </p:cNvSpPr>
          <p:nvPr>
            <p:ph idx="1"/>
          </p:nvPr>
        </p:nvSpPr>
        <p:spPr>
          <a:xfrm>
            <a:off x="457200" y="1163637"/>
            <a:ext cx="8229600" cy="4530725"/>
          </a:xfrm>
        </p:spPr>
        <p:txBody>
          <a:bodyPr/>
          <a:lstStyle/>
          <a:p>
            <a:pPr>
              <a:spcBef>
                <a:spcPts val="0"/>
              </a:spcBef>
              <a:spcAft>
                <a:spcPts val="0"/>
              </a:spcAft>
              <a:buSzPts val="1620"/>
            </a:pPr>
            <a:r>
              <a:rPr lang="en-US" altLang="zh-CN" dirty="0"/>
              <a:t>The</a:t>
            </a:r>
            <a:r>
              <a:rPr lang="en-US" altLang="zh-CN" b="1" dirty="0">
                <a:solidFill>
                  <a:srgbClr val="3366FF"/>
                </a:solidFill>
              </a:rPr>
              <a:t> </a:t>
            </a:r>
            <a:r>
              <a:rPr lang="en-US" altLang="zh-CN" dirty="0">
                <a:solidFill>
                  <a:srgbClr val="FF0000"/>
                </a:solidFill>
              </a:rPr>
              <a:t>race condition </a:t>
            </a:r>
            <a:r>
              <a:rPr lang="en-US" altLang="zh-CN" dirty="0"/>
              <a:t> - the results depend on the timing execution of the code. With some bad luck, i.e., context switches that occur at untimely points during the execution, the result could be wrong. In fact, we may get an </a:t>
            </a:r>
            <a:r>
              <a:rPr lang="en-US" altLang="zh-CN" i="1" dirty="0"/>
              <a:t>indeterminate</a:t>
            </a:r>
            <a:r>
              <a:rPr lang="en-US" altLang="zh-CN" dirty="0"/>
              <a:t> </a:t>
            </a:r>
            <a:r>
              <a:rPr lang="en-US" altLang="zh-CN" i="1" dirty="0"/>
              <a:t>result</a:t>
            </a:r>
            <a:r>
              <a:rPr lang="en-US" altLang="zh-CN" dirty="0"/>
              <a:t> , where it is not known what the output will be and it is indeed likely to be different across runs</a:t>
            </a:r>
          </a:p>
          <a:p>
            <a:pPr>
              <a:spcBef>
                <a:spcPts val="630"/>
              </a:spcBef>
              <a:spcAft>
                <a:spcPts val="0"/>
              </a:spcAft>
              <a:buSzPts val="1620"/>
            </a:pPr>
            <a:r>
              <a:rPr lang="en-US" altLang="zh-CN" dirty="0"/>
              <a:t>A  </a:t>
            </a:r>
            <a:r>
              <a:rPr lang="en-US" altLang="zh-CN" dirty="0">
                <a:solidFill>
                  <a:srgbClr val="FF0000"/>
                </a:solidFill>
              </a:rPr>
              <a:t>Critical Section </a:t>
            </a:r>
            <a:r>
              <a:rPr lang="en-US" altLang="zh-CN" dirty="0"/>
              <a:t>is a piece of code that accesses a shared variable or a shared resource, thus race condition might occur and needs to be avoided </a:t>
            </a:r>
          </a:p>
          <a:p>
            <a:pPr>
              <a:spcBef>
                <a:spcPts val="630"/>
              </a:spcBef>
              <a:spcAft>
                <a:spcPts val="0"/>
              </a:spcAft>
              <a:buSzPts val="1620"/>
            </a:pPr>
            <a:r>
              <a:rPr lang="en-US" altLang="zh-CN" dirty="0"/>
              <a:t>A critical section must </a:t>
            </a:r>
            <a:r>
              <a:rPr lang="en-US" altLang="zh-CN" b="1" dirty="0"/>
              <a:t>NOT</a:t>
            </a:r>
            <a:r>
              <a:rPr lang="en-US" altLang="zh-CN" dirty="0"/>
              <a:t> be concurrently executed by more than one thread – </a:t>
            </a:r>
            <a:r>
              <a:rPr lang="en-US" altLang="zh-CN" dirty="0">
                <a:solidFill>
                  <a:srgbClr val="FF0000"/>
                </a:solidFill>
              </a:rPr>
              <a:t>mutual exclusion</a:t>
            </a:r>
            <a:r>
              <a:rPr lang="en-US" altLang="zh-CN" dirty="0"/>
              <a:t>. This guarantees that if one thread is executing within a critical section, the others will be prevented from doing so</a:t>
            </a:r>
          </a:p>
          <a:p>
            <a:pPr>
              <a:spcBef>
                <a:spcPts val="630"/>
              </a:spcBef>
              <a:spcAft>
                <a:spcPts val="0"/>
              </a:spcAft>
              <a:buSzPts val="1620"/>
            </a:pPr>
            <a:r>
              <a:rPr lang="en-US" altLang="zh-CN" dirty="0"/>
              <a:t>The idea behind making a series </a:t>
            </a:r>
            <a:r>
              <a:rPr lang="en-US" altLang="zh-CN" dirty="0">
                <a:solidFill>
                  <a:srgbClr val="FF0000"/>
                </a:solidFill>
              </a:rPr>
              <a:t>atomic </a:t>
            </a:r>
            <a:r>
              <a:rPr lang="en-US" altLang="zh-CN" dirty="0"/>
              <a:t> actions - “all or nothing”; it should either appear as if all of the actions be executed at once, or that none of them occurred. This prevents race condition</a:t>
            </a:r>
          </a:p>
          <a:p>
            <a:pPr>
              <a:spcBef>
                <a:spcPts val="630"/>
              </a:spcBef>
              <a:spcAft>
                <a:spcPts val="0"/>
              </a:spcAft>
              <a:buSzPts val="1620"/>
            </a:pPr>
            <a:r>
              <a:rPr lang="en-US" altLang="zh-CN" dirty="0"/>
              <a:t>However, it is not of advantage to design “atomic update” of complex data structure, a matrix, for instance. Instead, a general set of </a:t>
            </a:r>
            <a:r>
              <a:rPr lang="en-US" altLang="zh-CN" dirty="0">
                <a:solidFill>
                  <a:srgbClr val="FF0000"/>
                </a:solidFill>
              </a:rPr>
              <a:t>synchronization primitives </a:t>
            </a:r>
            <a:r>
              <a:rPr lang="en-US" altLang="zh-CN" dirty="0"/>
              <a:t>are designed, some with hardware support, in combination the operating system assistance</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3859" y="157447"/>
            <a:ext cx="8442325" cy="666253"/>
          </a:xfrm>
        </p:spPr>
        <p:txBody>
          <a:bodyPr/>
          <a:lstStyle/>
          <a:p>
            <a:pPr eaLnBrk="1" hangingPunct="1"/>
            <a:r>
              <a:rPr kumimoji="0" lang="en-US" altLang="zh-TW" sz="3600" dirty="0"/>
              <a:t>The Deadlock Problem</a:t>
            </a:r>
            <a:endParaRPr lang="en-US" altLang="en-US" sz="2800" dirty="0"/>
          </a:p>
        </p:txBody>
      </p:sp>
      <p:sp>
        <p:nvSpPr>
          <p:cNvPr id="5" name="Rectangle 3"/>
          <p:cNvSpPr txBox="1">
            <a:spLocks noChangeArrowheads="1"/>
          </p:cNvSpPr>
          <p:nvPr/>
        </p:nvSpPr>
        <p:spPr bwMode="auto">
          <a:xfrm>
            <a:off x="554305" y="1066126"/>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r>
              <a:rPr kumimoji="0" lang="en-US" altLang="zh-CN" kern="0" dirty="0">
                <a:ea typeface="宋体" panose="02010600030101010101" pitchFamily="2" charset="-122"/>
              </a:rPr>
              <a:t>A set of blocked processes each holding resource(s) while waiting to acquire more resource(s) held by another process in the set.</a:t>
            </a:r>
          </a:p>
          <a:p>
            <a:endParaRPr kumimoji="0" lang="en-US" altLang="zh-CN" sz="2000" kern="0" dirty="0">
              <a:ea typeface="宋体" panose="02010600030101010101" pitchFamily="2" charset="-122"/>
            </a:endParaRPr>
          </a:p>
          <a:p>
            <a:pPr>
              <a:buSzPct val="85000"/>
            </a:pPr>
            <a:r>
              <a:rPr kumimoji="0" lang="en-US" altLang="zh-CN" kern="0" dirty="0">
                <a:ea typeface="宋体" panose="02010600030101010101" pitchFamily="2" charset="-122"/>
              </a:rPr>
              <a:t>Example 1  </a:t>
            </a:r>
          </a:p>
          <a:p>
            <a:pPr lvl="1"/>
            <a:r>
              <a:rPr kumimoji="0" lang="en-US" altLang="zh-CN" sz="1600" kern="0" dirty="0">
                <a:ea typeface="宋体" panose="02010600030101010101" pitchFamily="2" charset="-122"/>
              </a:rPr>
              <a:t>A system has 2 tape drives.</a:t>
            </a:r>
          </a:p>
          <a:p>
            <a:pPr lvl="1"/>
            <a:r>
              <a:rPr kumimoji="0" lang="en-US" altLang="zh-CN" sz="1600" i="1" kern="0" dirty="0">
                <a:ea typeface="宋体" panose="02010600030101010101" pitchFamily="2" charset="-122"/>
              </a:rPr>
              <a:t>P</a:t>
            </a:r>
            <a:r>
              <a:rPr kumimoji="0" lang="en-US" altLang="zh-CN" sz="1600" kern="0" baseline="-25000" dirty="0">
                <a:ea typeface="宋体" panose="02010600030101010101" pitchFamily="2" charset="-122"/>
              </a:rPr>
              <a:t>1</a:t>
            </a:r>
            <a:r>
              <a:rPr kumimoji="0" lang="en-US" altLang="zh-CN" sz="1600" kern="0" dirty="0">
                <a:ea typeface="宋体" panose="02010600030101010101" pitchFamily="2" charset="-122"/>
              </a:rPr>
              <a:t> and </a:t>
            </a:r>
            <a:r>
              <a:rPr kumimoji="0" lang="en-US" altLang="zh-CN" sz="1600" i="1" kern="0" dirty="0">
                <a:ea typeface="宋体" panose="02010600030101010101" pitchFamily="2" charset="-122"/>
              </a:rPr>
              <a:t>P</a:t>
            </a:r>
            <a:r>
              <a:rPr kumimoji="0" lang="en-US" altLang="zh-CN" sz="1600" kern="0" baseline="-25000" dirty="0">
                <a:ea typeface="宋体" panose="02010600030101010101" pitchFamily="2" charset="-122"/>
              </a:rPr>
              <a:t>2</a:t>
            </a:r>
            <a:r>
              <a:rPr kumimoji="0" lang="en-US" altLang="zh-CN" sz="1600" kern="0" dirty="0">
                <a:ea typeface="宋体" panose="02010600030101010101" pitchFamily="2" charset="-122"/>
              </a:rPr>
              <a:t> each hold one tape drive and each needs another one.</a:t>
            </a:r>
          </a:p>
          <a:p>
            <a:pPr>
              <a:buSzPct val="85000"/>
            </a:pPr>
            <a:r>
              <a:rPr kumimoji="0" lang="en-US" altLang="zh-CN" kern="0" dirty="0">
                <a:ea typeface="宋体" panose="02010600030101010101" pitchFamily="2" charset="-122"/>
              </a:rPr>
              <a:t>Example 2</a:t>
            </a:r>
          </a:p>
          <a:p>
            <a:pPr lvl="1"/>
            <a:r>
              <a:rPr kumimoji="0" lang="en-US" altLang="zh-CN" sz="1600" kern="0" dirty="0">
                <a:ea typeface="宋体" panose="02010600030101010101" pitchFamily="2" charset="-122"/>
              </a:rPr>
              <a:t>semaphores </a:t>
            </a:r>
            <a:r>
              <a:rPr kumimoji="0" lang="en-US" altLang="zh-CN" sz="1600" i="1" kern="0" dirty="0">
                <a:ea typeface="宋体" panose="02010600030101010101" pitchFamily="2" charset="-122"/>
              </a:rPr>
              <a:t>A</a:t>
            </a:r>
            <a:r>
              <a:rPr kumimoji="0" lang="en-US" altLang="zh-CN" sz="1600" kern="0" dirty="0">
                <a:ea typeface="宋体" panose="02010600030101010101" pitchFamily="2" charset="-122"/>
              </a:rPr>
              <a:t> and</a:t>
            </a:r>
            <a:r>
              <a:rPr kumimoji="0" lang="en-US" altLang="zh-CN" sz="1600" i="1" kern="0" dirty="0">
                <a:ea typeface="宋体" panose="02010600030101010101" pitchFamily="2" charset="-122"/>
              </a:rPr>
              <a:t> B</a:t>
            </a:r>
            <a:r>
              <a:rPr kumimoji="0" lang="en-US" altLang="zh-CN" sz="1600" kern="0" dirty="0">
                <a:ea typeface="宋体" panose="02010600030101010101" pitchFamily="2" charset="-122"/>
              </a:rPr>
              <a:t>, initialized to 1</a:t>
            </a:r>
          </a:p>
          <a:p>
            <a:pPr lvl="4"/>
            <a:r>
              <a:rPr kumimoji="0" lang="en-US" altLang="zh-CN" sz="1600" kern="0" dirty="0">
                <a:ea typeface="宋体" panose="02010600030101010101" pitchFamily="2" charset="-122"/>
              </a:rPr>
              <a:t>    </a:t>
            </a:r>
            <a:r>
              <a:rPr kumimoji="0" lang="en-US" altLang="zh-CN" sz="1600" i="1" kern="0" dirty="0">
                <a:ea typeface="宋体" panose="02010600030101010101" pitchFamily="2" charset="-122"/>
              </a:rPr>
              <a:t>P</a:t>
            </a:r>
            <a:r>
              <a:rPr kumimoji="0" lang="en-US" altLang="zh-CN" sz="1600" kern="0" baseline="-25000" dirty="0">
                <a:ea typeface="宋体" panose="02010600030101010101" pitchFamily="2" charset="-122"/>
              </a:rPr>
              <a:t>0</a:t>
            </a:r>
            <a:r>
              <a:rPr kumimoji="0" lang="en-US" altLang="zh-CN" sz="1600" kern="0" dirty="0">
                <a:ea typeface="宋体" panose="02010600030101010101" pitchFamily="2" charset="-122"/>
              </a:rPr>
              <a:t>		   </a:t>
            </a:r>
            <a:r>
              <a:rPr kumimoji="0" lang="en-US" altLang="zh-CN" sz="1600" i="1" kern="0" dirty="0">
                <a:ea typeface="宋体" panose="02010600030101010101" pitchFamily="2" charset="-122"/>
              </a:rPr>
              <a:t>P</a:t>
            </a:r>
            <a:r>
              <a:rPr kumimoji="0" lang="en-US" altLang="zh-CN" sz="1600" kern="0" baseline="-25000" dirty="0">
                <a:ea typeface="宋体" panose="02010600030101010101" pitchFamily="2" charset="-122"/>
              </a:rPr>
              <a:t>1</a:t>
            </a:r>
            <a:endParaRPr kumimoji="0" lang="en-US" altLang="zh-CN" sz="1600" kern="0" dirty="0">
              <a:ea typeface="宋体" panose="02010600030101010101" pitchFamily="2" charset="-122"/>
            </a:endParaRPr>
          </a:p>
          <a:p>
            <a:pPr lvl="4"/>
            <a:r>
              <a:rPr kumimoji="0" lang="en-US" altLang="zh-CN" sz="1600" i="1" kern="0" dirty="0">
                <a:ea typeface="宋体" panose="02010600030101010101" pitchFamily="2" charset="-122"/>
              </a:rPr>
              <a:t>wait (A);		wait(B)</a:t>
            </a:r>
          </a:p>
          <a:p>
            <a:pPr lvl="4"/>
            <a:r>
              <a:rPr kumimoji="0" lang="en-US" altLang="zh-CN" sz="1600" i="1" kern="0" dirty="0">
                <a:ea typeface="宋体" panose="02010600030101010101" pitchFamily="2" charset="-122"/>
              </a:rPr>
              <a:t>wait (B);		wait(A)</a:t>
            </a:r>
          </a:p>
          <a:p>
            <a:endParaRPr kumimoji="0" lang="en-US" altLang="zh-CN" sz="1600" kern="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B69DCAB-ADA6-EB40-974C-C2B212E4FC68}"/>
              </a:ext>
            </a:extLst>
          </p:cNvPr>
          <p:cNvSpPr>
            <a:spLocks noGrp="1" noChangeArrowheads="1"/>
          </p:cNvSpPr>
          <p:nvPr>
            <p:ph type="title" idx="4294967295"/>
          </p:nvPr>
        </p:nvSpPr>
        <p:spPr>
          <a:xfrm>
            <a:off x="1565885" y="412170"/>
            <a:ext cx="6510635" cy="432197"/>
          </a:xfrm>
        </p:spPr>
        <p:txBody>
          <a:bodyPr/>
          <a:lstStyle/>
          <a:p>
            <a:pPr eaLnBrk="1" hangingPunct="1"/>
            <a:r>
              <a:rPr lang="en-US" altLang="zh-TW" dirty="0"/>
              <a:t>The Deadlock Problem</a:t>
            </a:r>
            <a:endParaRPr lang="en-US" altLang="en-US" dirty="0"/>
          </a:p>
        </p:txBody>
      </p:sp>
      <p:sp>
        <p:nvSpPr>
          <p:cNvPr id="4" name="Rectangle 3">
            <a:extLst>
              <a:ext uri="{FF2B5EF4-FFF2-40B4-BE49-F238E27FC236}">
                <a16:creationId xmlns:a16="http://schemas.microsoft.com/office/drawing/2014/main" id="{5170CA0B-5DB6-40B3-BD35-CE2F54A245E2}"/>
              </a:ext>
            </a:extLst>
          </p:cNvPr>
          <p:cNvSpPr txBox="1">
            <a:spLocks noChangeArrowheads="1"/>
          </p:cNvSpPr>
          <p:nvPr/>
        </p:nvSpPr>
        <p:spPr bwMode="auto">
          <a:xfrm>
            <a:off x="554305" y="1066126"/>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r>
              <a:rPr lang="en-US" altLang="en-US" b="1" dirty="0">
                <a:solidFill>
                  <a:srgbClr val="FF0000"/>
                </a:solidFill>
              </a:rPr>
              <a:t>Deadlock</a:t>
            </a:r>
            <a:r>
              <a:rPr lang="en-US" altLang="en-US" b="1" dirty="0">
                <a:solidFill>
                  <a:srgbClr val="3366FF"/>
                </a:solidFill>
              </a:rPr>
              <a:t> </a:t>
            </a:r>
            <a:r>
              <a:rPr lang="en-US" altLang="en-US" dirty="0"/>
              <a:t>– two or more processes are waiting indefinitely for an event that can be caused by only one of the waiting</a:t>
            </a:r>
            <a:endParaRPr kumimoji="0" lang="en-US" altLang="zh-CN" sz="2000" kern="0" dirty="0">
              <a:ea typeface="宋体" panose="02010600030101010101" pitchFamily="2" charset="-122"/>
            </a:endParaRPr>
          </a:p>
          <a:p>
            <a:pPr>
              <a:lnSpc>
                <a:spcPct val="90000"/>
              </a:lnSpc>
              <a:tabLst>
                <a:tab pos="1515368" algn="ctr"/>
                <a:tab pos="3672781" algn="ctr"/>
              </a:tabLst>
            </a:pPr>
            <a:r>
              <a:rPr lang="en-US" altLang="en-US" dirty="0">
                <a:solidFill>
                  <a:srgbClr val="000000"/>
                </a:solidFill>
              </a:rPr>
              <a:t>Let </a:t>
            </a:r>
            <a:r>
              <a:rPr lang="en-US" altLang="en-US" b="1" i="1" dirty="0">
                <a:solidFill>
                  <a:srgbClr val="000000"/>
                </a:solidFill>
                <a:latin typeface="Courier New" panose="02070309020205020404" pitchFamily="49" charset="0"/>
                <a:cs typeface="Courier New" panose="02070309020205020404" pitchFamily="49" charset="0"/>
              </a:rPr>
              <a:t>S</a:t>
            </a:r>
            <a:r>
              <a:rPr lang="en-US" altLang="en-US" dirty="0">
                <a:solidFill>
                  <a:srgbClr val="000000"/>
                </a:solidFill>
              </a:rPr>
              <a:t> and</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b="1" i="1" dirty="0">
                <a:solidFill>
                  <a:srgbClr val="000000"/>
                </a:solidFill>
                <a:latin typeface="Courier New" panose="02070309020205020404" pitchFamily="49" charset="0"/>
                <a:cs typeface="Courier New" panose="02070309020205020404" pitchFamily="49" charset="0"/>
              </a:rPr>
              <a:t>Q</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None/>
              <a:tabLst>
                <a:tab pos="1515368" algn="ctr"/>
                <a:tab pos="3672781"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None/>
              <a:tabLst>
                <a:tab pos="1515368" algn="ctr"/>
                <a:tab pos="3672781" algn="ctr"/>
              </a:tabLst>
            </a:pPr>
            <a:r>
              <a:rPr lang="en-US" altLang="en-US" b="1" dirty="0">
                <a:solidFill>
                  <a:srgbClr val="000000"/>
                </a:solidFill>
                <a:latin typeface="Courier New" panose="02070309020205020404" pitchFamily="49" charset="0"/>
                <a:cs typeface="Courier New" panose="02070309020205020404" pitchFamily="49" charset="0"/>
              </a:rPr>
              <a:t>	           wait(S); 	              wait(Q);</a:t>
            </a:r>
          </a:p>
          <a:p>
            <a:pPr>
              <a:lnSpc>
                <a:spcPct val="90000"/>
              </a:lnSpc>
              <a:buNone/>
              <a:tabLst>
                <a:tab pos="1515368" algn="ctr"/>
                <a:tab pos="3672781" algn="ctr"/>
              </a:tabLst>
            </a:pPr>
            <a:r>
              <a:rPr lang="en-US" altLang="en-US" b="1" dirty="0">
                <a:solidFill>
                  <a:srgbClr val="000000"/>
                </a:solidFill>
                <a:latin typeface="Courier New" panose="02070309020205020404" pitchFamily="49" charset="0"/>
                <a:cs typeface="Courier New" panose="02070309020205020404" pitchFamily="49" charset="0"/>
              </a:rPr>
              <a:t>	           wait(Q); 	              wait(S);</a:t>
            </a:r>
          </a:p>
          <a:p>
            <a:pPr>
              <a:lnSpc>
                <a:spcPct val="90000"/>
              </a:lnSpc>
              <a:buNone/>
              <a:tabLst>
                <a:tab pos="1515368" algn="ctr"/>
                <a:tab pos="3672781" algn="ctr"/>
              </a:tabLst>
            </a:pPr>
            <a:r>
              <a:rPr lang="en-US" altLang="en-US" b="1" dirty="0">
                <a:solidFill>
                  <a:srgbClr val="000000"/>
                </a:solidFill>
                <a:latin typeface="Courier New" panose="02070309020205020404" pitchFamily="49" charset="0"/>
                <a:cs typeface="Courier New" panose="02070309020205020404" pitchFamily="49" charset="0"/>
              </a:rPr>
              <a:t>		 … 		…</a:t>
            </a:r>
          </a:p>
          <a:p>
            <a:pPr>
              <a:lnSpc>
                <a:spcPct val="90000"/>
              </a:lnSpc>
              <a:buNone/>
              <a:tabLst>
                <a:tab pos="1515368" algn="ctr"/>
                <a:tab pos="3672781" algn="ctr"/>
              </a:tabLst>
            </a:pPr>
            <a:r>
              <a:rPr lang="en-US" altLang="en-US" b="1" dirty="0">
                <a:solidFill>
                  <a:srgbClr val="000000"/>
                </a:solidFill>
                <a:latin typeface="Courier New" panose="02070309020205020404" pitchFamily="49" charset="0"/>
                <a:cs typeface="Courier New" panose="02070309020205020404" pitchFamily="49" charset="0"/>
              </a:rPr>
              <a:t>	           signal(S);             signal(Q);</a:t>
            </a:r>
          </a:p>
          <a:p>
            <a:pPr>
              <a:lnSpc>
                <a:spcPct val="90000"/>
              </a:lnSpc>
              <a:buNone/>
              <a:tabLst>
                <a:tab pos="1515368" algn="ctr"/>
                <a:tab pos="3672781" algn="ctr"/>
              </a:tabLst>
            </a:pPr>
            <a:r>
              <a:rPr lang="en-US" altLang="en-US" b="1" dirty="0">
                <a:solidFill>
                  <a:srgbClr val="000000"/>
                </a:solidFill>
                <a:latin typeface="Courier New" panose="02070309020205020404" pitchFamily="49" charset="0"/>
                <a:cs typeface="Courier New" panose="02070309020205020404" pitchFamily="49" charset="0"/>
              </a:rPr>
              <a:t>              signal(Q);             signal(S);</a:t>
            </a:r>
          </a:p>
          <a:p>
            <a:pPr>
              <a:lnSpc>
                <a:spcPct val="90000"/>
              </a:lnSpc>
              <a:buNone/>
              <a:tabLst>
                <a:tab pos="1515368" algn="ctr"/>
                <a:tab pos="3672781" algn="ctr"/>
              </a:tabLst>
            </a:pPr>
            <a:endParaRPr lang="en-US" altLang="en-US" b="1" dirty="0">
              <a:solidFill>
                <a:srgbClr val="000000"/>
              </a:solidFill>
              <a:latin typeface="Courier New" panose="02070309020205020404" pitchFamily="49" charset="0"/>
              <a:cs typeface="Courier New" panose="02070309020205020404" pitchFamily="49" charset="0"/>
            </a:endParaRPr>
          </a:p>
          <a:p>
            <a:pPr>
              <a:lnSpc>
                <a:spcPct val="90000"/>
              </a:lnSpc>
              <a:tabLst>
                <a:tab pos="1515368" algn="ctr"/>
                <a:tab pos="3672781" algn="ctr"/>
              </a:tabLst>
            </a:pPr>
            <a:r>
              <a:rPr lang="en-HK" altLang="en-US" dirty="0">
                <a:sym typeface="MT Extra" pitchFamily="2" charset="77"/>
              </a:rPr>
              <a:t>Consider if P0 executes wait(S) and P1 wait(Q). When P0 executes wait(Q), it must wait until P1 executes signal(Q), However, P1 is waiting until P0 execute signal(S). Since these signal() operations will never be executed, P0 and P1 are </a:t>
            </a:r>
            <a:r>
              <a:rPr lang="en-HK" altLang="en-US" b="1" dirty="0">
                <a:solidFill>
                  <a:srgbClr val="FF0000"/>
                </a:solidFill>
                <a:sym typeface="MT Extra" pitchFamily="2" charset="77"/>
              </a:rPr>
              <a:t>deadlocked</a:t>
            </a:r>
            <a:r>
              <a:rPr lang="en-HK" altLang="en-US" dirty="0">
                <a:sym typeface="MT Extra" pitchFamily="2" charset="77"/>
              </a:rPr>
              <a:t>, extremely difficult to debug</a:t>
            </a:r>
            <a:endParaRPr lang="en-US" altLang="en-US" b="1" dirty="0">
              <a:solidFill>
                <a:srgbClr val="3366FF"/>
              </a:solidFill>
              <a:sym typeface="MT Extra" pitchFamily="2" charset="77"/>
            </a:endParaRPr>
          </a:p>
          <a:p>
            <a:pPr marL="0" indent="0">
              <a:lnSpc>
                <a:spcPct val="90000"/>
              </a:lnSpc>
              <a:buNone/>
              <a:tabLst>
                <a:tab pos="1515368" algn="ctr"/>
                <a:tab pos="3672781" algn="ctr"/>
              </a:tabLst>
            </a:pPr>
            <a:endParaRPr lang="en-US" altLang="en-US" dirty="0"/>
          </a:p>
          <a:p>
            <a:pPr marL="0" indent="0">
              <a:buNone/>
            </a:pPr>
            <a:endParaRPr kumimoji="0" lang="en-US" altLang="zh-CN" sz="1600" kern="0" dirty="0"/>
          </a:p>
        </p:txBody>
      </p:sp>
    </p:spTree>
    <p:extLst>
      <p:ext uri="{BB962C8B-B14F-4D97-AF65-F5344CB8AC3E}">
        <p14:creationId xmlns:p14="http://schemas.microsoft.com/office/powerpoint/2010/main" val="429765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749300" y="277813"/>
            <a:ext cx="7937500" cy="576262"/>
          </a:xfrm>
        </p:spPr>
        <p:txBody>
          <a:bodyPr/>
          <a:lstStyle/>
          <a:p>
            <a:pPr eaLnBrk="1" hangingPunct="1"/>
            <a:r>
              <a:rPr lang="en-US" altLang="en-US" dirty="0"/>
              <a:t>Deadlock Characterization</a:t>
            </a:r>
          </a:p>
        </p:txBody>
      </p:sp>
      <p:sp>
        <p:nvSpPr>
          <p:cNvPr id="19458" name="Rectangle 3"/>
          <p:cNvSpPr>
            <a:spLocks noGrp="1" noChangeArrowheads="1"/>
          </p:cNvSpPr>
          <p:nvPr>
            <p:ph type="body" idx="1"/>
          </p:nvPr>
        </p:nvSpPr>
        <p:spPr>
          <a:xfrm>
            <a:off x="533400" y="1882775"/>
            <a:ext cx="7915275" cy="4424363"/>
          </a:xfrm>
        </p:spPr>
        <p:txBody>
          <a:bodyPr/>
          <a:lstStyle/>
          <a:p>
            <a:r>
              <a:rPr lang="en-US" altLang="en-US" b="1" dirty="0">
                <a:solidFill>
                  <a:srgbClr val="3366FF"/>
                </a:solidFill>
              </a:rPr>
              <a:t>Mutual exclusion</a:t>
            </a:r>
            <a:r>
              <a:rPr lang="en-US" altLang="en-US" b="1" dirty="0"/>
              <a:t>:</a:t>
            </a:r>
            <a:r>
              <a:rPr lang="en-US" altLang="en-US" dirty="0"/>
              <a:t>  only one process at a time can use a resource</a:t>
            </a:r>
          </a:p>
          <a:p>
            <a:endParaRPr lang="en-US" altLang="en-US" sz="800" dirty="0"/>
          </a:p>
          <a:p>
            <a:r>
              <a:rPr lang="en-US" altLang="en-US" b="1" dirty="0">
                <a:solidFill>
                  <a:srgbClr val="3366FF"/>
                </a:solidFill>
              </a:rPr>
              <a:t>Hold and wait</a:t>
            </a:r>
            <a:r>
              <a:rPr lang="en-US" altLang="en-US" b="1" dirty="0"/>
              <a:t>:</a:t>
            </a:r>
            <a:r>
              <a:rPr lang="en-US" altLang="en-US" dirty="0"/>
              <a:t>  a process holding at least one resource is waiting to acquire additional resource(s) held by other processes</a:t>
            </a:r>
          </a:p>
          <a:p>
            <a:endParaRPr lang="en-US" altLang="en-US" sz="800" dirty="0"/>
          </a:p>
          <a:p>
            <a:r>
              <a:rPr lang="en-US" altLang="en-US" b="1" dirty="0">
                <a:solidFill>
                  <a:srgbClr val="3366FF"/>
                </a:solidFill>
              </a:rPr>
              <a:t>No preemption</a:t>
            </a:r>
            <a:r>
              <a:rPr lang="en-US" altLang="en-US" b="1" dirty="0"/>
              <a:t>:</a:t>
            </a:r>
            <a:r>
              <a:rPr lang="en-US" altLang="en-US" dirty="0"/>
              <a:t>  a resource can be released only voluntarily by the process holding it, after that process has completed its task</a:t>
            </a:r>
          </a:p>
          <a:p>
            <a:endParaRPr lang="en-US" altLang="en-US" sz="800" dirty="0"/>
          </a:p>
          <a:p>
            <a:r>
              <a:rPr lang="en-US" altLang="en-US" b="1" dirty="0">
                <a:solidFill>
                  <a:srgbClr val="3366FF"/>
                </a:solidFill>
              </a:rPr>
              <a:t>Circular wait</a:t>
            </a:r>
            <a:r>
              <a:rPr lang="en-US" altLang="en-US" b="1" dirty="0"/>
              <a:t>:</a:t>
            </a:r>
            <a:r>
              <a:rPr lang="en-US" altLang="en-US" dirty="0"/>
              <a:t>  there exists a set {</a:t>
            </a:r>
            <a:r>
              <a:rPr lang="en-US" altLang="en-US" i="1" dirty="0"/>
              <a:t>P</a:t>
            </a:r>
            <a:r>
              <a:rPr lang="en-US" altLang="en-US" baseline="-25000" dirty="0"/>
              <a:t>0</a:t>
            </a:r>
            <a:r>
              <a:rPr lang="en-US" altLang="en-US" dirty="0"/>
              <a:t>, </a:t>
            </a:r>
            <a:r>
              <a:rPr lang="en-US" altLang="en-US" i="1" dirty="0"/>
              <a:t>P</a:t>
            </a:r>
            <a:r>
              <a:rPr lang="en-US" altLang="en-US" baseline="-25000" dirty="0"/>
              <a:t>1</a:t>
            </a:r>
            <a:r>
              <a:rPr lang="en-US" altLang="en-US" dirty="0"/>
              <a:t>, …, </a:t>
            </a:r>
            <a:r>
              <a:rPr lang="en-US" altLang="en-US" i="1" dirty="0"/>
              <a:t>P</a:t>
            </a:r>
            <a:r>
              <a:rPr lang="en-US" altLang="en-US" baseline="-25000" dirty="0"/>
              <a:t>n</a:t>
            </a:r>
            <a:r>
              <a:rPr lang="en-US" altLang="en-US" dirty="0"/>
              <a:t>} of waiting processes such that </a:t>
            </a:r>
            <a:r>
              <a:rPr lang="en-US" altLang="en-US" i="1" dirty="0"/>
              <a:t>P</a:t>
            </a:r>
            <a:r>
              <a:rPr lang="en-US" altLang="en-US" baseline="-25000" dirty="0"/>
              <a:t>0 </a:t>
            </a:r>
            <a:r>
              <a:rPr lang="en-US" altLang="en-US" dirty="0"/>
              <a:t>is waiting for a resource that is held by </a:t>
            </a:r>
            <a:r>
              <a:rPr lang="en-US" altLang="en-US" i="1" dirty="0"/>
              <a:t>P</a:t>
            </a:r>
            <a:r>
              <a:rPr lang="en-US" altLang="en-US" baseline="-25000" dirty="0"/>
              <a:t>1</a:t>
            </a:r>
            <a:r>
              <a:rPr lang="en-US" altLang="en-US" dirty="0"/>
              <a:t>, </a:t>
            </a:r>
            <a:r>
              <a:rPr lang="en-US" altLang="en-US" i="1" dirty="0"/>
              <a:t>P</a:t>
            </a:r>
            <a:r>
              <a:rPr lang="en-US" altLang="en-US" baseline="-25000" dirty="0"/>
              <a:t>1</a:t>
            </a:r>
            <a:r>
              <a:rPr lang="en-US" altLang="en-US" dirty="0"/>
              <a:t> is waiting for a resource that is held by </a:t>
            </a:r>
            <a:r>
              <a:rPr lang="en-US" altLang="en-US" i="1" dirty="0"/>
              <a:t>P</a:t>
            </a:r>
            <a:r>
              <a:rPr lang="en-US" altLang="en-US" baseline="-25000" dirty="0"/>
              <a:t>2</a:t>
            </a:r>
            <a:r>
              <a:rPr lang="en-US" altLang="en-US" dirty="0"/>
              <a:t>, …, </a:t>
            </a:r>
            <a:r>
              <a:rPr lang="en-US" altLang="en-US" i="1" dirty="0"/>
              <a:t>P</a:t>
            </a:r>
            <a:r>
              <a:rPr lang="en-US" altLang="en-US" i="1" baseline="-25000" dirty="0"/>
              <a:t>n</a:t>
            </a:r>
            <a:r>
              <a:rPr lang="en-US" altLang="en-US" baseline="-25000" dirty="0"/>
              <a:t>–1</a:t>
            </a:r>
            <a:r>
              <a:rPr lang="en-US" altLang="en-US" dirty="0"/>
              <a:t> is waiting for a resource that is held by </a:t>
            </a:r>
            <a:r>
              <a:rPr lang="en-US" altLang="en-US" i="1" dirty="0"/>
              <a:t>P</a:t>
            </a:r>
            <a:r>
              <a:rPr lang="en-US" altLang="en-US" baseline="-25000" dirty="0"/>
              <a:t>n</a:t>
            </a:r>
            <a:r>
              <a:rPr lang="en-US" altLang="en-US" dirty="0"/>
              <a:t>, and </a:t>
            </a:r>
            <a:r>
              <a:rPr lang="en-US" altLang="en-US" i="1" dirty="0"/>
              <a:t>P</a:t>
            </a:r>
            <a:r>
              <a:rPr lang="en-US" altLang="en-US" baseline="-25000" dirty="0"/>
              <a:t>n</a:t>
            </a:r>
            <a:r>
              <a:rPr lang="en-US" altLang="en-US" dirty="0"/>
              <a:t> is waiting for a resource that is held by </a:t>
            </a:r>
            <a:r>
              <a:rPr lang="en-US" altLang="en-US" i="1" dirty="0"/>
              <a:t>P</a:t>
            </a:r>
            <a:r>
              <a:rPr lang="en-US" altLang="en-US" baseline="-25000" dirty="0"/>
              <a:t>0</a:t>
            </a:r>
            <a:r>
              <a:rPr lang="en-US" altLang="en-US" dirty="0"/>
              <a:t>.</a:t>
            </a:r>
          </a:p>
          <a:p>
            <a:endParaRPr lang="en-US" altLang="en-US" dirty="0"/>
          </a:p>
        </p:txBody>
      </p:sp>
      <p:sp>
        <p:nvSpPr>
          <p:cNvPr id="19459" name="Text Box 5"/>
          <p:cNvSpPr txBox="1">
            <a:spLocks noChangeArrowheads="1"/>
          </p:cNvSpPr>
          <p:nvPr/>
        </p:nvSpPr>
        <p:spPr bwMode="auto">
          <a:xfrm>
            <a:off x="533400" y="1000125"/>
            <a:ext cx="8153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Deadlock involving multiple processes can arise if the following </a:t>
            </a:r>
            <a:r>
              <a:rPr kumimoji="0" lang="en-US" altLang="en-US" b="1" dirty="0"/>
              <a:t>four</a:t>
            </a:r>
            <a:r>
              <a:rPr kumimoji="0" lang="en-US" altLang="en-US" dirty="0"/>
              <a:t> conditions hold </a:t>
            </a:r>
            <a:r>
              <a:rPr kumimoji="0" lang="en-US" altLang="en-US" b="1" dirty="0"/>
              <a:t>simultaneously</a:t>
            </a:r>
            <a:r>
              <a:rPr kumimoji="0" lang="en-US" altLang="en-US" dirty="0"/>
              <a:t> – they are </a:t>
            </a:r>
            <a:r>
              <a:rPr kumimoji="0" lang="en-US" altLang="en-US" dirty="0">
                <a:solidFill>
                  <a:srgbClr val="FF0000"/>
                </a:solidFill>
              </a:rPr>
              <a:t>necessary</a:t>
            </a:r>
            <a:r>
              <a:rPr kumimoji="0" lang="en-US" altLang="en-US" dirty="0"/>
              <a:t> but </a:t>
            </a:r>
            <a:r>
              <a:rPr kumimoji="0" lang="en-US" altLang="en-US" b="1" dirty="0">
                <a:solidFill>
                  <a:srgbClr val="FF0000"/>
                </a:solidFill>
              </a:rPr>
              <a:t>not</a:t>
            </a:r>
            <a:r>
              <a:rPr kumimoji="0" lang="en-US" altLang="en-US" dirty="0">
                <a:solidFill>
                  <a:srgbClr val="FF0000"/>
                </a:solidFill>
              </a:rPr>
              <a:t> sufficient </a:t>
            </a:r>
            <a:r>
              <a:rPr kumimoji="0" lang="en-US" altLang="en-US" dirty="0"/>
              <a:t>conditions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3859" y="157447"/>
            <a:ext cx="8442325" cy="666253"/>
          </a:xfrm>
        </p:spPr>
        <p:txBody>
          <a:bodyPr/>
          <a:lstStyle/>
          <a:p>
            <a:pPr eaLnBrk="1" hangingPunct="1"/>
            <a:r>
              <a:rPr lang="en-US" altLang="en-US" dirty="0"/>
              <a:t>Methods for Handling Deadlocks</a:t>
            </a:r>
            <a:endParaRPr lang="en-US" altLang="en-US" sz="1100" dirty="0"/>
          </a:p>
        </p:txBody>
      </p:sp>
      <p:sp>
        <p:nvSpPr>
          <p:cNvPr id="6" name="Rectangle 3"/>
          <p:cNvSpPr txBox="1">
            <a:spLocks noChangeArrowheads="1"/>
          </p:cNvSpPr>
          <p:nvPr/>
        </p:nvSpPr>
        <p:spPr bwMode="auto">
          <a:xfrm>
            <a:off x="557784" y="1069848"/>
            <a:ext cx="7772400" cy="473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r>
              <a:rPr lang="en-US" altLang="en-US" dirty="0">
                <a:latin typeface="Helvetica (正文)"/>
              </a:rPr>
              <a:t>Ensure that the system will </a:t>
            </a:r>
            <a:r>
              <a:rPr lang="en-US" altLang="en-US" b="1" i="1" dirty="0">
                <a:solidFill>
                  <a:srgbClr val="FF0066"/>
                </a:solidFill>
                <a:latin typeface="Helvetica (正文)"/>
              </a:rPr>
              <a:t>never</a:t>
            </a:r>
            <a:r>
              <a:rPr lang="en-US" altLang="en-US" dirty="0">
                <a:latin typeface="Helvetica (正文)"/>
              </a:rPr>
              <a:t> enter a deadlock state:</a:t>
            </a:r>
          </a:p>
          <a:p>
            <a:pPr lvl="1"/>
            <a:r>
              <a:rPr lang="en-US" altLang="en-US" b="1" dirty="0">
                <a:solidFill>
                  <a:srgbClr val="3366FF"/>
                </a:solidFill>
                <a:latin typeface="Helvetica (正文)"/>
              </a:rPr>
              <a:t>Deadlock prevention</a:t>
            </a:r>
            <a:r>
              <a:rPr lang="en-US" altLang="en-US" dirty="0">
                <a:latin typeface="Helvetica (正文)"/>
              </a:rPr>
              <a:t>: it provides a set of methods to ensure at least one of the necessary conditions (4 conditions) cannot hold</a:t>
            </a:r>
            <a:endParaRPr lang="en-US" altLang="en-US" dirty="0">
              <a:solidFill>
                <a:srgbClr val="0070C0"/>
              </a:solidFill>
              <a:latin typeface="Helvetica (正文)"/>
            </a:endParaRPr>
          </a:p>
          <a:p>
            <a:pPr lvl="1"/>
            <a:r>
              <a:rPr lang="en-US" altLang="en-US" b="1" dirty="0">
                <a:solidFill>
                  <a:srgbClr val="3366FF"/>
                </a:solidFill>
                <a:latin typeface="Helvetica (正文)"/>
              </a:rPr>
              <a:t>Deadlock avoidance</a:t>
            </a:r>
            <a:r>
              <a:rPr lang="en-US" altLang="en-US" dirty="0">
                <a:latin typeface="Helvetica (正文)"/>
              </a:rPr>
              <a:t>: this requires additional information given in advance concerning which resources a process will request and use during its lifetime. Within such knowledge, the OS can decide for each resource request whether or not a process should wait</a:t>
            </a:r>
            <a:endParaRPr lang="en-US" altLang="en-US" dirty="0">
              <a:solidFill>
                <a:srgbClr val="0070C0"/>
              </a:solidFill>
              <a:latin typeface="Helvetica (正文)"/>
            </a:endParaRPr>
          </a:p>
          <a:p>
            <a:r>
              <a:rPr lang="en-US" altLang="en-US" b="1" dirty="0">
                <a:solidFill>
                  <a:srgbClr val="3366FF"/>
                </a:solidFill>
                <a:latin typeface="Helvetica (正文)"/>
              </a:rPr>
              <a:t>Deadlock detection </a:t>
            </a:r>
            <a:r>
              <a:rPr lang="en-US" altLang="en-US" dirty="0">
                <a:latin typeface="Helvetica (正文)"/>
              </a:rPr>
              <a:t>- allow the system to enter a deadlock state</a:t>
            </a:r>
            <a:r>
              <a:rPr lang="zh-CN" altLang="en-US" dirty="0">
                <a:latin typeface="Helvetica (正文)"/>
              </a:rPr>
              <a:t>， </a:t>
            </a:r>
            <a:r>
              <a:rPr lang="en-US" altLang="zh-CN" dirty="0">
                <a:latin typeface="Helvetica (正文)"/>
              </a:rPr>
              <a:t>periodically detect</a:t>
            </a:r>
            <a:r>
              <a:rPr lang="en-US" altLang="en-US" dirty="0">
                <a:latin typeface="Helvetica (正文)"/>
              </a:rPr>
              <a:t> deadlock and then recover from it</a:t>
            </a:r>
          </a:p>
          <a:p>
            <a:r>
              <a:rPr lang="en-US" altLang="en-US" dirty="0">
                <a:latin typeface="Helvetica (正文)"/>
              </a:rPr>
              <a:t>Many OSes just ignore the problem and pretend that deadlocks never occur in the system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B69DCAB-ADA6-EB40-974C-C2B212E4FC68}"/>
              </a:ext>
            </a:extLst>
          </p:cNvPr>
          <p:cNvSpPr>
            <a:spLocks noGrp="1" noChangeArrowheads="1"/>
          </p:cNvSpPr>
          <p:nvPr>
            <p:ph type="title" idx="4294967295"/>
          </p:nvPr>
        </p:nvSpPr>
        <p:spPr>
          <a:xfrm>
            <a:off x="1565885" y="412170"/>
            <a:ext cx="6510635" cy="432197"/>
          </a:xfrm>
        </p:spPr>
        <p:txBody>
          <a:bodyPr/>
          <a:lstStyle/>
          <a:p>
            <a:pPr eaLnBrk="1" hangingPunct="1"/>
            <a:r>
              <a:rPr lang="en-US" altLang="zh-TW" dirty="0"/>
              <a:t>Deadlock Example</a:t>
            </a:r>
            <a:endParaRPr lang="en-US" altLang="en-US" dirty="0"/>
          </a:p>
        </p:txBody>
      </p:sp>
      <p:sp>
        <p:nvSpPr>
          <p:cNvPr id="55299" name="Rectangle 3">
            <a:extLst>
              <a:ext uri="{FF2B5EF4-FFF2-40B4-BE49-F238E27FC236}">
                <a16:creationId xmlns:a16="http://schemas.microsoft.com/office/drawing/2014/main" id="{EBA6BC5B-406F-2344-9EFF-E070A8A104C6}"/>
              </a:ext>
            </a:extLst>
          </p:cNvPr>
          <p:cNvSpPr>
            <a:spLocks noGrp="1" noChangeArrowheads="1"/>
          </p:cNvSpPr>
          <p:nvPr>
            <p:ph type="body" idx="1"/>
          </p:nvPr>
        </p:nvSpPr>
        <p:spPr>
          <a:xfrm>
            <a:off x="780666" y="1313778"/>
            <a:ext cx="7582668" cy="2690959"/>
          </a:xfrm>
        </p:spPr>
        <p:txBody>
          <a:bodyPr/>
          <a:lstStyle/>
          <a:p>
            <a:pPr marL="125730" indent="0">
              <a:lnSpc>
                <a:spcPct val="90000"/>
              </a:lnSpc>
              <a:buNone/>
              <a:tabLst>
                <a:tab pos="1515368" algn="ctr"/>
                <a:tab pos="3672781" algn="ctr"/>
              </a:tabLst>
            </a:pPr>
            <a:r>
              <a:rPr lang="en-US" altLang="zh-CN" dirty="0">
                <a:latin typeface="Helvetica (正文)"/>
              </a:rPr>
              <a:t>There are certain amount of instances of the same resource R in the system.</a:t>
            </a:r>
          </a:p>
          <a:p>
            <a:pPr marL="125730" indent="0">
              <a:lnSpc>
                <a:spcPct val="90000"/>
              </a:lnSpc>
              <a:buNone/>
              <a:tabLst>
                <a:tab pos="1515368" algn="ctr"/>
                <a:tab pos="3672781" algn="ctr"/>
              </a:tabLst>
            </a:pPr>
            <a:r>
              <a:rPr lang="en-US" altLang="zh-CN" dirty="0">
                <a:latin typeface="Helvetica (正文)"/>
              </a:rPr>
              <a:t>Three concurrent processes P1, P2, and P3 respectively require 3,4 and 5 instances of R to finish their tasks. </a:t>
            </a:r>
          </a:p>
          <a:p>
            <a:pPr marL="125730" indent="0">
              <a:lnSpc>
                <a:spcPct val="90000"/>
              </a:lnSpc>
              <a:buNone/>
              <a:tabLst>
                <a:tab pos="1515368" algn="ctr"/>
                <a:tab pos="3672781" algn="ctr"/>
              </a:tabLst>
            </a:pPr>
            <a:r>
              <a:rPr lang="en-US" altLang="zh-CN" dirty="0">
                <a:latin typeface="Helvetica (正文)"/>
              </a:rPr>
              <a:t>Based on such requirement, the system allocates 2, 3 and 4 instances of R to P1, P2, and P3, respectively. </a:t>
            </a:r>
          </a:p>
          <a:p>
            <a:pPr marL="125730" indent="0">
              <a:lnSpc>
                <a:spcPct val="90000"/>
              </a:lnSpc>
              <a:buNone/>
              <a:tabLst>
                <a:tab pos="1515368" algn="ctr"/>
                <a:tab pos="3672781" algn="ctr"/>
              </a:tabLst>
            </a:pPr>
            <a:r>
              <a:rPr lang="en-US" altLang="zh-CN" dirty="0">
                <a:latin typeface="Helvetica (正文)"/>
              </a:rPr>
              <a:t>How many more available instances of R are required at least to avoid deadlock? </a:t>
            </a:r>
            <a:br>
              <a:rPr lang="en-US" altLang="zh-CN" dirty="0">
                <a:latin typeface="Helvetica (正文)"/>
              </a:rPr>
            </a:br>
            <a:endParaRPr lang="en-US" altLang="en-US" b="1" dirty="0">
              <a:solidFill>
                <a:srgbClr val="3366FF"/>
              </a:solidFill>
              <a:latin typeface="Helvetica (正文)"/>
              <a:sym typeface="MT Extra" pitchFamily="2" charset="77"/>
            </a:endParaRPr>
          </a:p>
        </p:txBody>
      </p:sp>
    </p:spTree>
    <p:extLst>
      <p:ext uri="{BB962C8B-B14F-4D97-AF65-F5344CB8AC3E}">
        <p14:creationId xmlns:p14="http://schemas.microsoft.com/office/powerpoint/2010/main" val="369859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B69DCAB-ADA6-EB40-974C-C2B212E4FC68}"/>
              </a:ext>
            </a:extLst>
          </p:cNvPr>
          <p:cNvSpPr>
            <a:spLocks noGrp="1" noChangeArrowheads="1"/>
          </p:cNvSpPr>
          <p:nvPr>
            <p:ph type="title" idx="4294967295"/>
          </p:nvPr>
        </p:nvSpPr>
        <p:spPr>
          <a:xfrm>
            <a:off x="1565885" y="412170"/>
            <a:ext cx="6510635" cy="432197"/>
          </a:xfrm>
        </p:spPr>
        <p:txBody>
          <a:bodyPr/>
          <a:lstStyle/>
          <a:p>
            <a:pPr eaLnBrk="1" hangingPunct="1"/>
            <a:r>
              <a:rPr lang="en-US" altLang="zh-TW" dirty="0"/>
              <a:t>Deadlock Example</a:t>
            </a:r>
            <a:endParaRPr lang="en-US" altLang="en-US" dirty="0"/>
          </a:p>
        </p:txBody>
      </p:sp>
      <p:sp>
        <p:nvSpPr>
          <p:cNvPr id="55299" name="Rectangle 3">
            <a:extLst>
              <a:ext uri="{FF2B5EF4-FFF2-40B4-BE49-F238E27FC236}">
                <a16:creationId xmlns:a16="http://schemas.microsoft.com/office/drawing/2014/main" id="{EBA6BC5B-406F-2344-9EFF-E070A8A104C6}"/>
              </a:ext>
            </a:extLst>
          </p:cNvPr>
          <p:cNvSpPr>
            <a:spLocks noGrp="1" noChangeArrowheads="1"/>
          </p:cNvSpPr>
          <p:nvPr>
            <p:ph type="body" idx="1"/>
          </p:nvPr>
        </p:nvSpPr>
        <p:spPr>
          <a:xfrm>
            <a:off x="780666" y="1313778"/>
            <a:ext cx="7582668" cy="2690959"/>
          </a:xfrm>
        </p:spPr>
        <p:txBody>
          <a:bodyPr/>
          <a:lstStyle/>
          <a:p>
            <a:pPr marL="125730" indent="0">
              <a:lnSpc>
                <a:spcPct val="90000"/>
              </a:lnSpc>
              <a:buNone/>
              <a:tabLst>
                <a:tab pos="1515368" algn="ctr"/>
                <a:tab pos="3672781" algn="ctr"/>
              </a:tabLst>
            </a:pPr>
            <a:r>
              <a:rPr lang="en-US" altLang="zh-CN" dirty="0">
                <a:latin typeface="Helvetica (正文)"/>
              </a:rPr>
              <a:t>There are certain amount of instances of the same resource R in the system.</a:t>
            </a:r>
          </a:p>
          <a:p>
            <a:pPr marL="125730" indent="0">
              <a:lnSpc>
                <a:spcPct val="90000"/>
              </a:lnSpc>
              <a:buNone/>
              <a:tabLst>
                <a:tab pos="1515368" algn="ctr"/>
                <a:tab pos="3672781" algn="ctr"/>
              </a:tabLst>
            </a:pPr>
            <a:r>
              <a:rPr lang="en-US" altLang="zh-CN" dirty="0">
                <a:latin typeface="Helvetica (正文)"/>
              </a:rPr>
              <a:t>Three concurrent processes P1, P2, and P3 respectively require 3,4 and 5 instances of R to finish their tasks. </a:t>
            </a:r>
          </a:p>
          <a:p>
            <a:pPr marL="125730" indent="0">
              <a:lnSpc>
                <a:spcPct val="90000"/>
              </a:lnSpc>
              <a:buNone/>
              <a:tabLst>
                <a:tab pos="1515368" algn="ctr"/>
                <a:tab pos="3672781" algn="ctr"/>
              </a:tabLst>
            </a:pPr>
            <a:r>
              <a:rPr lang="en-US" altLang="zh-CN" dirty="0">
                <a:latin typeface="Helvetica (正文)"/>
              </a:rPr>
              <a:t>Based on such requirement, the system allocates 2, 3 and 4 instances of R to P1, P2, and P3, respectively. </a:t>
            </a:r>
          </a:p>
          <a:p>
            <a:pPr marL="125730" indent="0">
              <a:lnSpc>
                <a:spcPct val="90000"/>
              </a:lnSpc>
              <a:buNone/>
              <a:tabLst>
                <a:tab pos="1515368" algn="ctr"/>
                <a:tab pos="3672781" algn="ctr"/>
              </a:tabLst>
            </a:pPr>
            <a:r>
              <a:rPr lang="en-US" altLang="zh-CN" dirty="0">
                <a:latin typeface="Helvetica (正文)"/>
              </a:rPr>
              <a:t>How many more available instances of R are required at least to avoid deadlock? </a:t>
            </a:r>
            <a:br>
              <a:rPr lang="en-US" altLang="zh-CN" dirty="0">
                <a:latin typeface="Helvetica (正文)"/>
              </a:rPr>
            </a:br>
            <a:endParaRPr lang="en-US" altLang="en-US" b="1" dirty="0">
              <a:solidFill>
                <a:srgbClr val="3366FF"/>
              </a:solidFill>
              <a:latin typeface="Helvetica (正文)"/>
              <a:sym typeface="MT Extra" pitchFamily="2" charset="77"/>
            </a:endParaRPr>
          </a:p>
        </p:txBody>
      </p:sp>
      <p:sp>
        <p:nvSpPr>
          <p:cNvPr id="2" name="矩形 1">
            <a:extLst>
              <a:ext uri="{FF2B5EF4-FFF2-40B4-BE49-F238E27FC236}">
                <a16:creationId xmlns:a16="http://schemas.microsoft.com/office/drawing/2014/main" id="{08590C61-1754-48F9-B44D-E2D481D7562B}"/>
              </a:ext>
            </a:extLst>
          </p:cNvPr>
          <p:cNvSpPr/>
          <p:nvPr/>
        </p:nvSpPr>
        <p:spPr>
          <a:xfrm>
            <a:off x="890001" y="4302448"/>
            <a:ext cx="4367799" cy="461665"/>
          </a:xfrm>
          <a:prstGeom prst="rect">
            <a:avLst/>
          </a:prstGeom>
        </p:spPr>
        <p:txBody>
          <a:bodyPr wrap="square">
            <a:spAutoFit/>
          </a:bodyPr>
          <a:lstStyle/>
          <a:p>
            <a:r>
              <a:rPr lang="en-US" altLang="zh-CN" sz="2400" dirty="0">
                <a:solidFill>
                  <a:srgbClr val="FF0000"/>
                </a:solidFill>
                <a:latin typeface="Helvetica (正文)"/>
              </a:rPr>
              <a:t>Answer: 1</a:t>
            </a:r>
            <a:endParaRPr lang="zh-CN" altLang="en-US" sz="2400" dirty="0">
              <a:latin typeface="Helvetica (正文)"/>
            </a:endParaRPr>
          </a:p>
        </p:txBody>
      </p:sp>
    </p:spTree>
    <p:extLst>
      <p:ext uri="{BB962C8B-B14F-4D97-AF65-F5344CB8AC3E}">
        <p14:creationId xmlns:p14="http://schemas.microsoft.com/office/powerpoint/2010/main" val="309717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003300" y="277813"/>
            <a:ext cx="7683500" cy="576262"/>
          </a:xfrm>
        </p:spPr>
        <p:txBody>
          <a:bodyPr/>
          <a:lstStyle/>
          <a:p>
            <a:pPr eaLnBrk="1" hangingPunct="1"/>
            <a:r>
              <a:rPr lang="en-US" altLang="en-US" dirty="0"/>
              <a:t>Resource-Allocation Graph</a:t>
            </a:r>
          </a:p>
        </p:txBody>
      </p:sp>
      <p:sp>
        <p:nvSpPr>
          <p:cNvPr id="21506" name="Rectangle 3"/>
          <p:cNvSpPr>
            <a:spLocks noGrp="1" noChangeArrowheads="1"/>
          </p:cNvSpPr>
          <p:nvPr>
            <p:ph type="body" idx="1"/>
          </p:nvPr>
        </p:nvSpPr>
        <p:spPr>
          <a:xfrm>
            <a:off x="833438" y="1855788"/>
            <a:ext cx="7265987" cy="4019550"/>
          </a:xfrm>
        </p:spPr>
        <p:txBody>
          <a:bodyPr/>
          <a:lstStyle/>
          <a:p>
            <a:r>
              <a:rPr lang="en-US" altLang="en-US" dirty="0"/>
              <a:t>V is partitioned into two types:</a:t>
            </a:r>
          </a:p>
          <a:p>
            <a:pPr lvl="1"/>
            <a:r>
              <a:rPr lang="en-US" altLang="en-US" i="1" dirty="0"/>
              <a:t>P</a:t>
            </a:r>
            <a:r>
              <a:rPr lang="en-US" altLang="en-US" dirty="0"/>
              <a:t> =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a:t>P</a:t>
            </a:r>
            <a:r>
              <a:rPr lang="en-US" altLang="en-US" i="1" baseline="-25000" dirty="0"/>
              <a:t>n</a:t>
            </a:r>
            <a:r>
              <a:rPr lang="en-US" altLang="en-US" dirty="0"/>
              <a:t>}, the set consisting of all the processes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the set consisting of all resource types in the system</a:t>
            </a:r>
          </a:p>
          <a:p>
            <a:pPr lvl="1"/>
            <a:endParaRPr lang="en-US" altLang="en-US" sz="900" dirty="0"/>
          </a:p>
          <a:p>
            <a:r>
              <a:rPr lang="en-US" altLang="en-US" b="1" dirty="0">
                <a:solidFill>
                  <a:srgbClr val="3366FF"/>
                </a:solidFill>
              </a:rPr>
              <a:t>request edge</a:t>
            </a:r>
            <a:r>
              <a:rPr lang="en-US" altLang="en-US" dirty="0">
                <a:solidFill>
                  <a:srgbClr val="3366FF"/>
                </a:solidFill>
              </a:rPr>
              <a:t> </a:t>
            </a:r>
            <a:r>
              <a:rPr lang="en-US" altLang="en-US" dirty="0"/>
              <a:t>– directed edge </a:t>
            </a:r>
            <a:r>
              <a:rPr lang="en-US" altLang="en-US" i="1" dirty="0"/>
              <a:t>P</a:t>
            </a:r>
            <a:r>
              <a:rPr lang="en-US" altLang="en-US" i="1" baseline="-25000" dirty="0"/>
              <a:t>i </a:t>
            </a:r>
            <a:r>
              <a:rPr lang="en-US" altLang="en-US" dirty="0">
                <a:sym typeface="Symbol" panose="05050102010706020507" pitchFamily="2" charset="2"/>
              </a:rPr>
              <a:t> </a:t>
            </a:r>
            <a:r>
              <a:rPr lang="en-US" altLang="en-US" i="1" dirty="0" err="1">
                <a:sym typeface="Symbol" panose="05050102010706020507" pitchFamily="2" charset="2"/>
              </a:rPr>
              <a:t>R</a:t>
            </a:r>
            <a:r>
              <a:rPr lang="en-US" altLang="en-US" i="1" baseline="-25000" dirty="0" err="1">
                <a:sym typeface="Symbol" panose="05050102010706020507" pitchFamily="2" charset="2"/>
              </a:rPr>
              <a:t>j</a:t>
            </a:r>
            <a:endParaRPr lang="en-US" altLang="en-US" i="1" baseline="-25000" dirty="0">
              <a:sym typeface="Symbol" panose="05050102010706020507" pitchFamily="2" charset="2"/>
            </a:endParaRPr>
          </a:p>
          <a:p>
            <a:endParaRPr lang="en-US" altLang="en-US" sz="800" i="1" baseline="-25000" dirty="0">
              <a:sym typeface="Symbol" panose="05050102010706020507" pitchFamily="2" charset="2"/>
            </a:endParaRPr>
          </a:p>
          <a:p>
            <a:r>
              <a:rPr lang="en-US" altLang="en-US" b="1" dirty="0">
                <a:solidFill>
                  <a:srgbClr val="3366FF"/>
                </a:solidFill>
                <a:sym typeface="Symbol" panose="05050102010706020507" pitchFamily="2" charset="2"/>
              </a:rPr>
              <a:t>assignment edge</a:t>
            </a:r>
            <a:r>
              <a:rPr lang="en-US" altLang="en-US" dirty="0">
                <a:solidFill>
                  <a:srgbClr val="3366FF"/>
                </a:solidFill>
                <a:sym typeface="Symbol" panose="05050102010706020507" pitchFamily="2" charset="2"/>
              </a:rPr>
              <a:t> </a:t>
            </a:r>
            <a:r>
              <a:rPr lang="en-US" altLang="en-US" dirty="0"/>
              <a:t>– directed edge </a:t>
            </a:r>
            <a:r>
              <a:rPr lang="en-US" altLang="en-US" i="1" dirty="0" err="1"/>
              <a:t>R</a:t>
            </a:r>
            <a:r>
              <a:rPr lang="en-US" altLang="en-US" i="1" baseline="-25000" dirty="0" err="1"/>
              <a:t>j</a:t>
            </a:r>
            <a:r>
              <a:rPr lang="en-US" altLang="en-US" i="1" dirty="0"/>
              <a:t> </a:t>
            </a:r>
            <a:r>
              <a:rPr lang="en-US" altLang="en-US" dirty="0">
                <a:sym typeface="Symbol" panose="05050102010706020507" pitchFamily="2" charset="2"/>
              </a:rPr>
              <a:t> </a:t>
            </a:r>
            <a:r>
              <a:rPr lang="en-US" altLang="en-US" i="1" dirty="0">
                <a:sym typeface="Symbol" panose="05050102010706020507" pitchFamily="2" charset="2"/>
              </a:rPr>
              <a:t>P</a:t>
            </a:r>
            <a:r>
              <a:rPr lang="en-US" altLang="en-US" i="1" baseline="-25000" dirty="0">
                <a:sym typeface="Symbol" panose="05050102010706020507" pitchFamily="2" charset="2"/>
              </a:rPr>
              <a:t>i</a:t>
            </a:r>
            <a:endParaRPr lang="en-US" altLang="en-US" dirty="0">
              <a:sym typeface="Symbol" panose="05050102010706020507" pitchFamily="2" charset="2"/>
            </a:endParaRPr>
          </a:p>
        </p:txBody>
      </p:sp>
      <p:sp>
        <p:nvSpPr>
          <p:cNvPr id="21507" name="Text Box 4"/>
          <p:cNvSpPr txBox="1">
            <a:spLocks noChangeArrowheads="1"/>
          </p:cNvSpPr>
          <p:nvPr/>
        </p:nvSpPr>
        <p:spPr bwMode="auto">
          <a:xfrm>
            <a:off x="736600" y="1185863"/>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000" dirty="0"/>
              <a:t>A set of vertices </a:t>
            </a:r>
            <a:r>
              <a:rPr kumimoji="0" lang="en-US" altLang="en-US" sz="2000" i="1" dirty="0"/>
              <a:t>V</a:t>
            </a:r>
            <a:r>
              <a:rPr kumimoji="0" lang="en-US" altLang="en-US" sz="2000" dirty="0"/>
              <a:t> and a set of edges </a:t>
            </a:r>
            <a:r>
              <a:rPr kumimoji="0" lang="en-US" altLang="en-US" sz="2000" i="1" dirty="0"/>
              <a:t>E</a:t>
            </a:r>
            <a:r>
              <a:rPr kumimoji="0" lang="en-US" altLang="en-US" sz="200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sym typeface="+mn-ea"/>
              </a:rPr>
              <a:t>RAG: </a:t>
            </a:r>
            <a:r>
              <a:rPr lang="en-US" altLang="zh-CN">
                <a:sym typeface="+mn-ea"/>
              </a:rPr>
              <a:t>Important Notes</a:t>
            </a:r>
            <a:endParaRPr lang="zh-CN" altLang="en-US"/>
          </a:p>
        </p:txBody>
      </p:sp>
      <p:sp>
        <p:nvSpPr>
          <p:cNvPr id="3" name="内容占位符 2"/>
          <p:cNvSpPr>
            <a:spLocks noGrp="1"/>
          </p:cNvSpPr>
          <p:nvPr>
            <p:ph idx="1"/>
          </p:nvPr>
        </p:nvSpPr>
        <p:spPr/>
        <p:txBody>
          <a:bodyPr/>
          <a:lstStyle/>
          <a:p>
            <a:r>
              <a:rPr lang="en-US" altLang="en-US" dirty="0">
                <a:sym typeface="+mn-ea"/>
              </a:rPr>
              <a:t>If a graph contains </a:t>
            </a:r>
            <a:r>
              <a:rPr lang="en-US" altLang="en-US" dirty="0">
                <a:solidFill>
                  <a:srgbClr val="FF0000"/>
                </a:solidFill>
                <a:sym typeface="+mn-ea"/>
              </a:rPr>
              <a:t>no cycles </a:t>
            </a:r>
            <a:r>
              <a:rPr lang="en-US" altLang="en-US" dirty="0">
                <a:solidFill>
                  <a:srgbClr val="FF0000"/>
                </a:solidFill>
                <a:sym typeface="Symbol" panose="05050102010706020507" pitchFamily="2" charset="2"/>
              </a:rPr>
              <a:t> no deadlock</a:t>
            </a:r>
            <a:br>
              <a:rPr lang="en-US" altLang="en-US" dirty="0">
                <a:sym typeface="Symbol" panose="05050102010706020507" pitchFamily="2" charset="2"/>
              </a:rPr>
            </a:br>
            <a:endParaRPr lang="en-US" altLang="en-US" dirty="0">
              <a:sym typeface="Symbol" panose="05050102010706020507" pitchFamily="2" charset="2"/>
            </a:endParaRPr>
          </a:p>
          <a:p>
            <a:r>
              <a:rPr lang="en-US" altLang="en-US" dirty="0">
                <a:sym typeface="Symbol" panose="05050102010706020507" pitchFamily="2" charset="2"/>
              </a:rPr>
              <a:t>If a graph contains a cycle  the system may or may not be in a deadlocked state</a:t>
            </a:r>
          </a:p>
          <a:p>
            <a:pPr lvl="1"/>
            <a:r>
              <a:rPr lang="en-US" altLang="en-US" dirty="0">
                <a:sym typeface="Symbol" panose="05050102010706020507" pitchFamily="2" charset="2"/>
              </a:rPr>
              <a:t>if only </a:t>
            </a:r>
            <a:r>
              <a:rPr lang="en-US" altLang="en-US" dirty="0">
                <a:solidFill>
                  <a:srgbClr val="FF0000"/>
                </a:solidFill>
                <a:sym typeface="Symbol" panose="05050102010706020507" pitchFamily="2" charset="2"/>
              </a:rPr>
              <a:t>one instance</a:t>
            </a:r>
            <a:r>
              <a:rPr lang="en-US" altLang="en-US" dirty="0">
                <a:sym typeface="Symbol" panose="05050102010706020507" pitchFamily="2" charset="2"/>
              </a:rPr>
              <a:t> per resource type, then deadlock</a:t>
            </a:r>
          </a:p>
          <a:p>
            <a:pPr lvl="1"/>
            <a:r>
              <a:rPr lang="en-US" altLang="en-US" dirty="0">
                <a:sym typeface="Symbol" panose="05050102010706020507" pitchFamily="2" charset="2"/>
              </a:rPr>
              <a:t>if </a:t>
            </a:r>
            <a:r>
              <a:rPr lang="en-US" altLang="en-US" dirty="0">
                <a:solidFill>
                  <a:srgbClr val="FF0000"/>
                </a:solidFill>
                <a:sym typeface="Symbol" panose="05050102010706020507" pitchFamily="2" charset="2"/>
              </a:rPr>
              <a:t>several instances</a:t>
            </a:r>
            <a:r>
              <a:rPr lang="en-US" altLang="en-US" dirty="0">
                <a:sym typeface="Symbol" panose="05050102010706020507" pitchFamily="2" charset="2"/>
              </a:rPr>
              <a:t> per resource type, possibility of deadlock</a:t>
            </a:r>
          </a:p>
          <a:p>
            <a:endParaRPr lang="zh-CN" altLang="en-US"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sym typeface="+mn-ea"/>
              </a:rPr>
              <a:t>RAG: Single Instance Example</a:t>
            </a:r>
            <a:endParaRPr lang="zh-CN" altLang="en-US"/>
          </a:p>
        </p:txBody>
      </p:sp>
      <p:pic>
        <p:nvPicPr>
          <p:cNvPr id="4" name="内容占位符 3"/>
          <p:cNvPicPr>
            <a:picLocks noGrp="1" noChangeAspect="1"/>
          </p:cNvPicPr>
          <p:nvPr>
            <p:ph idx="1"/>
            <p:custDataLst>
              <p:tags r:id="rId1"/>
            </p:custDataLst>
          </p:nvPr>
        </p:nvPicPr>
        <p:blipFill>
          <a:blip r:embed="rId5"/>
          <a:stretch>
            <a:fillRect/>
          </a:stretch>
        </p:blipFill>
        <p:spPr>
          <a:xfrm>
            <a:off x="2346960" y="2331085"/>
            <a:ext cx="4449445" cy="2195830"/>
          </a:xfrm>
          <a:prstGeom prst="rect">
            <a:avLst/>
          </a:prstGeom>
        </p:spPr>
      </p:pic>
      <p:sp>
        <p:nvSpPr>
          <p:cNvPr id="5" name="文本框 4"/>
          <p:cNvSpPr txBox="1"/>
          <p:nvPr>
            <p:custDataLst>
              <p:tags r:id="rId2"/>
            </p:custDataLst>
          </p:nvPr>
        </p:nvSpPr>
        <p:spPr>
          <a:xfrm>
            <a:off x="611505" y="1146810"/>
            <a:ext cx="7166610" cy="368300"/>
          </a:xfrm>
          <a:prstGeom prst="rect">
            <a:avLst/>
          </a:prstGeom>
          <a:noFill/>
        </p:spPr>
        <p:txBody>
          <a:bodyPr wrap="square" rtlCol="0">
            <a:spAutoFit/>
          </a:bodyPr>
          <a:lstStyle/>
          <a:p>
            <a:r>
              <a:rPr lang="zh-CN" altLang="en-US" dirty="0">
                <a:latin typeface="Helvetica (正文)"/>
              </a:rPr>
              <a:t>Is there a deadlock in this resource allocation graph?</a:t>
            </a:r>
          </a:p>
        </p:txBody>
      </p:sp>
      <p:pic>
        <p:nvPicPr>
          <p:cNvPr id="7" name="图片 6"/>
          <p:cNvPicPr>
            <a:picLocks noChangeAspect="1"/>
          </p:cNvPicPr>
          <p:nvPr>
            <p:custDataLst>
              <p:tags r:id="rId3"/>
            </p:custDataLst>
          </p:nvPr>
        </p:nvPicPr>
        <p:blipFill>
          <a:blip r:embed="rId6"/>
          <a:stretch>
            <a:fillRect/>
          </a:stretch>
        </p:blipFill>
        <p:spPr>
          <a:xfrm>
            <a:off x="611505" y="4828126"/>
            <a:ext cx="8090195" cy="94950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sym typeface="+mn-ea"/>
              </a:rPr>
              <a:t>RAG: Multiple Instances Example</a:t>
            </a:r>
            <a:endParaRPr lang="zh-CN" altLang="en-US"/>
          </a:p>
        </p:txBody>
      </p:sp>
      <p:pic>
        <p:nvPicPr>
          <p:cNvPr id="4" name="内容占位符 3"/>
          <p:cNvPicPr>
            <a:picLocks noGrp="1" noChangeAspect="1"/>
          </p:cNvPicPr>
          <p:nvPr>
            <p:ph idx="1"/>
            <p:custDataLst>
              <p:tags r:id="rId1"/>
            </p:custDataLst>
          </p:nvPr>
        </p:nvPicPr>
        <p:blipFill>
          <a:blip r:embed="rId4"/>
          <a:stretch>
            <a:fillRect/>
          </a:stretch>
        </p:blipFill>
        <p:spPr>
          <a:xfrm>
            <a:off x="2465070" y="1970405"/>
            <a:ext cx="4213860" cy="1991995"/>
          </a:xfrm>
          <a:prstGeom prst="rect">
            <a:avLst/>
          </a:prstGeom>
        </p:spPr>
      </p:pic>
      <p:sp>
        <p:nvSpPr>
          <p:cNvPr id="5" name="文本框 4"/>
          <p:cNvSpPr txBox="1"/>
          <p:nvPr/>
        </p:nvSpPr>
        <p:spPr>
          <a:xfrm>
            <a:off x="611505" y="1146810"/>
            <a:ext cx="6576695" cy="368300"/>
          </a:xfrm>
          <a:prstGeom prst="rect">
            <a:avLst/>
          </a:prstGeom>
          <a:noFill/>
        </p:spPr>
        <p:txBody>
          <a:bodyPr wrap="square" rtlCol="0">
            <a:spAutoFit/>
          </a:bodyPr>
          <a:lstStyle/>
          <a:p>
            <a:r>
              <a:rPr lang="zh-CN" altLang="en-US" dirty="0">
                <a:latin typeface="Helvetica (正文)"/>
              </a:rPr>
              <a:t>Is there a deadlock in this resource allocation graph?</a:t>
            </a:r>
          </a:p>
        </p:txBody>
      </p:sp>
      <p:pic>
        <p:nvPicPr>
          <p:cNvPr id="6" name="图片 5"/>
          <p:cNvPicPr>
            <a:picLocks noChangeAspect="1"/>
          </p:cNvPicPr>
          <p:nvPr>
            <p:custDataLst>
              <p:tags r:id="rId2"/>
            </p:custDataLst>
          </p:nvPr>
        </p:nvPicPr>
        <p:blipFill>
          <a:blip r:embed="rId5"/>
          <a:stretch>
            <a:fillRect/>
          </a:stretch>
        </p:blipFill>
        <p:spPr>
          <a:xfrm>
            <a:off x="1443355" y="4225925"/>
            <a:ext cx="6257925" cy="1882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29"/>
          <p:cNvSpPr txBox="1">
            <a:spLocks noGrp="1"/>
          </p:cNvSpPr>
          <p:nvPr>
            <p:ph type="title" idx="4294967295"/>
          </p:nvPr>
        </p:nvSpPr>
        <p:spPr>
          <a:xfrm>
            <a:off x="865135" y="264255"/>
            <a:ext cx="7724775" cy="512233"/>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Solution to Critical-Section Problem</a:t>
            </a:r>
            <a:endParaRPr/>
          </a:p>
        </p:txBody>
      </p:sp>
      <p:sp>
        <p:nvSpPr>
          <p:cNvPr id="765" name="Google Shape;765;p29"/>
          <p:cNvSpPr txBox="1">
            <a:spLocks noGrp="1"/>
          </p:cNvSpPr>
          <p:nvPr>
            <p:ph type="body" idx="1"/>
          </p:nvPr>
        </p:nvSpPr>
        <p:spPr>
          <a:xfrm>
            <a:off x="570919" y="1482522"/>
            <a:ext cx="8018991" cy="448521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Font typeface="Arial"/>
              <a:buNone/>
            </a:pPr>
            <a:r>
              <a:rPr lang="en-US" dirty="0">
                <a:solidFill>
                  <a:srgbClr val="000000"/>
                </a:solidFill>
              </a:rPr>
              <a:t>1. </a:t>
            </a:r>
            <a:r>
              <a:rPr lang="en-US" b="1" dirty="0">
                <a:solidFill>
                  <a:srgbClr val="FF0000"/>
                </a:solidFill>
              </a:rPr>
              <a:t>Mutual exclusion</a:t>
            </a:r>
            <a:r>
              <a:rPr lang="en-US" b="1" dirty="0">
                <a:solidFill>
                  <a:srgbClr val="3366FF"/>
                </a:solidFill>
              </a:rPr>
              <a:t> </a:t>
            </a:r>
            <a:r>
              <a:rPr lang="en-US" dirty="0"/>
              <a:t>- If process </a:t>
            </a:r>
            <a:r>
              <a:rPr lang="en-US" b="1" i="1" dirty="0"/>
              <a:t>P</a:t>
            </a:r>
            <a:r>
              <a:rPr lang="en-US" b="1" i="1" baseline="-25000" dirty="0"/>
              <a:t>i</a:t>
            </a:r>
            <a:r>
              <a:rPr lang="en-US" b="1" dirty="0"/>
              <a:t> </a:t>
            </a:r>
            <a:r>
              <a:rPr lang="en-US" dirty="0"/>
              <a:t>is executing in its critical section, no other processes can be executing in their critical sections</a:t>
            </a:r>
            <a:endParaRPr dirty="0"/>
          </a:p>
          <a:p>
            <a:pPr marL="342900" lvl="0" indent="-342900" algn="l" rtl="0">
              <a:spcBef>
                <a:spcPts val="630"/>
              </a:spcBef>
              <a:spcAft>
                <a:spcPts val="0"/>
              </a:spcAft>
              <a:buSzPts val="1620"/>
              <a:buFont typeface="Arial"/>
              <a:buNone/>
            </a:pPr>
            <a:r>
              <a:rPr lang="en-US" dirty="0">
                <a:solidFill>
                  <a:srgbClr val="000000"/>
                </a:solidFill>
              </a:rPr>
              <a:t>2. </a:t>
            </a:r>
            <a:r>
              <a:rPr lang="en-US" b="1" dirty="0">
                <a:solidFill>
                  <a:srgbClr val="FF0000"/>
                </a:solidFill>
              </a:rPr>
              <a:t>Progress</a:t>
            </a:r>
            <a:r>
              <a:rPr lang="en-US" dirty="0">
                <a:solidFill>
                  <a:srgbClr val="3366FF"/>
                </a:solidFill>
              </a:rPr>
              <a:t> </a:t>
            </a:r>
            <a:r>
              <a:rPr lang="en-US" dirty="0"/>
              <a:t>- If no process is executing in its critical section and there exist some processes that wish to enter their critical sections, the selection of a process that will enter the critical section next </a:t>
            </a:r>
            <a:r>
              <a:rPr lang="en-US" i="1" dirty="0"/>
              <a:t>cannot</a:t>
            </a:r>
            <a:r>
              <a:rPr lang="en-US" dirty="0"/>
              <a:t> be postponed </a:t>
            </a:r>
            <a:r>
              <a:rPr lang="en-US" i="1" dirty="0"/>
              <a:t>indefinitely</a:t>
            </a:r>
            <a:r>
              <a:rPr lang="en-US" dirty="0"/>
              <a:t> – selection of one process entering</a:t>
            </a:r>
            <a:endParaRPr dirty="0"/>
          </a:p>
          <a:p>
            <a:pPr marL="342900" lvl="0" indent="-342900" algn="l" rtl="0">
              <a:spcBef>
                <a:spcPts val="630"/>
              </a:spcBef>
              <a:spcAft>
                <a:spcPts val="0"/>
              </a:spcAft>
              <a:buSzPts val="1620"/>
              <a:buFont typeface="Arial"/>
              <a:buNone/>
            </a:pPr>
            <a:r>
              <a:rPr lang="en-US" dirty="0"/>
              <a:t>3. </a:t>
            </a:r>
            <a:r>
              <a:rPr lang="en-US" b="1" dirty="0">
                <a:solidFill>
                  <a:srgbClr val="FF0000"/>
                </a:solidFill>
              </a:rPr>
              <a:t>Bounded Waiting</a:t>
            </a:r>
            <a:r>
              <a:rPr lang="en-US" dirty="0">
                <a:solidFill>
                  <a:srgbClr val="3366FF"/>
                </a:solidFill>
              </a:rPr>
              <a:t> </a:t>
            </a:r>
            <a:r>
              <a:rPr lang="en-US" dirty="0"/>
              <a:t>-  A bound must exist on the number of times that other processes are allowed to enter their critical sections after a process has made a request to enter its critical section and before that request is granted – any waiting process</a:t>
            </a:r>
            <a:endParaRPr dirty="0"/>
          </a:p>
          <a:p>
            <a:pPr marL="434995" lvl="1" indent="0" algn="l" rtl="0">
              <a:spcBef>
                <a:spcPts val="630"/>
              </a:spcBef>
              <a:spcAft>
                <a:spcPts val="0"/>
              </a:spcAft>
              <a:buSzPts val="2250"/>
              <a:buNone/>
            </a:pPr>
            <a:endParaRPr dirty="0"/>
          </a:p>
          <a:p>
            <a:pPr marL="434995" lvl="1" indent="0" algn="l" rtl="0">
              <a:spcBef>
                <a:spcPts val="630"/>
              </a:spcBef>
              <a:spcAft>
                <a:spcPts val="0"/>
              </a:spcAft>
              <a:buSzPts val="2250"/>
              <a:buNone/>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17638"/>
            <a:ext cx="5076825" cy="3800475"/>
          </a:xfrm>
          <a:prstGeom prst="rect">
            <a:avLst/>
          </a:prstGeom>
        </p:spPr>
      </p:pic>
    </p:spTree>
    <p:extLst>
      <p:ext uri="{BB962C8B-B14F-4D97-AF65-F5344CB8AC3E}">
        <p14:creationId xmlns:p14="http://schemas.microsoft.com/office/powerpoint/2010/main" val="333481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AA1EA-94CC-4F3A-B31D-553A65F00946}"/>
              </a:ext>
            </a:extLst>
          </p:cNvPr>
          <p:cNvSpPr>
            <a:spLocks noGrp="1"/>
          </p:cNvSpPr>
          <p:nvPr>
            <p:ph type="title"/>
          </p:nvPr>
        </p:nvSpPr>
        <p:spPr/>
        <p:txBody>
          <a:bodyPr/>
          <a:lstStyle/>
          <a:p>
            <a:r>
              <a:rPr lang="en-US" altLang="zh-CN" dirty="0"/>
              <a:t>Peterson’s Solution</a:t>
            </a:r>
            <a:endParaRPr lang="zh-CN" altLang="en-US" dirty="0"/>
          </a:p>
        </p:txBody>
      </p:sp>
      <p:sp>
        <p:nvSpPr>
          <p:cNvPr id="3" name="内容占位符 2">
            <a:extLst>
              <a:ext uri="{FF2B5EF4-FFF2-40B4-BE49-F238E27FC236}">
                <a16:creationId xmlns:a16="http://schemas.microsoft.com/office/drawing/2014/main" id="{A82FAE20-840D-4913-A1E1-67E83D80585E}"/>
              </a:ext>
            </a:extLst>
          </p:cNvPr>
          <p:cNvSpPr>
            <a:spLocks noGrp="1"/>
          </p:cNvSpPr>
          <p:nvPr>
            <p:ph idx="1"/>
          </p:nvPr>
        </p:nvSpPr>
        <p:spPr>
          <a:xfrm>
            <a:off x="457200" y="1163637"/>
            <a:ext cx="8229600" cy="4530725"/>
          </a:xfrm>
        </p:spPr>
        <p:txBody>
          <a:bodyPr/>
          <a:lstStyle/>
          <a:p>
            <a:pPr>
              <a:lnSpc>
                <a:spcPct val="90000"/>
              </a:lnSpc>
              <a:spcBef>
                <a:spcPts val="0"/>
              </a:spcBef>
              <a:spcAft>
                <a:spcPts val="0"/>
              </a:spcAft>
              <a:buSzPts val="1620"/>
            </a:pPr>
            <a:r>
              <a:rPr lang="en-US" altLang="zh-CN" dirty="0"/>
              <a:t>A classical software-based solution-  this provides a good algorithmic  description of solving the critical-section (CS) problem</a:t>
            </a:r>
          </a:p>
          <a:p>
            <a:pPr marL="388620" indent="-285750">
              <a:lnSpc>
                <a:spcPct val="90000"/>
              </a:lnSpc>
              <a:spcBef>
                <a:spcPts val="630"/>
              </a:spcBef>
              <a:spcAft>
                <a:spcPts val="0"/>
              </a:spcAft>
              <a:buSzPts val="1620"/>
            </a:pPr>
            <a:endParaRPr lang="en-US" altLang="zh-CN" dirty="0"/>
          </a:p>
          <a:p>
            <a:pPr>
              <a:lnSpc>
                <a:spcPct val="90000"/>
              </a:lnSpc>
              <a:spcBef>
                <a:spcPts val="630"/>
              </a:spcBef>
              <a:spcAft>
                <a:spcPts val="0"/>
              </a:spcAft>
              <a:buSzPts val="1620"/>
            </a:pPr>
            <a:r>
              <a:rPr lang="en-US" altLang="zh-CN" dirty="0"/>
              <a:t>Two-process solution</a:t>
            </a:r>
          </a:p>
          <a:p>
            <a:pPr>
              <a:lnSpc>
                <a:spcPct val="90000"/>
              </a:lnSpc>
              <a:spcBef>
                <a:spcPts val="630"/>
              </a:spcBef>
              <a:spcAft>
                <a:spcPts val="0"/>
              </a:spcAft>
              <a:buSzPts val="1620"/>
            </a:pPr>
            <a:r>
              <a:rPr lang="en-US" altLang="zh-CN" dirty="0"/>
              <a:t>Assume that the </a:t>
            </a:r>
            <a:r>
              <a:rPr lang="en-US" altLang="zh-CN" b="1" dirty="0">
                <a:latin typeface="Courier New"/>
                <a:ea typeface="Courier New"/>
                <a:cs typeface="Courier New"/>
                <a:sym typeface="Courier New"/>
              </a:rPr>
              <a:t>load</a:t>
            </a:r>
            <a:r>
              <a:rPr lang="en-US" altLang="zh-CN" dirty="0">
                <a:latin typeface="Courier New"/>
                <a:ea typeface="Courier New"/>
                <a:cs typeface="Courier New"/>
                <a:sym typeface="Courier New"/>
              </a:rPr>
              <a:t> </a:t>
            </a:r>
            <a:r>
              <a:rPr lang="en-US" altLang="zh-CN" dirty="0"/>
              <a:t>and </a:t>
            </a:r>
            <a:r>
              <a:rPr lang="en-US" altLang="zh-CN" b="1" dirty="0">
                <a:latin typeface="Courier New"/>
                <a:ea typeface="Courier New"/>
                <a:cs typeface="Courier New"/>
                <a:sym typeface="Courier New"/>
              </a:rPr>
              <a:t>store</a:t>
            </a:r>
            <a:r>
              <a:rPr lang="en-US" altLang="zh-CN" dirty="0"/>
              <a:t> instructions are </a:t>
            </a:r>
            <a:r>
              <a:rPr lang="en-US" altLang="zh-CN" dirty="0">
                <a:solidFill>
                  <a:srgbClr val="FF0000"/>
                </a:solidFill>
              </a:rPr>
              <a:t>atomic</a:t>
            </a:r>
            <a:r>
              <a:rPr lang="en-US" altLang="zh-CN" dirty="0"/>
              <a:t>; that is, cannot be interrupted</a:t>
            </a:r>
          </a:p>
          <a:p>
            <a:pPr marL="388620" indent="-285750">
              <a:lnSpc>
                <a:spcPct val="90000"/>
              </a:lnSpc>
              <a:spcBef>
                <a:spcPts val="630"/>
              </a:spcBef>
              <a:spcAft>
                <a:spcPts val="0"/>
              </a:spcAft>
              <a:buSzPts val="1620"/>
            </a:pPr>
            <a:endParaRPr lang="en-US" altLang="zh-CN" dirty="0"/>
          </a:p>
          <a:p>
            <a:pPr>
              <a:lnSpc>
                <a:spcPct val="90000"/>
              </a:lnSpc>
              <a:spcBef>
                <a:spcPts val="630"/>
              </a:spcBef>
              <a:spcAft>
                <a:spcPts val="0"/>
              </a:spcAft>
              <a:buSzPts val="1620"/>
            </a:pPr>
            <a:r>
              <a:rPr lang="en-US" altLang="zh-CN" dirty="0">
                <a:solidFill>
                  <a:srgbClr val="000000"/>
                </a:solidFill>
              </a:rPr>
              <a:t>The two processes share two variables:</a:t>
            </a:r>
            <a:endParaRPr lang="en-US" altLang="zh-CN" dirty="0"/>
          </a:p>
          <a:p>
            <a:pPr marL="720747" lvl="1">
              <a:lnSpc>
                <a:spcPct val="90000"/>
              </a:lnSpc>
              <a:spcBef>
                <a:spcPts val="560"/>
              </a:spcBef>
              <a:spcAft>
                <a:spcPts val="0"/>
              </a:spcAft>
              <a:buSzPts val="1280"/>
            </a:pPr>
            <a:r>
              <a:rPr lang="en-US" altLang="zh-CN" sz="1600" b="1" dirty="0">
                <a:latin typeface="Courier New"/>
                <a:ea typeface="Courier New"/>
                <a:cs typeface="Courier New"/>
                <a:sym typeface="Courier New"/>
              </a:rPr>
              <a:t>int turn; </a:t>
            </a:r>
            <a:endParaRPr lang="en-US" altLang="zh-CN" dirty="0"/>
          </a:p>
          <a:p>
            <a:pPr marL="720747" lvl="1">
              <a:lnSpc>
                <a:spcPct val="90000"/>
              </a:lnSpc>
              <a:spcBef>
                <a:spcPts val="560"/>
              </a:spcBef>
              <a:spcAft>
                <a:spcPts val="0"/>
              </a:spcAft>
              <a:buSzPts val="1280"/>
            </a:pPr>
            <a:r>
              <a:rPr lang="en-US" altLang="zh-CN" sz="1600" b="1" dirty="0">
                <a:latin typeface="Courier New"/>
                <a:ea typeface="Courier New"/>
                <a:cs typeface="Courier New"/>
                <a:sym typeface="Courier New"/>
              </a:rPr>
              <a:t>Boolean flag[2]</a:t>
            </a:r>
            <a:endParaRPr lang="en-US" altLang="zh-CN" dirty="0"/>
          </a:p>
          <a:p>
            <a:pPr marL="812187" lvl="1">
              <a:lnSpc>
                <a:spcPct val="90000"/>
              </a:lnSpc>
              <a:spcBef>
                <a:spcPts val="630"/>
              </a:spcBef>
              <a:spcAft>
                <a:spcPts val="0"/>
              </a:spcAft>
              <a:buSzPts val="1440"/>
            </a:pPr>
            <a:endParaRPr lang="en-US" altLang="zh-CN" b="1" dirty="0">
              <a:solidFill>
                <a:srgbClr val="000000"/>
              </a:solidFill>
            </a:endParaRPr>
          </a:p>
          <a:p>
            <a:pPr>
              <a:lnSpc>
                <a:spcPct val="90000"/>
              </a:lnSpc>
              <a:spcBef>
                <a:spcPts val="630"/>
              </a:spcBef>
              <a:spcAft>
                <a:spcPts val="0"/>
              </a:spcAft>
              <a:buSzPts val="1620"/>
            </a:pPr>
            <a:r>
              <a:rPr lang="en-US" altLang="zh-CN" dirty="0">
                <a:solidFill>
                  <a:srgbClr val="000000"/>
                </a:solidFill>
              </a:rPr>
              <a:t>The variable </a:t>
            </a:r>
            <a:r>
              <a:rPr lang="en-US" altLang="zh-CN" b="1" dirty="0">
                <a:latin typeface="Courier New"/>
                <a:ea typeface="Courier New"/>
                <a:cs typeface="Courier New"/>
                <a:sym typeface="Courier New"/>
              </a:rPr>
              <a:t>turn</a:t>
            </a:r>
            <a:r>
              <a:rPr lang="en-US" altLang="zh-CN" dirty="0">
                <a:solidFill>
                  <a:srgbClr val="000000"/>
                </a:solidFill>
              </a:rPr>
              <a:t> indicates whose turn (which process) it is to enter the critical section</a:t>
            </a:r>
            <a:endParaRPr lang="en-US" altLang="zh-CN" dirty="0"/>
          </a:p>
          <a:p>
            <a:pPr marL="388620" indent="-285750">
              <a:lnSpc>
                <a:spcPct val="90000"/>
              </a:lnSpc>
              <a:spcBef>
                <a:spcPts val="630"/>
              </a:spcBef>
              <a:spcAft>
                <a:spcPts val="0"/>
              </a:spcAft>
              <a:buSzPts val="1620"/>
            </a:pPr>
            <a:endParaRPr lang="en-US" altLang="zh-CN" dirty="0">
              <a:solidFill>
                <a:srgbClr val="000000"/>
              </a:solidFill>
            </a:endParaRPr>
          </a:p>
          <a:p>
            <a:pPr>
              <a:lnSpc>
                <a:spcPct val="90000"/>
              </a:lnSpc>
              <a:spcBef>
                <a:spcPts val="630"/>
              </a:spcBef>
              <a:spcAft>
                <a:spcPts val="0"/>
              </a:spcAft>
              <a:buSzPts val="1620"/>
            </a:pPr>
            <a:r>
              <a:rPr lang="en-US" altLang="zh-CN" dirty="0">
                <a:solidFill>
                  <a:srgbClr val="000000"/>
                </a:solidFill>
              </a:rPr>
              <a:t>The </a:t>
            </a:r>
            <a:r>
              <a:rPr lang="en-US" altLang="zh-CN" b="1" dirty="0">
                <a:latin typeface="Courier New"/>
                <a:ea typeface="Courier New"/>
                <a:cs typeface="Courier New"/>
                <a:sym typeface="Courier New"/>
              </a:rPr>
              <a:t>flag </a:t>
            </a:r>
            <a:r>
              <a:rPr lang="en-US" altLang="zh-CN" dirty="0">
                <a:solidFill>
                  <a:srgbClr val="000000"/>
                </a:solidFill>
              </a:rPr>
              <a:t>array is used to indicate if a process is ready to enter the critical section. </a:t>
            </a:r>
            <a:r>
              <a:rPr lang="en-US" altLang="zh-CN" b="1" dirty="0">
                <a:latin typeface="Courier New"/>
                <a:ea typeface="Courier New"/>
                <a:cs typeface="Courier New"/>
                <a:sym typeface="Courier New"/>
              </a:rPr>
              <a:t>flag[</a:t>
            </a:r>
            <a:r>
              <a:rPr lang="en-US" altLang="zh-CN" b="1" dirty="0" err="1">
                <a:latin typeface="Courier New"/>
                <a:ea typeface="Courier New"/>
                <a:cs typeface="Courier New"/>
                <a:sym typeface="Courier New"/>
              </a:rPr>
              <a:t>i</a:t>
            </a:r>
            <a:r>
              <a:rPr lang="en-US" altLang="zh-CN" b="1" dirty="0">
                <a:latin typeface="Courier New"/>
                <a:ea typeface="Courier New"/>
                <a:cs typeface="Courier New"/>
                <a:sym typeface="Courier New"/>
              </a:rPr>
              <a:t>] = true</a:t>
            </a:r>
            <a:r>
              <a:rPr lang="en-US" altLang="zh-CN" dirty="0">
                <a:solidFill>
                  <a:srgbClr val="000000"/>
                </a:solidFill>
              </a:rPr>
              <a:t> implies that process </a:t>
            </a:r>
            <a:r>
              <a:rPr lang="en-US" altLang="zh-CN" b="1" dirty="0">
                <a:solidFill>
                  <a:srgbClr val="000000"/>
                </a:solidFill>
                <a:latin typeface="Courier New"/>
                <a:ea typeface="Courier New"/>
                <a:cs typeface="Courier New"/>
                <a:sym typeface="Courier New"/>
              </a:rPr>
              <a:t>P</a:t>
            </a:r>
            <a:r>
              <a:rPr lang="en-US" altLang="zh-CN" b="1" baseline="-25000" dirty="0">
                <a:solidFill>
                  <a:srgbClr val="000000"/>
                </a:solidFill>
                <a:latin typeface="Courier New"/>
                <a:ea typeface="Courier New"/>
                <a:cs typeface="Courier New"/>
                <a:sym typeface="Courier New"/>
              </a:rPr>
              <a:t>i</a:t>
            </a:r>
            <a:r>
              <a:rPr lang="en-US" altLang="zh-CN" dirty="0">
                <a:solidFill>
                  <a:srgbClr val="000000"/>
                </a:solidFill>
              </a:rPr>
              <a:t> is ready and requests to enter the CS</a:t>
            </a:r>
            <a:endParaRPr lang="en-US" altLang="zh-CN" dirty="0"/>
          </a:p>
          <a:p>
            <a:endParaRPr lang="zh-CN" altLang="en-US" dirty="0"/>
          </a:p>
        </p:txBody>
      </p:sp>
    </p:spTree>
    <p:extLst>
      <p:ext uri="{BB962C8B-B14F-4D97-AF65-F5344CB8AC3E}">
        <p14:creationId xmlns:p14="http://schemas.microsoft.com/office/powerpoint/2010/main" val="2172326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31"/>
          <p:cNvSpPr/>
          <p:nvPr/>
        </p:nvSpPr>
        <p:spPr>
          <a:xfrm>
            <a:off x="3194050" y="1518271"/>
            <a:ext cx="2817283" cy="769409"/>
          </a:xfrm>
          <a:prstGeom prst="rect">
            <a:avLst/>
          </a:prstGeom>
          <a:solidFill>
            <a:schemeClr val="accent3"/>
          </a:solidFill>
          <a:ln w="25400" cap="flat" cmpd="sng">
            <a:solidFill>
              <a:srgbClr val="BABABA"/>
            </a:solidFill>
            <a:prstDash val="solid"/>
            <a:round/>
            <a:headEnd type="none" w="sm" len="sm"/>
            <a:tailEnd type="none" w="sm" len="sm"/>
          </a:ln>
        </p:spPr>
        <p:txBody>
          <a:bodyPr spcFirstLastPara="1" wrap="square" lIns="60950" tIns="30475" rIns="60950" bIns="30475" anchor="t" anchorCtr="0">
            <a:noAutofit/>
          </a:bodyPr>
          <a:lstStyle/>
          <a:p>
            <a:pPr marL="0" marR="0" lvl="0" indent="0" algn="l" rtl="0">
              <a:lnSpc>
                <a:spcPct val="100000"/>
              </a:lnSpc>
              <a:spcBef>
                <a:spcPts val="0"/>
              </a:spcBef>
              <a:spcAft>
                <a:spcPts val="0"/>
              </a:spcAft>
              <a:buClr>
                <a:schemeClr val="lt1"/>
              </a:buClr>
              <a:buSzPts val="1200"/>
              <a:buFont typeface="Verdana"/>
              <a:buNone/>
            </a:pPr>
            <a:endParaRPr sz="1200" b="0" i="0" u="none" strike="noStrike" cap="none">
              <a:solidFill>
                <a:srgbClr val="000000"/>
              </a:solidFill>
              <a:latin typeface="Verdana"/>
              <a:ea typeface="Verdana"/>
              <a:cs typeface="Verdana"/>
              <a:sym typeface="Verdana"/>
            </a:endParaRPr>
          </a:p>
        </p:txBody>
      </p:sp>
      <p:sp>
        <p:nvSpPr>
          <p:cNvPr id="779" name="Google Shape;779;p31"/>
          <p:cNvSpPr/>
          <p:nvPr/>
        </p:nvSpPr>
        <p:spPr>
          <a:xfrm>
            <a:off x="3194050" y="2607734"/>
            <a:ext cx="1700742" cy="251883"/>
          </a:xfrm>
          <a:prstGeom prst="rect">
            <a:avLst/>
          </a:prstGeom>
          <a:solidFill>
            <a:schemeClr val="accent3"/>
          </a:solidFill>
          <a:ln w="25400" cap="flat" cmpd="sng">
            <a:solidFill>
              <a:srgbClr val="BABABA"/>
            </a:solidFill>
            <a:prstDash val="solid"/>
            <a:round/>
            <a:headEnd type="none" w="sm" len="sm"/>
            <a:tailEnd type="none" w="sm" len="sm"/>
          </a:ln>
        </p:spPr>
        <p:txBody>
          <a:bodyPr spcFirstLastPara="1" wrap="square" lIns="60950" tIns="30475" rIns="60950" bIns="30475" anchor="t" anchorCtr="0">
            <a:noAutofit/>
          </a:bodyPr>
          <a:lstStyle/>
          <a:p>
            <a:pPr marL="0" marR="0" lvl="0" indent="0" algn="l" rtl="0">
              <a:lnSpc>
                <a:spcPct val="100000"/>
              </a:lnSpc>
              <a:spcBef>
                <a:spcPts val="0"/>
              </a:spcBef>
              <a:spcAft>
                <a:spcPts val="0"/>
              </a:spcAft>
              <a:buClr>
                <a:schemeClr val="lt1"/>
              </a:buClr>
              <a:buSzPts val="1200"/>
              <a:buFont typeface="Verdana"/>
              <a:buNone/>
            </a:pPr>
            <a:endParaRPr sz="1200" b="0" i="0" u="none" strike="noStrike" cap="none">
              <a:solidFill>
                <a:srgbClr val="000000"/>
              </a:solidFill>
              <a:latin typeface="Verdana"/>
              <a:ea typeface="Verdana"/>
              <a:cs typeface="Verdana"/>
              <a:sym typeface="Verdana"/>
            </a:endParaRPr>
          </a:p>
        </p:txBody>
      </p:sp>
      <p:sp>
        <p:nvSpPr>
          <p:cNvPr id="780" name="Google Shape;780;p31"/>
          <p:cNvSpPr txBox="1">
            <a:spLocks noGrp="1"/>
          </p:cNvSpPr>
          <p:nvPr>
            <p:ph type="title" idx="4294967295"/>
          </p:nvPr>
        </p:nvSpPr>
        <p:spPr>
          <a:xfrm>
            <a:off x="456669" y="367152"/>
            <a:ext cx="8292042" cy="512233"/>
          </a:xfrm>
          <a:prstGeom prst="rect">
            <a:avLst/>
          </a:prstGeom>
          <a:noFill/>
          <a:ln>
            <a:noFill/>
          </a:ln>
        </p:spPr>
        <p:txBody>
          <a:bodyPr spcFirstLastPara="1" wrap="square" lIns="130600" tIns="65300" rIns="130600" bIns="65300" anchor="b" anchorCtr="0">
            <a:noAutofit/>
          </a:bodyPr>
          <a:lstStyle/>
          <a:p>
            <a:pPr marL="0" lvl="0" indent="0" algn="ctr" rtl="0">
              <a:spcBef>
                <a:spcPts val="0"/>
              </a:spcBef>
              <a:spcAft>
                <a:spcPts val="0"/>
              </a:spcAft>
              <a:buNone/>
            </a:pPr>
            <a:r>
              <a:rPr lang="en-US" sz="3200" dirty="0"/>
              <a:t>Algorithm for Process </a:t>
            </a:r>
            <a:r>
              <a:rPr lang="en-US" sz="3200" dirty="0">
                <a:solidFill>
                  <a:srgbClr val="0000FF"/>
                </a:solidFill>
              </a:rPr>
              <a:t>P</a:t>
            </a:r>
            <a:r>
              <a:rPr lang="en-US" sz="3200" baseline="-25000" dirty="0">
                <a:solidFill>
                  <a:srgbClr val="0000FF"/>
                </a:solidFill>
              </a:rPr>
              <a:t>i</a:t>
            </a:r>
            <a:endParaRPr dirty="0"/>
          </a:p>
        </p:txBody>
      </p:sp>
      <p:sp>
        <p:nvSpPr>
          <p:cNvPr id="781" name="Google Shape;781;p31"/>
          <p:cNvSpPr/>
          <p:nvPr/>
        </p:nvSpPr>
        <p:spPr>
          <a:xfrm>
            <a:off x="4602692" y="4121150"/>
            <a:ext cx="4010025"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do {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flag[1] = true;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turn = 0;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while (flag[0] &amp;&amp; turn == 0);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critical section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flag[1] = false;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remainder section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 while (true); </a:t>
            </a:r>
            <a:endParaRPr sz="1200" dirty="0">
              <a:latin typeface="Courier New" panose="02070309020205020404" pitchFamily="49" charset="0"/>
              <a:cs typeface="Courier New" panose="02070309020205020404" pitchFamily="49" charset="0"/>
            </a:endParaRPr>
          </a:p>
        </p:txBody>
      </p:sp>
      <p:sp>
        <p:nvSpPr>
          <p:cNvPr id="782" name="Google Shape;782;p31"/>
          <p:cNvSpPr/>
          <p:nvPr/>
        </p:nvSpPr>
        <p:spPr>
          <a:xfrm>
            <a:off x="426509" y="4137025"/>
            <a:ext cx="4114800"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do {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dirty="0">
                <a:solidFill>
                  <a:srgbClr val="000000"/>
                </a:solidFill>
                <a:latin typeface="Courier New" panose="02070309020205020404" pitchFamily="49" charset="0"/>
                <a:ea typeface="Consolas"/>
                <a:cs typeface="Courier New" panose="02070309020205020404" pitchFamily="49" charset="0"/>
                <a:sym typeface="Consolas"/>
              </a:rPr>
              <a:t>	</a:t>
            </a: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flag[0] = true;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turn = 1;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while (flag[1] &amp;&amp; turn == 1);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critical section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flag[0] = false;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remainder section </a:t>
            </a:r>
            <a:endParaRPr sz="1200" dirty="0">
              <a:latin typeface="Courier New" panose="02070309020205020404" pitchFamily="49" charset="0"/>
              <a:cs typeface="Courier New" panose="02070309020205020404" pitchFamily="49" charset="0"/>
            </a:endParaRPr>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urier New" panose="02070309020205020404" pitchFamily="49" charset="0"/>
                <a:ea typeface="Consolas"/>
                <a:cs typeface="Courier New" panose="02070309020205020404" pitchFamily="49" charset="0"/>
                <a:sym typeface="Consolas"/>
              </a:rPr>
              <a:t>	} while (true); </a:t>
            </a:r>
            <a:endParaRPr sz="1200" dirty="0">
              <a:latin typeface="Courier New" panose="02070309020205020404" pitchFamily="49" charset="0"/>
              <a:cs typeface="Courier New" panose="02070309020205020404" pitchFamily="49" charset="0"/>
            </a:endParaRPr>
          </a:p>
        </p:txBody>
      </p:sp>
      <p:sp>
        <p:nvSpPr>
          <p:cNvPr id="783" name="Google Shape;783;p31"/>
          <p:cNvSpPr txBox="1"/>
          <p:nvPr/>
        </p:nvSpPr>
        <p:spPr>
          <a:xfrm>
            <a:off x="810683" y="3771900"/>
            <a:ext cx="1219200"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67"/>
              <a:buFont typeface="Helvetica Neue"/>
              <a:buNone/>
            </a:pPr>
            <a:r>
              <a:rPr lang="en-US" sz="1867" b="0" i="0" u="none" strike="noStrike" cap="none" dirty="0">
                <a:solidFill>
                  <a:srgbClr val="0070C0"/>
                </a:solidFill>
                <a:latin typeface="Helvetica Neue"/>
                <a:ea typeface="Helvetica Neue"/>
                <a:cs typeface="Helvetica Neue"/>
                <a:sym typeface="Helvetica Neue"/>
              </a:rPr>
              <a:t>P</a:t>
            </a:r>
            <a:r>
              <a:rPr lang="en-US" sz="1867" b="0" i="0" u="none" strike="noStrike" cap="none" baseline="-25000" dirty="0">
                <a:solidFill>
                  <a:srgbClr val="0070C0"/>
                </a:solidFill>
                <a:latin typeface="Helvetica Neue"/>
                <a:ea typeface="Helvetica Neue"/>
                <a:cs typeface="Helvetica Neue"/>
                <a:sym typeface="Helvetica Neue"/>
              </a:rPr>
              <a:t>0</a:t>
            </a:r>
            <a:endParaRPr sz="1867" b="0" i="0" u="none" strike="noStrike" cap="none" baseline="-25000" dirty="0">
              <a:solidFill>
                <a:srgbClr val="0070C0"/>
              </a:solidFill>
              <a:latin typeface="Helvetica Neue"/>
              <a:ea typeface="Helvetica Neue"/>
              <a:cs typeface="Helvetica Neue"/>
              <a:sym typeface="Helvetica Neue"/>
            </a:endParaRPr>
          </a:p>
        </p:txBody>
      </p:sp>
      <p:sp>
        <p:nvSpPr>
          <p:cNvPr id="784" name="Google Shape;784;p31"/>
          <p:cNvSpPr txBox="1"/>
          <p:nvPr/>
        </p:nvSpPr>
        <p:spPr>
          <a:xfrm>
            <a:off x="5023909" y="3799417"/>
            <a:ext cx="1219200"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67"/>
              <a:buFont typeface="Helvetica Neue"/>
              <a:buNone/>
            </a:pPr>
            <a:r>
              <a:rPr lang="en-US" sz="1867" b="0" i="0" u="none" strike="noStrike" cap="none">
                <a:solidFill>
                  <a:srgbClr val="0070C0"/>
                </a:solidFill>
                <a:latin typeface="Helvetica Neue"/>
                <a:ea typeface="Helvetica Neue"/>
                <a:cs typeface="Helvetica Neue"/>
                <a:sym typeface="Helvetica Neue"/>
              </a:rPr>
              <a:t>P</a:t>
            </a:r>
            <a:r>
              <a:rPr lang="en-US" sz="1867" b="0" i="0" u="none" strike="noStrike" cap="none" baseline="-25000">
                <a:solidFill>
                  <a:srgbClr val="0070C0"/>
                </a:solidFill>
                <a:latin typeface="Helvetica Neue"/>
                <a:ea typeface="Helvetica Neue"/>
                <a:cs typeface="Helvetica Neue"/>
                <a:sym typeface="Helvetica Neue"/>
              </a:rPr>
              <a:t>1</a:t>
            </a:r>
            <a:endParaRPr sz="1867" b="0" i="0" u="none" strike="noStrike" cap="none" baseline="-25000">
              <a:solidFill>
                <a:srgbClr val="0070C0"/>
              </a:solidFill>
              <a:latin typeface="Helvetica Neue"/>
              <a:ea typeface="Helvetica Neue"/>
              <a:cs typeface="Helvetica Neue"/>
              <a:sym typeface="Helvetica Neue"/>
            </a:endParaRPr>
          </a:p>
        </p:txBody>
      </p:sp>
      <p:pic>
        <p:nvPicPr>
          <p:cNvPr id="785" name="Google Shape;785;p31"/>
          <p:cNvPicPr preferRelativeResize="0">
            <a:picLocks noGrp="1"/>
          </p:cNvPicPr>
          <p:nvPr>
            <p:ph type="body" idx="1"/>
          </p:nvPr>
        </p:nvPicPr>
        <p:blipFill rotWithShape="1">
          <a:blip r:embed="rId3">
            <a:alphaModFix/>
          </a:blip>
          <a:srcRect/>
          <a:stretch/>
        </p:blipFill>
        <p:spPr>
          <a:xfrm>
            <a:off x="2470848" y="1201449"/>
            <a:ext cx="4263685" cy="24660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C9AD0-F33E-4723-8BAB-9FC50BE0389D}"/>
              </a:ext>
            </a:extLst>
          </p:cNvPr>
          <p:cNvSpPr>
            <a:spLocks noGrp="1"/>
          </p:cNvSpPr>
          <p:nvPr>
            <p:ph type="title"/>
          </p:nvPr>
        </p:nvSpPr>
        <p:spPr/>
        <p:txBody>
          <a:bodyPr/>
          <a:lstStyle/>
          <a:p>
            <a:r>
              <a:rPr lang="en-US" altLang="zh-CN" dirty="0"/>
              <a:t>Peterson’s Solution – Proof </a:t>
            </a:r>
            <a:endParaRPr lang="zh-CN" altLang="en-US" dirty="0"/>
          </a:p>
        </p:txBody>
      </p:sp>
      <p:sp>
        <p:nvSpPr>
          <p:cNvPr id="3" name="内容占位符 2">
            <a:extLst>
              <a:ext uri="{FF2B5EF4-FFF2-40B4-BE49-F238E27FC236}">
                <a16:creationId xmlns:a16="http://schemas.microsoft.com/office/drawing/2014/main" id="{A077E912-B846-4F0D-9026-72B590E074F1}"/>
              </a:ext>
            </a:extLst>
          </p:cNvPr>
          <p:cNvSpPr>
            <a:spLocks noGrp="1"/>
          </p:cNvSpPr>
          <p:nvPr>
            <p:ph idx="1"/>
          </p:nvPr>
        </p:nvSpPr>
        <p:spPr>
          <a:xfrm>
            <a:off x="457200" y="1163637"/>
            <a:ext cx="8229600" cy="4530725"/>
          </a:xfrm>
        </p:spPr>
        <p:txBody>
          <a:bodyPr/>
          <a:lstStyle/>
          <a:p>
            <a:pPr>
              <a:spcBef>
                <a:spcPts val="0"/>
              </a:spcBef>
              <a:spcAft>
                <a:spcPts val="0"/>
              </a:spcAft>
              <a:buSzPts val="1620"/>
            </a:pPr>
            <a:r>
              <a:rPr lang="en-US" altLang="zh-CN" b="1" dirty="0">
                <a:solidFill>
                  <a:srgbClr val="0070C0"/>
                </a:solidFill>
              </a:rPr>
              <a:t>Mutual exclusion</a:t>
            </a:r>
            <a:r>
              <a:rPr lang="en-US" altLang="zh-CN" dirty="0">
                <a:solidFill>
                  <a:srgbClr val="0070C0"/>
                </a:solidFill>
              </a:rPr>
              <a:t>:</a:t>
            </a:r>
            <a:r>
              <a:rPr lang="en-US" altLang="zh-CN" dirty="0">
                <a:solidFill>
                  <a:srgbClr val="000000"/>
                </a:solidFill>
              </a:rPr>
              <a:t> </a:t>
            </a:r>
            <a:r>
              <a:rPr lang="en-US" altLang="zh-CN" dirty="0">
                <a:solidFill>
                  <a:srgbClr val="000000"/>
                </a:solidFill>
                <a:latin typeface="Courier New"/>
                <a:ea typeface="Courier New"/>
                <a:cs typeface="Courier New"/>
                <a:sym typeface="Courier New"/>
              </a:rPr>
              <a:t>P</a:t>
            </a:r>
            <a:r>
              <a:rPr lang="en-US" altLang="zh-CN" baseline="-25000" dirty="0">
                <a:solidFill>
                  <a:srgbClr val="000000"/>
                </a:solidFill>
                <a:latin typeface="Courier New"/>
                <a:ea typeface="Courier New"/>
                <a:cs typeface="Courier New"/>
                <a:sym typeface="Courier New"/>
              </a:rPr>
              <a:t>i</a:t>
            </a:r>
            <a:r>
              <a:rPr lang="en-US" altLang="zh-CN" dirty="0">
                <a:solidFill>
                  <a:srgbClr val="000000"/>
                </a:solidFill>
              </a:rPr>
              <a:t> enters its critical section only if either </a:t>
            </a:r>
            <a:r>
              <a:rPr lang="en-US" altLang="zh-CN" dirty="0">
                <a:latin typeface="Courier New"/>
                <a:ea typeface="Courier New"/>
                <a:cs typeface="Courier New"/>
                <a:sym typeface="Courier New"/>
              </a:rPr>
              <a:t>flag[j] == false </a:t>
            </a:r>
            <a:r>
              <a:rPr lang="en-US" altLang="zh-CN" dirty="0"/>
              <a:t>or</a:t>
            </a:r>
            <a:r>
              <a:rPr lang="en-US" altLang="zh-CN" b="1" dirty="0">
                <a:latin typeface="Courier New"/>
                <a:ea typeface="Courier New"/>
                <a:cs typeface="Courier New"/>
                <a:sym typeface="Courier New"/>
              </a:rPr>
              <a:t> </a:t>
            </a:r>
            <a:r>
              <a:rPr lang="en-US" altLang="zh-CN" dirty="0">
                <a:latin typeface="Courier New"/>
                <a:ea typeface="Courier New"/>
                <a:cs typeface="Courier New"/>
                <a:sym typeface="Courier New"/>
              </a:rPr>
              <a:t>turn ==</a:t>
            </a:r>
            <a:r>
              <a:rPr lang="en-US" altLang="zh-CN" dirty="0" err="1">
                <a:latin typeface="Courier New"/>
                <a:ea typeface="Courier New"/>
                <a:cs typeface="Courier New"/>
                <a:sym typeface="Courier New"/>
              </a:rPr>
              <a:t>i</a:t>
            </a:r>
            <a:r>
              <a:rPr lang="en-US" altLang="zh-CN" b="1" dirty="0">
                <a:latin typeface="Courier New"/>
                <a:ea typeface="Courier New"/>
                <a:cs typeface="Courier New"/>
                <a:sym typeface="Courier New"/>
              </a:rPr>
              <a:t>. </a:t>
            </a:r>
            <a:r>
              <a:rPr lang="en-US" altLang="zh-CN" dirty="0">
                <a:solidFill>
                  <a:srgbClr val="000000"/>
                </a:solidFill>
              </a:rPr>
              <a:t>If both processes are trying to enter the critical section </a:t>
            </a:r>
            <a:r>
              <a:rPr lang="en-US" altLang="zh-CN" dirty="0">
                <a:latin typeface="Courier New"/>
                <a:ea typeface="Courier New"/>
                <a:cs typeface="Courier New"/>
                <a:sym typeface="Courier New"/>
              </a:rPr>
              <a:t>flag[0]==flag[1] == true</a:t>
            </a:r>
            <a:r>
              <a:rPr lang="en-US" altLang="zh-CN" dirty="0">
                <a:solidFill>
                  <a:srgbClr val="000000"/>
                </a:solidFill>
              </a:rPr>
              <a:t>, the value of </a:t>
            </a:r>
            <a:r>
              <a:rPr lang="en-US" altLang="zh-CN" dirty="0">
                <a:latin typeface="Courier New"/>
                <a:ea typeface="Courier New"/>
                <a:cs typeface="Courier New"/>
                <a:sym typeface="Courier New"/>
              </a:rPr>
              <a:t>turn</a:t>
            </a:r>
            <a:r>
              <a:rPr lang="en-US" altLang="zh-CN" b="1" dirty="0">
                <a:latin typeface="Courier New"/>
                <a:ea typeface="Courier New"/>
                <a:cs typeface="Courier New"/>
                <a:sym typeface="Courier New"/>
              </a:rPr>
              <a:t> </a:t>
            </a:r>
            <a:r>
              <a:rPr lang="en-US" altLang="zh-CN" dirty="0"/>
              <a:t>can be either </a:t>
            </a:r>
            <a:r>
              <a:rPr lang="en-US" altLang="zh-CN" dirty="0">
                <a:latin typeface="Courier New"/>
                <a:ea typeface="Courier New"/>
                <a:cs typeface="Courier New"/>
                <a:sym typeface="Courier New"/>
              </a:rPr>
              <a:t>0</a:t>
            </a:r>
            <a:r>
              <a:rPr lang="en-US" altLang="zh-CN" b="1" dirty="0">
                <a:latin typeface="Courier New"/>
                <a:ea typeface="Courier New"/>
                <a:cs typeface="Courier New"/>
                <a:sym typeface="Courier New"/>
              </a:rPr>
              <a:t> </a:t>
            </a:r>
            <a:r>
              <a:rPr lang="en-US" altLang="zh-CN" dirty="0"/>
              <a:t>or</a:t>
            </a:r>
            <a:r>
              <a:rPr lang="en-US" altLang="zh-CN" b="1" dirty="0">
                <a:latin typeface="Courier New"/>
                <a:ea typeface="Courier New"/>
                <a:cs typeface="Courier New"/>
                <a:sym typeface="Courier New"/>
              </a:rPr>
              <a:t> </a:t>
            </a:r>
            <a:r>
              <a:rPr lang="en-US" altLang="zh-CN" dirty="0">
                <a:latin typeface="Courier New"/>
                <a:ea typeface="Courier New"/>
                <a:cs typeface="Courier New"/>
                <a:sym typeface="Courier New"/>
              </a:rPr>
              <a:t>1</a:t>
            </a:r>
            <a:r>
              <a:rPr lang="en-US" altLang="zh-CN" b="1" dirty="0">
                <a:latin typeface="Courier New"/>
                <a:ea typeface="Courier New"/>
                <a:cs typeface="Courier New"/>
                <a:sym typeface="Courier New"/>
              </a:rPr>
              <a:t> </a:t>
            </a:r>
            <a:r>
              <a:rPr lang="en-US" altLang="zh-CN" dirty="0"/>
              <a:t>but not both</a:t>
            </a:r>
          </a:p>
          <a:p>
            <a:pPr>
              <a:spcBef>
                <a:spcPts val="0"/>
              </a:spcBef>
              <a:spcAft>
                <a:spcPts val="0"/>
              </a:spcAft>
              <a:buSzPts val="1620"/>
            </a:pPr>
            <a:endParaRPr lang="en-US" altLang="zh-CN" dirty="0">
              <a:solidFill>
                <a:srgbClr val="000000"/>
              </a:solidFill>
            </a:endParaRPr>
          </a:p>
          <a:p>
            <a:pPr>
              <a:spcBef>
                <a:spcPts val="630"/>
              </a:spcBef>
              <a:spcAft>
                <a:spcPts val="0"/>
              </a:spcAft>
              <a:buSzPts val="1620"/>
            </a:pPr>
            <a:r>
              <a:rPr lang="en-US" altLang="zh-CN" dirty="0">
                <a:solidFill>
                  <a:srgbClr val="000000"/>
                </a:solidFill>
                <a:latin typeface="Courier New"/>
                <a:ea typeface="Courier New"/>
                <a:cs typeface="Courier New"/>
                <a:sym typeface="Courier New"/>
              </a:rPr>
              <a:t>P</a:t>
            </a:r>
            <a:r>
              <a:rPr lang="en-US" altLang="zh-CN" baseline="-25000" dirty="0">
                <a:solidFill>
                  <a:srgbClr val="000000"/>
                </a:solidFill>
                <a:latin typeface="Courier New"/>
                <a:ea typeface="Courier New"/>
                <a:cs typeface="Courier New"/>
                <a:sym typeface="Courier New"/>
              </a:rPr>
              <a:t>i</a:t>
            </a:r>
            <a:r>
              <a:rPr lang="en-US" altLang="zh-CN" dirty="0">
                <a:solidFill>
                  <a:srgbClr val="000000"/>
                </a:solidFill>
              </a:rPr>
              <a:t> can be prevented from entering its critical section only if it is stuck in the </a:t>
            </a:r>
            <a:r>
              <a:rPr lang="en-US" altLang="zh-CN" dirty="0">
                <a:solidFill>
                  <a:srgbClr val="000000"/>
                </a:solidFill>
                <a:latin typeface="Courier New"/>
                <a:ea typeface="Courier New"/>
                <a:cs typeface="Courier New"/>
                <a:sym typeface="Courier New"/>
              </a:rPr>
              <a:t>while loop</a:t>
            </a:r>
            <a:r>
              <a:rPr lang="en-US" altLang="zh-CN" dirty="0">
                <a:solidFill>
                  <a:srgbClr val="000000"/>
                </a:solidFill>
              </a:rPr>
              <a:t> with the condition </a:t>
            </a:r>
            <a:r>
              <a:rPr lang="en-US" altLang="zh-CN" dirty="0">
                <a:latin typeface="Courier New"/>
                <a:ea typeface="Courier New"/>
                <a:cs typeface="Courier New"/>
                <a:sym typeface="Courier New"/>
              </a:rPr>
              <a:t>flag[j]==true </a:t>
            </a:r>
            <a:r>
              <a:rPr lang="en-US" altLang="zh-CN" dirty="0"/>
              <a:t>and</a:t>
            </a:r>
            <a:r>
              <a:rPr lang="en-US" altLang="zh-CN" b="1" dirty="0">
                <a:latin typeface="Courier New"/>
                <a:ea typeface="Courier New"/>
                <a:cs typeface="Courier New"/>
                <a:sym typeface="Courier New"/>
              </a:rPr>
              <a:t> </a:t>
            </a:r>
            <a:r>
              <a:rPr lang="en-US" altLang="zh-CN" dirty="0">
                <a:latin typeface="Courier New"/>
                <a:ea typeface="Courier New"/>
                <a:cs typeface="Courier New"/>
                <a:sym typeface="Courier New"/>
              </a:rPr>
              <a:t>turn==j</a:t>
            </a:r>
            <a:r>
              <a:rPr lang="en-US" altLang="zh-CN" b="1" dirty="0">
                <a:latin typeface="Courier New"/>
                <a:ea typeface="Courier New"/>
                <a:cs typeface="Courier New"/>
                <a:sym typeface="Courier New"/>
              </a:rPr>
              <a:t>;</a:t>
            </a:r>
            <a:endParaRPr lang="en-US" altLang="zh-CN" dirty="0">
              <a:solidFill>
                <a:srgbClr val="000000"/>
              </a:solidFill>
            </a:endParaRPr>
          </a:p>
          <a:p>
            <a:pPr>
              <a:spcBef>
                <a:spcPts val="630"/>
              </a:spcBef>
              <a:spcAft>
                <a:spcPts val="0"/>
              </a:spcAft>
              <a:buSzPts val="1620"/>
            </a:pPr>
            <a:r>
              <a:rPr lang="en-US" altLang="zh-CN" dirty="0">
                <a:solidFill>
                  <a:srgbClr val="000000"/>
                </a:solidFill>
              </a:rPr>
              <a:t>If </a:t>
            </a:r>
            <a:r>
              <a:rPr lang="en-US" altLang="zh-CN" dirty="0" err="1">
                <a:solidFill>
                  <a:srgbClr val="000000"/>
                </a:solidFill>
                <a:latin typeface="Courier New"/>
                <a:ea typeface="Courier New"/>
                <a:cs typeface="Courier New"/>
                <a:sym typeface="Courier New"/>
              </a:rPr>
              <a:t>P</a:t>
            </a:r>
            <a:r>
              <a:rPr lang="en-US" altLang="zh-CN" baseline="-25000" dirty="0" err="1">
                <a:solidFill>
                  <a:srgbClr val="000000"/>
                </a:solidFill>
                <a:latin typeface="Courier New"/>
                <a:ea typeface="Courier New"/>
                <a:cs typeface="Courier New"/>
                <a:sym typeface="Courier New"/>
              </a:rPr>
              <a:t>j</a:t>
            </a:r>
            <a:r>
              <a:rPr lang="en-US" altLang="zh-CN" dirty="0">
                <a:solidFill>
                  <a:srgbClr val="000000"/>
                </a:solidFill>
              </a:rPr>
              <a:t> is not ready to enter the critical section, then </a:t>
            </a:r>
            <a:r>
              <a:rPr lang="en-US" altLang="zh-CN" dirty="0">
                <a:latin typeface="Courier New"/>
                <a:ea typeface="Courier New"/>
                <a:cs typeface="Courier New"/>
                <a:sym typeface="Courier New"/>
              </a:rPr>
              <a:t>flag[j]==false </a:t>
            </a:r>
            <a:r>
              <a:rPr lang="en-US" altLang="zh-CN" dirty="0"/>
              <a:t>and</a:t>
            </a:r>
            <a:r>
              <a:rPr lang="en-US" altLang="zh-CN" b="1" dirty="0">
                <a:latin typeface="Courier New"/>
                <a:ea typeface="Courier New"/>
                <a:cs typeface="Courier New"/>
                <a:sym typeface="Courier New"/>
              </a:rPr>
              <a:t> </a:t>
            </a:r>
            <a:r>
              <a:rPr lang="en-US" altLang="zh-CN" dirty="0">
                <a:solidFill>
                  <a:srgbClr val="000000"/>
                </a:solidFill>
                <a:latin typeface="Courier New"/>
                <a:ea typeface="Courier New"/>
                <a:cs typeface="Courier New"/>
                <a:sym typeface="Courier New"/>
              </a:rPr>
              <a:t>P</a:t>
            </a:r>
            <a:r>
              <a:rPr lang="en-US" altLang="zh-CN" baseline="-25000" dirty="0">
                <a:solidFill>
                  <a:srgbClr val="000000"/>
                </a:solidFill>
                <a:latin typeface="Courier New"/>
                <a:ea typeface="Courier New"/>
                <a:cs typeface="Courier New"/>
                <a:sym typeface="Courier New"/>
              </a:rPr>
              <a:t>i</a:t>
            </a:r>
            <a:r>
              <a:rPr lang="en-US" altLang="zh-CN" dirty="0">
                <a:solidFill>
                  <a:srgbClr val="000000"/>
                </a:solidFill>
              </a:rPr>
              <a:t> can enter its critical section. </a:t>
            </a:r>
          </a:p>
          <a:p>
            <a:pPr>
              <a:spcBef>
                <a:spcPts val="630"/>
              </a:spcBef>
              <a:spcAft>
                <a:spcPts val="0"/>
              </a:spcAft>
              <a:buSzPts val="1620"/>
            </a:pPr>
            <a:r>
              <a:rPr lang="en-US" altLang="zh-CN" dirty="0">
                <a:solidFill>
                  <a:srgbClr val="000000"/>
                </a:solidFill>
              </a:rPr>
              <a:t>If </a:t>
            </a:r>
            <a:r>
              <a:rPr lang="en-US" altLang="zh-CN" dirty="0" err="1">
                <a:solidFill>
                  <a:srgbClr val="000000"/>
                </a:solidFill>
                <a:latin typeface="Courier New"/>
                <a:ea typeface="Courier New"/>
                <a:cs typeface="Courier New"/>
                <a:sym typeface="Courier New"/>
              </a:rPr>
              <a:t>P</a:t>
            </a:r>
            <a:r>
              <a:rPr lang="en-US" altLang="zh-CN" baseline="-25000" dirty="0" err="1">
                <a:solidFill>
                  <a:srgbClr val="000000"/>
                </a:solidFill>
                <a:latin typeface="Courier New"/>
                <a:ea typeface="Courier New"/>
                <a:cs typeface="Courier New"/>
                <a:sym typeface="Courier New"/>
              </a:rPr>
              <a:t>j</a:t>
            </a:r>
            <a:r>
              <a:rPr lang="en-US" altLang="zh-CN" dirty="0">
                <a:solidFill>
                  <a:srgbClr val="000000"/>
                </a:solidFill>
              </a:rPr>
              <a:t> is inside the critical section, once </a:t>
            </a:r>
            <a:r>
              <a:rPr lang="en-US" altLang="zh-CN" dirty="0" err="1">
                <a:solidFill>
                  <a:srgbClr val="000000"/>
                </a:solidFill>
                <a:latin typeface="Courier New"/>
                <a:ea typeface="Courier New"/>
                <a:cs typeface="Courier New"/>
                <a:sym typeface="Courier New"/>
              </a:rPr>
              <a:t>P</a:t>
            </a:r>
            <a:r>
              <a:rPr lang="en-US" altLang="zh-CN" baseline="-25000" dirty="0" err="1">
                <a:solidFill>
                  <a:srgbClr val="000000"/>
                </a:solidFill>
                <a:latin typeface="Courier New"/>
                <a:ea typeface="Courier New"/>
                <a:cs typeface="Courier New"/>
                <a:sym typeface="Courier New"/>
              </a:rPr>
              <a:t>j</a:t>
            </a:r>
            <a:r>
              <a:rPr lang="en-US" altLang="zh-CN" dirty="0">
                <a:solidFill>
                  <a:srgbClr val="000000"/>
                </a:solidFill>
              </a:rPr>
              <a:t> exits its critical section, it will reset </a:t>
            </a:r>
            <a:r>
              <a:rPr lang="en-US" altLang="zh-CN" dirty="0">
                <a:latin typeface="Courier New"/>
                <a:ea typeface="Courier New"/>
                <a:cs typeface="Courier New"/>
                <a:sym typeface="Courier New"/>
              </a:rPr>
              <a:t>flag[j]</a:t>
            </a:r>
            <a:r>
              <a:rPr lang="en-US" altLang="zh-CN" dirty="0"/>
              <a:t>to</a:t>
            </a:r>
            <a:r>
              <a:rPr lang="en-US" altLang="zh-CN" dirty="0">
                <a:latin typeface="Courier New"/>
                <a:ea typeface="Courier New"/>
                <a:cs typeface="Courier New"/>
                <a:sym typeface="Courier New"/>
              </a:rPr>
              <a:t> false, </a:t>
            </a:r>
            <a:r>
              <a:rPr lang="en-US" altLang="zh-CN" dirty="0"/>
              <a:t>allowing</a:t>
            </a:r>
            <a:r>
              <a:rPr lang="en-US" altLang="zh-CN" dirty="0">
                <a:latin typeface="Courier New"/>
                <a:ea typeface="Courier New"/>
                <a:cs typeface="Courier New"/>
                <a:sym typeface="Courier New"/>
              </a:rPr>
              <a:t> </a:t>
            </a:r>
            <a:r>
              <a:rPr lang="en-US" altLang="zh-CN" dirty="0">
                <a:solidFill>
                  <a:srgbClr val="000000"/>
                </a:solidFill>
                <a:latin typeface="Courier New"/>
                <a:ea typeface="Courier New"/>
                <a:cs typeface="Courier New"/>
                <a:sym typeface="Courier New"/>
              </a:rPr>
              <a:t>P</a:t>
            </a:r>
            <a:r>
              <a:rPr lang="en-US" altLang="zh-CN" baseline="-25000" dirty="0">
                <a:solidFill>
                  <a:srgbClr val="000000"/>
                </a:solidFill>
                <a:latin typeface="Courier New"/>
                <a:ea typeface="Courier New"/>
                <a:cs typeface="Courier New"/>
                <a:sym typeface="Courier New"/>
              </a:rPr>
              <a:t>i</a:t>
            </a:r>
            <a:r>
              <a:rPr lang="en-US" altLang="zh-CN" dirty="0">
                <a:solidFill>
                  <a:srgbClr val="000000"/>
                </a:solidFill>
              </a:rPr>
              <a:t> can to enter its critical section. If </a:t>
            </a:r>
            <a:r>
              <a:rPr lang="en-US" altLang="zh-CN" dirty="0" err="1">
                <a:solidFill>
                  <a:srgbClr val="000000"/>
                </a:solidFill>
                <a:latin typeface="Courier New"/>
                <a:ea typeface="Courier New"/>
                <a:cs typeface="Courier New"/>
                <a:sym typeface="Courier New"/>
              </a:rPr>
              <a:t>P</a:t>
            </a:r>
            <a:r>
              <a:rPr lang="en-US" altLang="zh-CN" baseline="-25000" dirty="0" err="1">
                <a:solidFill>
                  <a:srgbClr val="000000"/>
                </a:solidFill>
                <a:latin typeface="Courier New"/>
                <a:ea typeface="Courier New"/>
                <a:cs typeface="Courier New"/>
                <a:sym typeface="Courier New"/>
              </a:rPr>
              <a:t>j</a:t>
            </a:r>
            <a:r>
              <a:rPr lang="en-US" altLang="zh-CN" dirty="0">
                <a:solidFill>
                  <a:srgbClr val="000000"/>
                </a:solidFill>
              </a:rPr>
              <a:t> resets </a:t>
            </a:r>
            <a:r>
              <a:rPr lang="en-US" altLang="zh-CN" dirty="0">
                <a:latin typeface="Courier New"/>
                <a:ea typeface="Courier New"/>
                <a:cs typeface="Courier New"/>
                <a:sym typeface="Courier New"/>
              </a:rPr>
              <a:t>flag[j] </a:t>
            </a:r>
            <a:r>
              <a:rPr lang="en-US" altLang="zh-CN" dirty="0"/>
              <a:t>to</a:t>
            </a:r>
            <a:r>
              <a:rPr lang="en-US" altLang="zh-CN" dirty="0">
                <a:latin typeface="Courier New"/>
                <a:ea typeface="Courier New"/>
                <a:cs typeface="Courier New"/>
                <a:sym typeface="Courier New"/>
              </a:rPr>
              <a:t> true, </a:t>
            </a:r>
            <a:r>
              <a:rPr lang="en-US" altLang="zh-CN" dirty="0"/>
              <a:t>it must also set </a:t>
            </a:r>
            <a:r>
              <a:rPr lang="en-US" altLang="zh-CN" dirty="0">
                <a:latin typeface="Courier New"/>
                <a:ea typeface="Courier New"/>
                <a:cs typeface="Courier New"/>
                <a:sym typeface="Courier New"/>
              </a:rPr>
              <a:t>turn </a:t>
            </a:r>
            <a:r>
              <a:rPr lang="en-US" altLang="zh-CN" dirty="0"/>
              <a:t>to</a:t>
            </a:r>
            <a:r>
              <a:rPr lang="en-US" altLang="zh-CN" dirty="0">
                <a:latin typeface="Courier New"/>
                <a:ea typeface="Courier New"/>
                <a:cs typeface="Courier New"/>
                <a:sym typeface="Courier New"/>
              </a:rPr>
              <a:t> </a:t>
            </a:r>
            <a:r>
              <a:rPr lang="en-US" altLang="zh-CN" dirty="0" err="1">
                <a:latin typeface="Courier New"/>
                <a:ea typeface="Courier New"/>
                <a:cs typeface="Courier New"/>
                <a:sym typeface="Courier New"/>
              </a:rPr>
              <a:t>i</a:t>
            </a:r>
            <a:r>
              <a:rPr lang="en-US" altLang="zh-CN" dirty="0">
                <a:latin typeface="Courier New"/>
                <a:ea typeface="Courier New"/>
                <a:cs typeface="Courier New"/>
                <a:sym typeface="Courier New"/>
              </a:rPr>
              <a:t>. </a:t>
            </a:r>
            <a:r>
              <a:rPr lang="en-US" altLang="zh-CN" dirty="0"/>
              <a:t>Thus since </a:t>
            </a:r>
            <a:r>
              <a:rPr lang="en-US" altLang="zh-CN" dirty="0">
                <a:solidFill>
                  <a:srgbClr val="000000"/>
                </a:solidFill>
                <a:latin typeface="Courier New"/>
                <a:ea typeface="Courier New"/>
                <a:cs typeface="Courier New"/>
                <a:sym typeface="Courier New"/>
              </a:rPr>
              <a:t>P</a:t>
            </a:r>
            <a:r>
              <a:rPr lang="en-US" altLang="zh-CN" baseline="-25000" dirty="0">
                <a:solidFill>
                  <a:srgbClr val="000000"/>
                </a:solidFill>
                <a:latin typeface="Courier New"/>
                <a:ea typeface="Courier New"/>
                <a:cs typeface="Courier New"/>
                <a:sym typeface="Courier New"/>
              </a:rPr>
              <a:t>i</a:t>
            </a:r>
            <a:r>
              <a:rPr lang="en-US" altLang="zh-CN" dirty="0">
                <a:solidFill>
                  <a:srgbClr val="000000"/>
                </a:solidFill>
              </a:rPr>
              <a:t> does not change the value of the variable </a:t>
            </a:r>
            <a:r>
              <a:rPr lang="en-US" altLang="zh-CN" dirty="0">
                <a:solidFill>
                  <a:srgbClr val="000000"/>
                </a:solidFill>
                <a:latin typeface="Courier New"/>
                <a:ea typeface="Courier New"/>
                <a:cs typeface="Courier New"/>
                <a:sym typeface="Courier New"/>
              </a:rPr>
              <a:t>turn</a:t>
            </a:r>
            <a:r>
              <a:rPr lang="en-US" altLang="zh-CN" dirty="0">
                <a:solidFill>
                  <a:srgbClr val="000000"/>
                </a:solidFill>
              </a:rPr>
              <a:t> while executing the </a:t>
            </a:r>
            <a:r>
              <a:rPr lang="en-US" altLang="zh-CN" dirty="0">
                <a:solidFill>
                  <a:srgbClr val="000000"/>
                </a:solidFill>
                <a:latin typeface="Courier New"/>
                <a:ea typeface="Courier New"/>
                <a:cs typeface="Courier New"/>
                <a:sym typeface="Courier New"/>
              </a:rPr>
              <a:t>while</a:t>
            </a:r>
            <a:r>
              <a:rPr lang="en-US" altLang="zh-CN" dirty="0">
                <a:solidFill>
                  <a:srgbClr val="000000"/>
                </a:solidFill>
              </a:rPr>
              <a:t> statement, </a:t>
            </a:r>
            <a:r>
              <a:rPr lang="en-US" altLang="zh-CN" dirty="0">
                <a:solidFill>
                  <a:srgbClr val="000000"/>
                </a:solidFill>
                <a:latin typeface="Courier New"/>
                <a:ea typeface="Courier New"/>
                <a:cs typeface="Courier New"/>
                <a:sym typeface="Courier New"/>
              </a:rPr>
              <a:t>P</a:t>
            </a:r>
            <a:r>
              <a:rPr lang="en-US" altLang="zh-CN" baseline="-25000" dirty="0">
                <a:solidFill>
                  <a:srgbClr val="000000"/>
                </a:solidFill>
                <a:latin typeface="Courier New"/>
                <a:ea typeface="Courier New"/>
                <a:cs typeface="Courier New"/>
                <a:sym typeface="Courier New"/>
              </a:rPr>
              <a:t>i</a:t>
            </a:r>
            <a:r>
              <a:rPr lang="en-US" altLang="zh-CN" dirty="0">
                <a:solidFill>
                  <a:srgbClr val="000000"/>
                </a:solidFill>
              </a:rPr>
              <a:t> can will enter its critical section (</a:t>
            </a:r>
            <a:r>
              <a:rPr lang="en-US" altLang="zh-CN" b="1" dirty="0">
                <a:solidFill>
                  <a:srgbClr val="0070C0"/>
                </a:solidFill>
              </a:rPr>
              <a:t>progress</a:t>
            </a:r>
            <a:r>
              <a:rPr lang="en-US" altLang="zh-CN" dirty="0">
                <a:solidFill>
                  <a:srgbClr val="000000"/>
                </a:solidFill>
              </a:rPr>
              <a:t>) after at most one entry (</a:t>
            </a:r>
            <a:r>
              <a:rPr lang="en-US" altLang="zh-CN" b="1" dirty="0">
                <a:solidFill>
                  <a:srgbClr val="0070C0"/>
                </a:solidFill>
              </a:rPr>
              <a:t>bounded waiting</a:t>
            </a:r>
            <a:r>
              <a:rPr lang="en-US" altLang="zh-CN" dirty="0">
                <a:solidFill>
                  <a:srgbClr val="000000"/>
                </a:solidFill>
              </a:rPr>
              <a:t>)</a:t>
            </a:r>
            <a:endParaRPr lang="en-US" altLang="zh-CN" dirty="0"/>
          </a:p>
          <a:p>
            <a:endParaRPr lang="zh-CN" altLang="en-US" dirty="0"/>
          </a:p>
        </p:txBody>
      </p:sp>
    </p:spTree>
    <p:extLst>
      <p:ext uri="{BB962C8B-B14F-4D97-AF65-F5344CB8AC3E}">
        <p14:creationId xmlns:p14="http://schemas.microsoft.com/office/powerpoint/2010/main" val="351892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7FA21-2603-434F-81DD-8746C2081452}"/>
              </a:ext>
            </a:extLst>
          </p:cNvPr>
          <p:cNvSpPr>
            <a:spLocks noGrp="1"/>
          </p:cNvSpPr>
          <p:nvPr>
            <p:ph type="title"/>
          </p:nvPr>
        </p:nvSpPr>
        <p:spPr/>
        <p:txBody>
          <a:bodyPr/>
          <a:lstStyle/>
          <a:p>
            <a:r>
              <a:rPr lang="en-US" altLang="zh-CN" dirty="0"/>
              <a:t>Peterson’s Solution – Discussion </a:t>
            </a:r>
            <a:endParaRPr lang="zh-CN" altLang="en-US" dirty="0"/>
          </a:p>
        </p:txBody>
      </p:sp>
      <p:sp>
        <p:nvSpPr>
          <p:cNvPr id="3" name="内容占位符 2">
            <a:extLst>
              <a:ext uri="{FF2B5EF4-FFF2-40B4-BE49-F238E27FC236}">
                <a16:creationId xmlns:a16="http://schemas.microsoft.com/office/drawing/2014/main" id="{7C64E464-0E60-4FF9-9654-CF3658A06BEE}"/>
              </a:ext>
            </a:extLst>
          </p:cNvPr>
          <p:cNvSpPr>
            <a:spLocks noGrp="1"/>
          </p:cNvSpPr>
          <p:nvPr>
            <p:ph idx="1"/>
          </p:nvPr>
        </p:nvSpPr>
        <p:spPr>
          <a:xfrm>
            <a:off x="457200" y="1163637"/>
            <a:ext cx="8229600" cy="4530725"/>
          </a:xfrm>
        </p:spPr>
        <p:txBody>
          <a:bodyPr/>
          <a:lstStyle/>
          <a:p>
            <a:pPr>
              <a:spcBef>
                <a:spcPts val="0"/>
              </a:spcBef>
              <a:spcAft>
                <a:spcPts val="0"/>
              </a:spcAft>
              <a:buSzPts val="1620"/>
            </a:pPr>
            <a:r>
              <a:rPr lang="en-US" altLang="zh-CN" dirty="0">
                <a:solidFill>
                  <a:srgbClr val="000000"/>
                </a:solidFill>
              </a:rPr>
              <a:t>The solution works to protect “Critical Section” part of the codes, but</a:t>
            </a:r>
            <a:endParaRPr lang="en-US" altLang="zh-CN" dirty="0"/>
          </a:p>
          <a:p>
            <a:pPr marL="720747" lvl="1">
              <a:spcBef>
                <a:spcPts val="630"/>
              </a:spcBef>
              <a:spcAft>
                <a:spcPts val="0"/>
              </a:spcAft>
              <a:buSzPts val="1440"/>
            </a:pPr>
            <a:r>
              <a:rPr lang="en-US" altLang="zh-CN" dirty="0">
                <a:solidFill>
                  <a:srgbClr val="000000"/>
                </a:solidFill>
              </a:rPr>
              <a:t>It is really complex even for a simple example – two processes</a:t>
            </a:r>
            <a:endParaRPr lang="en-US" altLang="zh-CN" dirty="0"/>
          </a:p>
          <a:p>
            <a:pPr marL="720747" lvl="1">
              <a:spcBef>
                <a:spcPts val="630"/>
              </a:spcBef>
              <a:spcAft>
                <a:spcPts val="0"/>
              </a:spcAft>
              <a:buSzPts val="1440"/>
            </a:pPr>
            <a:r>
              <a:rPr lang="en-US" altLang="zh-CN" dirty="0">
                <a:solidFill>
                  <a:srgbClr val="000000"/>
                </a:solidFill>
              </a:rPr>
              <a:t>Codes are different for different threads, what if there are many</a:t>
            </a:r>
            <a:endParaRPr lang="en-US" altLang="zh-CN" dirty="0"/>
          </a:p>
          <a:p>
            <a:pPr marL="720747" lvl="1">
              <a:spcBef>
                <a:spcPts val="630"/>
              </a:spcBef>
              <a:spcAft>
                <a:spcPts val="0"/>
              </a:spcAft>
              <a:buSzPts val="1440"/>
            </a:pPr>
            <a:r>
              <a:rPr lang="en-US" altLang="zh-CN" dirty="0">
                <a:solidFill>
                  <a:srgbClr val="000000"/>
                </a:solidFill>
              </a:rPr>
              <a:t>It involves “busy waiting”, when one thread is inside “Critical Section”, the other has to wait, wasting CPU cycles</a:t>
            </a:r>
            <a:endParaRPr lang="en-US" altLang="zh-CN" dirty="0"/>
          </a:p>
          <a:p>
            <a:pPr marL="720747" lvl="1">
              <a:spcBef>
                <a:spcPts val="630"/>
              </a:spcBef>
              <a:spcAft>
                <a:spcPts val="0"/>
              </a:spcAft>
              <a:buSzPts val="1440"/>
            </a:pPr>
            <a:endParaRPr lang="en-US" altLang="zh-CN" dirty="0">
              <a:solidFill>
                <a:srgbClr val="000000"/>
              </a:solidFill>
            </a:endParaRPr>
          </a:p>
          <a:p>
            <a:pPr>
              <a:spcBef>
                <a:spcPts val="700"/>
              </a:spcBef>
              <a:spcAft>
                <a:spcPts val="0"/>
              </a:spcAft>
              <a:buSzPts val="1620"/>
            </a:pPr>
            <a:r>
              <a:rPr lang="en-US" altLang="zh-CN" dirty="0">
                <a:solidFill>
                  <a:srgbClr val="000000"/>
                </a:solidFill>
              </a:rPr>
              <a:t>OS provides better solutions (high level primitives) beyond </a:t>
            </a:r>
            <a:r>
              <a:rPr lang="en-US" altLang="zh-CN" sz="2000" b="1" dirty="0">
                <a:solidFill>
                  <a:srgbClr val="000000"/>
                </a:solidFill>
                <a:latin typeface="Courier"/>
                <a:ea typeface="Courier"/>
                <a:cs typeface="Courier"/>
                <a:sym typeface="Courier"/>
              </a:rPr>
              <a:t>load</a:t>
            </a:r>
            <a:r>
              <a:rPr lang="en-US" altLang="zh-CN" dirty="0">
                <a:solidFill>
                  <a:srgbClr val="000000"/>
                </a:solidFill>
              </a:rPr>
              <a:t> and </a:t>
            </a:r>
            <a:r>
              <a:rPr lang="en-US" altLang="zh-CN" sz="2000" b="1" dirty="0">
                <a:solidFill>
                  <a:srgbClr val="000000"/>
                </a:solidFill>
                <a:latin typeface="Courier"/>
                <a:ea typeface="Courier"/>
                <a:cs typeface="Courier"/>
                <a:sym typeface="Courier"/>
              </a:rPr>
              <a:t>store</a:t>
            </a:r>
            <a:r>
              <a:rPr lang="en-US" altLang="zh-CN" dirty="0">
                <a:solidFill>
                  <a:srgbClr val="000000"/>
                </a:solidFill>
              </a:rPr>
              <a:t>  </a:t>
            </a:r>
            <a:endParaRPr lang="en-US" altLang="zh-CN" dirty="0"/>
          </a:p>
          <a:p>
            <a:endParaRPr lang="zh-CN" altLang="en-US" dirty="0"/>
          </a:p>
        </p:txBody>
      </p:sp>
    </p:spTree>
    <p:extLst>
      <p:ext uri="{BB962C8B-B14F-4D97-AF65-F5344CB8AC3E}">
        <p14:creationId xmlns:p14="http://schemas.microsoft.com/office/powerpoint/2010/main" val="34374691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25876</TotalTime>
  <Words>4766</Words>
  <Application>Microsoft Macintosh PowerPoint</Application>
  <PresentationFormat>On-screen Show (4:3)</PresentationFormat>
  <Paragraphs>518</Paragraphs>
  <Slides>50</Slides>
  <Notes>14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50</vt:i4>
      </vt:variant>
    </vt:vector>
  </HeadingPairs>
  <TitlesOfParts>
    <vt:vector size="69" baseType="lpstr">
      <vt:lpstr>BookAntiqua</vt:lpstr>
      <vt:lpstr>BookAntiqua-Bold</vt:lpstr>
      <vt:lpstr>宋体</vt:lpstr>
      <vt:lpstr>Arial</vt:lpstr>
      <vt:lpstr>Book Antiqua</vt:lpstr>
      <vt:lpstr>Calibri</vt:lpstr>
      <vt:lpstr>Consolas</vt:lpstr>
      <vt:lpstr>Courier</vt:lpstr>
      <vt:lpstr>Courier New</vt:lpstr>
      <vt:lpstr>Helvetica</vt:lpstr>
      <vt:lpstr>Helvetica (正文)</vt:lpstr>
      <vt:lpstr>Helvetica Neue</vt:lpstr>
      <vt:lpstr>Monotype Sorts</vt:lpstr>
      <vt:lpstr>MT Extra</vt:lpstr>
      <vt:lpstr>Symbol</vt:lpstr>
      <vt:lpstr>Times New Roman</vt:lpstr>
      <vt:lpstr>Verdana</vt:lpstr>
      <vt:lpstr>Webdings</vt:lpstr>
      <vt:lpstr>os-8</vt:lpstr>
      <vt:lpstr>Spring 2024 COMP 3511 Review #5</vt:lpstr>
      <vt:lpstr>Coverages</vt:lpstr>
      <vt:lpstr>Synchronization</vt:lpstr>
      <vt:lpstr>Critical Section Problem</vt:lpstr>
      <vt:lpstr>Solution to Critical-Section Problem</vt:lpstr>
      <vt:lpstr>Peterson’s Solution</vt:lpstr>
      <vt:lpstr>Algorithm for Process Pi</vt:lpstr>
      <vt:lpstr>Peterson’s Solution – Proof </vt:lpstr>
      <vt:lpstr>Peterson’s Solution – Discussion </vt:lpstr>
      <vt:lpstr>Semaphore Recap</vt:lpstr>
      <vt:lpstr>A Sample Synchronization Question</vt:lpstr>
      <vt:lpstr>A Sample Synchronization Question</vt:lpstr>
      <vt:lpstr>A Sample Synchronization Question</vt:lpstr>
      <vt:lpstr>A Sample Synchronization Question</vt:lpstr>
      <vt:lpstr>A Sample Synchronization Answers</vt:lpstr>
      <vt:lpstr>POSIX Synchronization</vt:lpstr>
      <vt:lpstr>POSIX Mutex Locks</vt:lpstr>
      <vt:lpstr>Sample Mutex in Pthread (Question)</vt:lpstr>
      <vt:lpstr>Sample Mutex in Pthread (Solution)</vt:lpstr>
      <vt:lpstr>POSIX Condition Variables</vt:lpstr>
      <vt:lpstr>POSIX Condition Variables</vt:lpstr>
      <vt:lpstr>Synchronization Example 1</vt:lpstr>
      <vt:lpstr>Synchronization Example 1</vt:lpstr>
      <vt:lpstr>Synchronization Example 2</vt:lpstr>
      <vt:lpstr>Synchronization Example 2</vt:lpstr>
      <vt:lpstr>Synchronization Example 2</vt:lpstr>
      <vt:lpstr>Synchronization Example 2</vt:lpstr>
      <vt:lpstr>Synchronization Example 2</vt:lpstr>
      <vt:lpstr>Synchronization Example 2</vt:lpstr>
      <vt:lpstr>Synchronization Example 2</vt:lpstr>
      <vt:lpstr>Synchronization Example 3</vt:lpstr>
      <vt:lpstr>Synchronization Example 3</vt:lpstr>
      <vt:lpstr>Synchronization Example 4</vt:lpstr>
      <vt:lpstr>Synchronization Example 4</vt:lpstr>
      <vt:lpstr>Synchronization Example 4</vt:lpstr>
      <vt:lpstr>Synchronization Example 5</vt:lpstr>
      <vt:lpstr>Synchronization Example 5</vt:lpstr>
      <vt:lpstr>Synchronization Example 5</vt:lpstr>
      <vt:lpstr>Deadlock</vt:lpstr>
      <vt:lpstr>The Deadlock Problem</vt:lpstr>
      <vt:lpstr>The Deadlock Problem</vt:lpstr>
      <vt:lpstr>Deadlock Characterization</vt:lpstr>
      <vt:lpstr>Methods for Handling Deadlocks</vt:lpstr>
      <vt:lpstr>Deadlock Example</vt:lpstr>
      <vt:lpstr>Deadlock Example</vt:lpstr>
      <vt:lpstr>Resource-Allocation Graph</vt:lpstr>
      <vt:lpstr>RAG: Important Notes</vt:lpstr>
      <vt:lpstr>RAG: Single Instance Example</vt:lpstr>
      <vt:lpstr>RAG: Multiple Instances Example</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BAI Tianyi</cp:lastModifiedBy>
  <cp:revision>582</cp:revision>
  <cp:lastPrinted>2013-09-10T17:57:57Z</cp:lastPrinted>
  <dcterms:created xsi:type="dcterms:W3CDTF">2011-01-13T23:43:38Z</dcterms:created>
  <dcterms:modified xsi:type="dcterms:W3CDTF">2024-04-08T03:20:16Z</dcterms:modified>
</cp:coreProperties>
</file>