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d31a15f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d31a15f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492e0c9e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492e0c9e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52c95fe5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52c95fe5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52c95fe5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52c95fe5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d31a15f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d31a15f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492e0c9e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492e0c9e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53d5c672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53d5c672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gwIdhn96Sik"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CPqOCI0ahss" TargetMode="Externa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nvSpPr>
        <p:spPr>
          <a:xfrm>
            <a:off x="304800" y="74425"/>
            <a:ext cx="8577000" cy="5006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s" sz="1200">
                <a:solidFill>
                  <a:srgbClr val="FFFFFF"/>
                </a:solidFill>
              </a:rPr>
              <a:t>INSTITUTO TECNOLÓGICO DE TIJUANA</a:t>
            </a:r>
            <a:endParaRPr b="1" sz="1200">
              <a:solidFill>
                <a:srgbClr val="FFFFFF"/>
              </a:solidFill>
            </a:endParaRPr>
          </a:p>
          <a:p>
            <a:pPr indent="0" lvl="0" marL="0" rtl="0" algn="ctr">
              <a:lnSpc>
                <a:spcPct val="115000"/>
              </a:lnSpc>
              <a:spcBef>
                <a:spcPts val="0"/>
              </a:spcBef>
              <a:spcAft>
                <a:spcPts val="0"/>
              </a:spcAft>
              <a:buNone/>
            </a:pPr>
            <a:r>
              <a:rPr b="1" lang="es" sz="1200">
                <a:solidFill>
                  <a:srgbClr val="FFFFFF"/>
                </a:solidFill>
              </a:rPr>
              <a:t> </a:t>
            </a:r>
            <a:endParaRPr b="1" sz="1200">
              <a:solidFill>
                <a:srgbClr val="FFFFFF"/>
              </a:solidFill>
            </a:endParaRPr>
          </a:p>
          <a:p>
            <a:pPr indent="0" lvl="0" marL="0" rtl="0" algn="ctr">
              <a:lnSpc>
                <a:spcPct val="115000"/>
              </a:lnSpc>
              <a:spcBef>
                <a:spcPts val="0"/>
              </a:spcBef>
              <a:spcAft>
                <a:spcPts val="0"/>
              </a:spcAft>
              <a:buNone/>
            </a:pPr>
            <a:r>
              <a:rPr b="1" lang="es" sz="1200">
                <a:solidFill>
                  <a:srgbClr val="FFFFFF"/>
                </a:solidFill>
              </a:rPr>
              <a:t>SUBDIRECCIÓN ACADÉMICA</a:t>
            </a:r>
            <a:endParaRPr b="1" sz="1200">
              <a:solidFill>
                <a:srgbClr val="FFFFFF"/>
              </a:solidFill>
            </a:endParaRPr>
          </a:p>
          <a:p>
            <a:pPr indent="0" lvl="0" marL="0" rtl="0" algn="ctr">
              <a:lnSpc>
                <a:spcPct val="115000"/>
              </a:lnSpc>
              <a:spcBef>
                <a:spcPts val="0"/>
              </a:spcBef>
              <a:spcAft>
                <a:spcPts val="0"/>
              </a:spcAft>
              <a:buNone/>
            </a:pPr>
            <a:r>
              <a:rPr b="1" lang="es" sz="1200">
                <a:solidFill>
                  <a:srgbClr val="FFFFFF"/>
                </a:solidFill>
              </a:rPr>
              <a:t> </a:t>
            </a:r>
            <a:endParaRPr b="1" sz="1200">
              <a:solidFill>
                <a:srgbClr val="FFFFFF"/>
              </a:solidFill>
            </a:endParaRPr>
          </a:p>
          <a:p>
            <a:pPr indent="0" lvl="0" marL="0" rtl="0" algn="ctr">
              <a:lnSpc>
                <a:spcPct val="115000"/>
              </a:lnSpc>
              <a:spcBef>
                <a:spcPts val="0"/>
              </a:spcBef>
              <a:spcAft>
                <a:spcPts val="0"/>
              </a:spcAft>
              <a:buNone/>
            </a:pPr>
            <a:r>
              <a:rPr b="1" lang="es" sz="1200">
                <a:solidFill>
                  <a:srgbClr val="FFFFFF"/>
                </a:solidFill>
              </a:rPr>
              <a:t>DEPARTAMENTO DE SISTEMAS Y COMPUTACIÓN</a:t>
            </a:r>
            <a:endParaRPr b="1" sz="1200">
              <a:solidFill>
                <a:srgbClr val="FFFFFF"/>
              </a:solidFill>
            </a:endParaRPr>
          </a:p>
          <a:p>
            <a:pPr indent="0" lvl="0" marL="0" rtl="0" algn="ctr">
              <a:lnSpc>
                <a:spcPct val="115000"/>
              </a:lnSpc>
              <a:spcBef>
                <a:spcPts val="0"/>
              </a:spcBef>
              <a:spcAft>
                <a:spcPts val="0"/>
              </a:spcAft>
              <a:buNone/>
            </a:pPr>
            <a:r>
              <a:rPr b="1" lang="es" sz="1200">
                <a:solidFill>
                  <a:srgbClr val="FFFFFF"/>
                </a:solidFill>
              </a:rPr>
              <a:t>SEMESTRE ENERO-JUNIO 2019</a:t>
            </a:r>
            <a:endParaRPr b="1" sz="1200">
              <a:solidFill>
                <a:srgbClr val="FFFFFF"/>
              </a:solidFill>
            </a:endParaRPr>
          </a:p>
          <a:p>
            <a:pPr indent="0" lvl="0" marL="0" rtl="0" algn="ctr">
              <a:lnSpc>
                <a:spcPct val="115000"/>
              </a:lnSpc>
              <a:spcBef>
                <a:spcPts val="0"/>
              </a:spcBef>
              <a:spcAft>
                <a:spcPts val="0"/>
              </a:spcAft>
              <a:buNone/>
            </a:pPr>
            <a:r>
              <a:rPr b="1" lang="es" sz="1200">
                <a:solidFill>
                  <a:srgbClr val="FFFFFF"/>
                </a:solidFill>
              </a:rPr>
              <a:t> </a:t>
            </a:r>
            <a:endParaRPr b="1" sz="1200">
              <a:solidFill>
                <a:srgbClr val="FFFFFF"/>
              </a:solidFill>
            </a:endParaRPr>
          </a:p>
          <a:p>
            <a:pPr indent="0" lvl="0" marL="0" rtl="0" algn="ctr">
              <a:lnSpc>
                <a:spcPct val="115000"/>
              </a:lnSpc>
              <a:spcBef>
                <a:spcPts val="0"/>
              </a:spcBef>
              <a:spcAft>
                <a:spcPts val="0"/>
              </a:spcAft>
              <a:buNone/>
            </a:pPr>
            <a:r>
              <a:rPr b="1" lang="es" sz="1200">
                <a:solidFill>
                  <a:srgbClr val="FFFFFF"/>
                </a:solidFill>
              </a:rPr>
              <a:t>CARRERA:</a:t>
            </a:r>
            <a:endParaRPr b="1" sz="1200">
              <a:solidFill>
                <a:srgbClr val="FFFFFF"/>
              </a:solidFill>
            </a:endParaRPr>
          </a:p>
          <a:p>
            <a:pPr indent="0" lvl="0" marL="0" rtl="0" algn="ctr">
              <a:lnSpc>
                <a:spcPct val="115000"/>
              </a:lnSpc>
              <a:spcBef>
                <a:spcPts val="0"/>
              </a:spcBef>
              <a:spcAft>
                <a:spcPts val="0"/>
              </a:spcAft>
              <a:buNone/>
            </a:pPr>
            <a:r>
              <a:rPr b="1" lang="es" sz="1200">
                <a:solidFill>
                  <a:srgbClr val="FFFFFF"/>
                </a:solidFill>
              </a:rPr>
              <a:t>INGENIERÍA INFORMÁTICA</a:t>
            </a:r>
            <a:endParaRPr b="1" sz="1200">
              <a:solidFill>
                <a:srgbClr val="FFFFFF"/>
              </a:solidFill>
            </a:endParaRPr>
          </a:p>
          <a:p>
            <a:pPr indent="0" lvl="0" marL="0" rtl="0" algn="ctr">
              <a:lnSpc>
                <a:spcPct val="115000"/>
              </a:lnSpc>
              <a:spcBef>
                <a:spcPts val="0"/>
              </a:spcBef>
              <a:spcAft>
                <a:spcPts val="0"/>
              </a:spcAft>
              <a:buNone/>
            </a:pPr>
            <a:r>
              <a:rPr b="1" lang="es" sz="1200">
                <a:solidFill>
                  <a:srgbClr val="FFFFFF"/>
                </a:solidFill>
              </a:rPr>
              <a:t> </a:t>
            </a:r>
            <a:endParaRPr b="1" sz="1200">
              <a:solidFill>
                <a:srgbClr val="FFFFFF"/>
              </a:solidFill>
            </a:endParaRPr>
          </a:p>
          <a:p>
            <a:pPr indent="0" lvl="0" marL="0" rtl="0" algn="ctr">
              <a:lnSpc>
                <a:spcPct val="115000"/>
              </a:lnSpc>
              <a:spcBef>
                <a:spcPts val="0"/>
              </a:spcBef>
              <a:spcAft>
                <a:spcPts val="0"/>
              </a:spcAft>
              <a:buNone/>
            </a:pPr>
            <a:r>
              <a:rPr b="1" lang="es" sz="1200">
                <a:solidFill>
                  <a:srgbClr val="FFFFFF"/>
                </a:solidFill>
              </a:rPr>
              <a:t>MATERIA:</a:t>
            </a:r>
            <a:endParaRPr b="1" sz="1200">
              <a:solidFill>
                <a:srgbClr val="FFFFFF"/>
              </a:solidFill>
            </a:endParaRPr>
          </a:p>
          <a:p>
            <a:pPr indent="0" lvl="0" marL="0" rtl="0" algn="ctr">
              <a:lnSpc>
                <a:spcPct val="115000"/>
              </a:lnSpc>
              <a:spcBef>
                <a:spcPts val="0"/>
              </a:spcBef>
              <a:spcAft>
                <a:spcPts val="0"/>
              </a:spcAft>
              <a:buNone/>
            </a:pPr>
            <a:r>
              <a:rPr b="1" lang="es" sz="1200">
                <a:solidFill>
                  <a:srgbClr val="FFFFFF"/>
                </a:solidFill>
              </a:rPr>
              <a:t>DATOS MASIVOS</a:t>
            </a:r>
            <a:endParaRPr b="1" sz="1200">
              <a:solidFill>
                <a:srgbClr val="FFFFFF"/>
              </a:solidFill>
              <a:highlight>
                <a:srgbClr val="1B212C"/>
              </a:highlight>
            </a:endParaRPr>
          </a:p>
          <a:p>
            <a:pPr indent="0" lvl="0" marL="0" rtl="0" algn="ctr">
              <a:lnSpc>
                <a:spcPct val="115000"/>
              </a:lnSpc>
              <a:spcBef>
                <a:spcPts val="0"/>
              </a:spcBef>
              <a:spcAft>
                <a:spcPts val="0"/>
              </a:spcAft>
              <a:buNone/>
            </a:pPr>
            <a:r>
              <a:rPr b="1" lang="es" sz="1200">
                <a:solidFill>
                  <a:srgbClr val="FFFFFF"/>
                </a:solidFill>
              </a:rPr>
              <a:t> </a:t>
            </a:r>
            <a:endParaRPr b="1" sz="1200">
              <a:solidFill>
                <a:srgbClr val="FFFFFF"/>
              </a:solidFill>
            </a:endParaRPr>
          </a:p>
          <a:p>
            <a:pPr indent="0" lvl="0" marL="0" rtl="0" algn="ctr">
              <a:lnSpc>
                <a:spcPct val="115000"/>
              </a:lnSpc>
              <a:spcBef>
                <a:spcPts val="0"/>
              </a:spcBef>
              <a:spcAft>
                <a:spcPts val="0"/>
              </a:spcAft>
              <a:buNone/>
            </a:pPr>
            <a:r>
              <a:rPr b="1" lang="es" sz="1200">
                <a:solidFill>
                  <a:srgbClr val="FFFFFF"/>
                </a:solidFill>
              </a:rPr>
              <a:t>UNIDAD: 2</a:t>
            </a:r>
            <a:endParaRPr b="1" sz="1200">
              <a:solidFill>
                <a:srgbClr val="FFFFFF"/>
              </a:solidFill>
            </a:endParaRPr>
          </a:p>
          <a:p>
            <a:pPr indent="0" lvl="0" marL="0" rtl="0" algn="ctr">
              <a:lnSpc>
                <a:spcPct val="115000"/>
              </a:lnSpc>
              <a:spcBef>
                <a:spcPts val="0"/>
              </a:spcBef>
              <a:spcAft>
                <a:spcPts val="0"/>
              </a:spcAft>
              <a:buNone/>
            </a:pPr>
            <a:r>
              <a:rPr b="1" lang="es" sz="1200">
                <a:solidFill>
                  <a:srgbClr val="FFFFFF"/>
                </a:solidFill>
              </a:rPr>
              <a:t> </a:t>
            </a:r>
            <a:endParaRPr b="1" sz="1200">
              <a:solidFill>
                <a:srgbClr val="FFFFFF"/>
              </a:solidFill>
            </a:endParaRPr>
          </a:p>
          <a:p>
            <a:pPr indent="0" lvl="0" marL="0" rtl="0" algn="ctr">
              <a:lnSpc>
                <a:spcPct val="115000"/>
              </a:lnSpc>
              <a:spcBef>
                <a:spcPts val="0"/>
              </a:spcBef>
              <a:spcAft>
                <a:spcPts val="0"/>
              </a:spcAft>
              <a:buNone/>
            </a:pPr>
            <a:r>
              <a:rPr b="1" lang="es" sz="1200">
                <a:solidFill>
                  <a:srgbClr val="FFFFFF"/>
                </a:solidFill>
              </a:rPr>
              <a:t>ACTIVIDAD:</a:t>
            </a:r>
            <a:endParaRPr b="1" sz="1200">
              <a:solidFill>
                <a:srgbClr val="FFFFFF"/>
              </a:solidFill>
            </a:endParaRPr>
          </a:p>
          <a:p>
            <a:pPr indent="0" lvl="0" marL="0" rtl="0" algn="ctr">
              <a:lnSpc>
                <a:spcPct val="115000"/>
              </a:lnSpc>
              <a:spcBef>
                <a:spcPts val="0"/>
              </a:spcBef>
              <a:spcAft>
                <a:spcPts val="0"/>
              </a:spcAft>
              <a:buNone/>
            </a:pPr>
            <a:r>
              <a:rPr b="1" lang="es" sz="1200">
                <a:solidFill>
                  <a:srgbClr val="FFFFFF"/>
                </a:solidFill>
              </a:rPr>
              <a:t>One vs Rest, </a:t>
            </a:r>
            <a:r>
              <a:rPr b="1" lang="es" sz="1200">
                <a:solidFill>
                  <a:srgbClr val="FFFFFF"/>
                </a:solidFill>
              </a:rPr>
              <a:t>Naive Bayes</a:t>
            </a:r>
            <a:endParaRPr b="1" sz="1200">
              <a:solidFill>
                <a:srgbClr val="FFFFFF"/>
              </a:solidFill>
            </a:endParaRPr>
          </a:p>
          <a:p>
            <a:pPr indent="0" lvl="0" marL="0" rtl="0" algn="ctr">
              <a:lnSpc>
                <a:spcPct val="115000"/>
              </a:lnSpc>
              <a:spcBef>
                <a:spcPts val="0"/>
              </a:spcBef>
              <a:spcAft>
                <a:spcPts val="0"/>
              </a:spcAft>
              <a:buNone/>
            </a:pPr>
            <a:r>
              <a:rPr b="1" lang="es" sz="1200">
                <a:solidFill>
                  <a:srgbClr val="FFFFFF"/>
                </a:solidFill>
              </a:rPr>
              <a:t> </a:t>
            </a:r>
            <a:endParaRPr b="1" sz="1200">
              <a:solidFill>
                <a:srgbClr val="FFFFFF"/>
              </a:solidFill>
            </a:endParaRPr>
          </a:p>
          <a:p>
            <a:pPr indent="0" lvl="0" marL="0" rtl="0" algn="ctr">
              <a:lnSpc>
                <a:spcPct val="115000"/>
              </a:lnSpc>
              <a:spcBef>
                <a:spcPts val="0"/>
              </a:spcBef>
              <a:spcAft>
                <a:spcPts val="0"/>
              </a:spcAft>
              <a:buNone/>
            </a:pPr>
            <a:r>
              <a:rPr b="1" lang="es" sz="1200">
                <a:solidFill>
                  <a:srgbClr val="FFFFFF"/>
                </a:solidFill>
              </a:rPr>
              <a:t>NOMBRE:</a:t>
            </a:r>
            <a:endParaRPr b="1" sz="1200">
              <a:solidFill>
                <a:srgbClr val="FFFFFF"/>
              </a:solidFill>
            </a:endParaRPr>
          </a:p>
          <a:p>
            <a:pPr indent="0" lvl="0" marL="0" rtl="0" algn="ctr">
              <a:lnSpc>
                <a:spcPct val="115000"/>
              </a:lnSpc>
              <a:spcBef>
                <a:spcPts val="0"/>
              </a:spcBef>
              <a:spcAft>
                <a:spcPts val="0"/>
              </a:spcAft>
              <a:buNone/>
            </a:pPr>
            <a:r>
              <a:rPr b="1" lang="es" sz="1200">
                <a:solidFill>
                  <a:srgbClr val="FFFFFF"/>
                </a:solidFill>
              </a:rPr>
              <a:t>JOSUE ADAN JAIMES PEREZ #15210765</a:t>
            </a:r>
            <a:endParaRPr b="1" sz="1200">
              <a:solidFill>
                <a:srgbClr val="FFFFFF"/>
              </a:solidFill>
            </a:endParaRPr>
          </a:p>
          <a:p>
            <a:pPr indent="0" lvl="0" marL="0" rtl="0" algn="ctr">
              <a:lnSpc>
                <a:spcPct val="115000"/>
              </a:lnSpc>
              <a:spcBef>
                <a:spcPts val="0"/>
              </a:spcBef>
              <a:spcAft>
                <a:spcPts val="0"/>
              </a:spcAft>
              <a:buNone/>
            </a:pPr>
            <a:r>
              <a:rPr b="1" lang="es" sz="1200">
                <a:solidFill>
                  <a:srgbClr val="FFFFFF"/>
                </a:solidFill>
              </a:rPr>
              <a:t>BRIAN MEJIA SALCIDO </a:t>
            </a:r>
            <a:r>
              <a:rPr b="1" lang="es" sz="1200">
                <a:solidFill>
                  <a:srgbClr val="FFFFFF"/>
                </a:solidFill>
              </a:rPr>
              <a:t>#15210335</a:t>
            </a:r>
            <a:endParaRPr b="1" sz="1200">
              <a:solidFill>
                <a:srgbClr val="FFFFFF"/>
              </a:solidFill>
            </a:endParaRPr>
          </a:p>
          <a:p>
            <a:pPr indent="0" lvl="0" marL="0" rtl="0" algn="ctr">
              <a:lnSpc>
                <a:spcPct val="115000"/>
              </a:lnSpc>
              <a:spcBef>
                <a:spcPts val="0"/>
              </a:spcBef>
              <a:spcAft>
                <a:spcPts val="0"/>
              </a:spcAft>
              <a:buNone/>
            </a:pPr>
            <a:r>
              <a:rPr b="1" lang="es" sz="1200">
                <a:solidFill>
                  <a:srgbClr val="FFFFFF"/>
                </a:solidFill>
              </a:rPr>
              <a:t> </a:t>
            </a:r>
            <a:endParaRPr b="1" sz="1200">
              <a:solidFill>
                <a:srgbClr val="FFFFFF"/>
              </a:solidFill>
            </a:endParaRPr>
          </a:p>
          <a:p>
            <a:pPr indent="0" lvl="0" marL="0" rtl="0" algn="ctr">
              <a:lnSpc>
                <a:spcPct val="115000"/>
              </a:lnSpc>
              <a:spcBef>
                <a:spcPts val="0"/>
              </a:spcBef>
              <a:spcAft>
                <a:spcPts val="0"/>
              </a:spcAft>
              <a:buNone/>
            </a:pPr>
            <a:r>
              <a:rPr b="1" lang="es" sz="1200">
                <a:solidFill>
                  <a:srgbClr val="FFFFFF"/>
                </a:solidFill>
              </a:rPr>
              <a:t>NOMBRE DEL PROFESOR:</a:t>
            </a:r>
            <a:endParaRPr b="1" sz="1200">
              <a:solidFill>
                <a:srgbClr val="FFFFFF"/>
              </a:solidFill>
            </a:endParaRPr>
          </a:p>
          <a:p>
            <a:pPr indent="0" lvl="0" marL="0" rtl="0" algn="ctr">
              <a:spcBef>
                <a:spcPts val="0"/>
              </a:spcBef>
              <a:spcAft>
                <a:spcPts val="0"/>
              </a:spcAft>
              <a:buNone/>
            </a:pPr>
            <a:r>
              <a:rPr b="1" lang="es" sz="1200">
                <a:solidFill>
                  <a:srgbClr val="FFFFFF"/>
                </a:solidFill>
              </a:rPr>
              <a:t>JOSE CHRISTIAN ROMERO HERNANDEZ</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60325" y="1830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None/>
            </a:pPr>
            <a:r>
              <a:rPr b="1" lang="es">
                <a:solidFill>
                  <a:srgbClr val="FFFFFF"/>
                </a:solidFill>
                <a:latin typeface="Arial"/>
                <a:ea typeface="Arial"/>
                <a:cs typeface="Arial"/>
                <a:sym typeface="Arial"/>
              </a:rPr>
              <a:t>One-vs-Rest classifier</a:t>
            </a:r>
            <a:endParaRPr>
              <a:solidFill>
                <a:srgbClr val="FFFFFF"/>
              </a:solidFill>
            </a:endParaRPr>
          </a:p>
        </p:txBody>
      </p:sp>
      <p:sp>
        <p:nvSpPr>
          <p:cNvPr id="140" name="Google Shape;140;p14"/>
          <p:cNvSpPr txBox="1"/>
          <p:nvPr>
            <p:ph idx="1" type="body"/>
          </p:nvPr>
        </p:nvSpPr>
        <p:spPr>
          <a:xfrm>
            <a:off x="297450" y="1245300"/>
            <a:ext cx="87006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Arial"/>
                <a:ea typeface="Arial"/>
                <a:cs typeface="Arial"/>
                <a:sym typeface="Arial"/>
              </a:rPr>
              <a:t>OneVsRest es un ejemplo de una reducción de aprendizaje automático para realizar una clasificación multiclase dado un clasificador básico que puede realizar una clasificación binaria de manera eficiente. También se conoce como "Uno contra todo".                                                                                                                    OneVsRest se implementa como un estimador. Para el clasificador de base, toma instancias de Clasificador y crea un problema de clasificación binaria para cada una de las k clases. El clasificador para la clase i está entrenado para predecir si la etiqueta es i o no, distinguiendo la clase i de todas las demás clases.</a:t>
            </a:r>
            <a:endParaRPr sz="1800">
              <a:latin typeface="Arial"/>
              <a:ea typeface="Arial"/>
              <a:cs typeface="Arial"/>
              <a:sym typeface="Arial"/>
            </a:endParaRPr>
          </a:p>
          <a:p>
            <a:pPr indent="0" lvl="0" marL="0" rtl="0" algn="l">
              <a:spcBef>
                <a:spcPts val="1600"/>
              </a:spcBef>
              <a:spcAft>
                <a:spcPts val="1600"/>
              </a:spcAft>
              <a:buNone/>
            </a:pPr>
            <a:r>
              <a:t/>
            </a:r>
            <a:endParaRPr sz="120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marR="25400" rtl="0" algn="l">
              <a:spcBef>
                <a:spcPts val="0"/>
              </a:spcBef>
              <a:spcAft>
                <a:spcPts val="0"/>
              </a:spcAft>
              <a:buClr>
                <a:srgbClr val="000000"/>
              </a:buClr>
              <a:buSzPts val="1100"/>
              <a:buFont typeface="Arial"/>
              <a:buNone/>
            </a:pPr>
            <a:r>
              <a:rPr lang="es" sz="1800">
                <a:latin typeface="Arial"/>
                <a:ea typeface="Arial"/>
                <a:cs typeface="Arial"/>
                <a:sym typeface="Arial"/>
              </a:rPr>
              <a:t>Las predicciones se realizan evaluando cada clasificador binario y el índice del clasificador más seguro se imprime como etiqueta.</a:t>
            </a:r>
            <a:endParaRPr sz="1800">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6"/>
          <p:cNvSpPr txBox="1"/>
          <p:nvPr>
            <p:ph idx="1" type="body"/>
          </p:nvPr>
        </p:nvSpPr>
        <p:spPr>
          <a:xfrm>
            <a:off x="1322275" y="1546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Arial"/>
                <a:ea typeface="Arial"/>
                <a:cs typeface="Arial"/>
                <a:sym typeface="Arial"/>
              </a:rPr>
              <a:t>Digamos que tenemos un problema de clasificación y hay N clases distintas. En este caso, tendremos que entrenar un clasificador de clases múltiples en lugar de uno binario.</a:t>
            </a:r>
            <a:endParaRPr sz="1800">
              <a:latin typeface="Arial"/>
              <a:ea typeface="Arial"/>
              <a:cs typeface="Arial"/>
              <a:sym typeface="Arial"/>
            </a:endParaRPr>
          </a:p>
          <a:p>
            <a:pPr indent="0" lvl="0" marL="0" marR="25400" rtl="0" algn="l">
              <a:spcBef>
                <a:spcPts val="1600"/>
              </a:spcBef>
              <a:spcAft>
                <a:spcPts val="0"/>
              </a:spcAft>
              <a:buClr>
                <a:srgbClr val="000000"/>
              </a:buClr>
              <a:buSzPts val="1100"/>
              <a:buFont typeface="Arial"/>
              <a:buNone/>
            </a:pPr>
            <a:r>
              <a:rPr lang="es" sz="1800">
                <a:latin typeface="Arial"/>
                <a:ea typeface="Arial"/>
                <a:cs typeface="Arial"/>
                <a:sym typeface="Arial"/>
              </a:rPr>
              <a:t>La clasificación de uno contra todos es un método que consiste en entrenar N clasificadores binarios distintos, cada uno diseñado para reconocer una clase en particular. Luego, esos clasificadores N se usan colectivamente para la clasificación de múltiples clases como se muestra a continuación:</a:t>
            </a:r>
            <a:endParaRPr sz="1800">
              <a:latin typeface="Arial"/>
              <a:ea typeface="Arial"/>
              <a:cs typeface="Arial"/>
              <a:sym typeface="Arial"/>
            </a:endParaRPr>
          </a:p>
          <a:p>
            <a:pPr indent="0" lvl="0" marL="0" rtl="0" algn="l">
              <a:spcBef>
                <a:spcPts val="0"/>
              </a:spcBef>
              <a:spcAft>
                <a:spcPts val="1600"/>
              </a:spcAft>
              <a:buNone/>
            </a:pPr>
            <a:r>
              <a:t/>
            </a:r>
            <a:endParaRPr/>
          </a:p>
        </p:txBody>
      </p:sp>
      <p:pic>
        <p:nvPicPr>
          <p:cNvPr id="151" name="Google Shape;151;p16"/>
          <p:cNvPicPr preferRelativeResize="0"/>
          <p:nvPr/>
        </p:nvPicPr>
        <p:blipFill>
          <a:blip r:embed="rId3">
            <a:alphaModFix/>
          </a:blip>
          <a:stretch>
            <a:fillRect/>
          </a:stretch>
        </p:blipFill>
        <p:spPr>
          <a:xfrm>
            <a:off x="3046688" y="3065825"/>
            <a:ext cx="3590072" cy="1772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17" title="Machine Learning - Multiclass Classification: One-vs-all [En Español] #Week_3 #Video_7.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None/>
            </a:pPr>
            <a:r>
              <a:rPr b="1" lang="es">
                <a:solidFill>
                  <a:srgbClr val="FFFFFF"/>
                </a:solidFill>
                <a:latin typeface="Arial"/>
                <a:ea typeface="Arial"/>
                <a:cs typeface="Arial"/>
                <a:sym typeface="Arial"/>
              </a:rPr>
              <a:t>Naive Bayes</a:t>
            </a:r>
            <a:endParaRPr>
              <a:solidFill>
                <a:srgbClr val="FFFFFF"/>
              </a:solidFill>
              <a:latin typeface="Arial"/>
              <a:ea typeface="Arial"/>
              <a:cs typeface="Arial"/>
              <a:sym typeface="Arial"/>
            </a:endParaRPr>
          </a:p>
        </p:txBody>
      </p:sp>
      <p:sp>
        <p:nvSpPr>
          <p:cNvPr id="162" name="Google Shape;162;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Arial"/>
                <a:ea typeface="Arial"/>
                <a:cs typeface="Arial"/>
                <a:sym typeface="Arial"/>
              </a:rPr>
              <a:t>Los clasificadores ingenuos de Bayes son una familia de clasificadores probabilísticos simples basados ​​en la aplicación del teorema de Bayes con supuestos de independencia fuertes (ingenuos) entre las características. La implementación de spark.ml actualmente es compatible con Bayes, ingenuo multinomial, y Bayes, ingenuo para Bernoulli. Se puede encontrar más información en la sección sobre Naive Bayes en MLlib.</a:t>
            </a:r>
            <a:endParaRPr sz="1800">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9"/>
          <p:cNvSpPr txBox="1"/>
          <p:nvPr>
            <p:ph idx="1" type="body"/>
          </p:nvPr>
        </p:nvSpPr>
        <p:spPr>
          <a:xfrm>
            <a:off x="994075" y="112450"/>
            <a:ext cx="8089500" cy="43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rgbClr val="FFFFFF"/>
                </a:solidFill>
                <a:latin typeface="Arial"/>
                <a:ea typeface="Arial"/>
                <a:cs typeface="Arial"/>
                <a:sym typeface="Arial"/>
              </a:rPr>
              <a:t>Para otros modelos de probabilidad, los clasificadores de Bayes ingenuo se pueden entrenar de manera muy eficiente en un entorno de aprendizaje supervisado. En muchas aplicaciones prácticas, la estimación de parámetros para los modelos Bayes ingenuo utiliza el método de máxima verosimilitud, en otras palabras, se puede trabajar con el modelo ingenuo de Bayes sin aceptar probabilidad bayesiana o cualquiera de los métodos bayesianos. </a:t>
            </a:r>
            <a:endParaRPr sz="1500">
              <a:solidFill>
                <a:srgbClr val="FFFFFF"/>
              </a:solidFill>
              <a:latin typeface="Arial"/>
              <a:ea typeface="Arial"/>
              <a:cs typeface="Arial"/>
              <a:sym typeface="Arial"/>
            </a:endParaRPr>
          </a:p>
          <a:p>
            <a:pPr indent="0" lvl="0" marL="0" rtl="0" algn="l">
              <a:spcBef>
                <a:spcPts val="1600"/>
              </a:spcBef>
              <a:spcAft>
                <a:spcPts val="0"/>
              </a:spcAft>
              <a:buNone/>
            </a:pPr>
            <a:r>
              <a:t/>
            </a:r>
            <a:endParaRPr sz="1500">
              <a:solidFill>
                <a:srgbClr val="FFFFFF"/>
              </a:solidFill>
              <a:latin typeface="Arial"/>
              <a:ea typeface="Arial"/>
              <a:cs typeface="Arial"/>
              <a:sym typeface="Arial"/>
            </a:endParaRPr>
          </a:p>
          <a:p>
            <a:pPr indent="0" lvl="0" marL="0" rtl="0" algn="l">
              <a:spcBef>
                <a:spcPts val="1600"/>
              </a:spcBef>
              <a:spcAft>
                <a:spcPts val="0"/>
              </a:spcAft>
              <a:buNone/>
            </a:pPr>
            <a:r>
              <a:rPr lang="es" sz="1500">
                <a:solidFill>
                  <a:srgbClr val="FFFFFF"/>
                </a:solidFill>
                <a:latin typeface="Arial"/>
                <a:ea typeface="Arial"/>
                <a:cs typeface="Arial"/>
                <a:sym typeface="Arial"/>
              </a:rPr>
              <a:t>Es que solo se requiere una pequeña cantidad de datos de entrenamiento para estimar los parámetros (las medias y las varianzas de las variables) necesarias para la clasificación. Como las variables independientes se asumen, solo es necesario determinar las varianzas de las variables de cada clase y no toda la matriz de covarianza. </a:t>
            </a:r>
            <a:endParaRPr sz="1500">
              <a:solidFill>
                <a:srgbClr val="FFFFFF"/>
              </a:solidFill>
              <a:latin typeface="Arial"/>
              <a:ea typeface="Arial"/>
              <a:cs typeface="Arial"/>
              <a:sym typeface="Arial"/>
            </a:endParaRPr>
          </a:p>
          <a:p>
            <a:pPr indent="0" lvl="0" marL="0" rtl="0" algn="l">
              <a:spcBef>
                <a:spcPts val="1600"/>
              </a:spcBef>
              <a:spcAft>
                <a:spcPts val="1600"/>
              </a:spcAft>
              <a:buNone/>
            </a:pPr>
            <a:r>
              <a:rPr lang="es" sz="1500">
                <a:latin typeface="Arial"/>
                <a:ea typeface="Arial"/>
                <a:cs typeface="Arial"/>
                <a:sym typeface="Arial"/>
              </a:rPr>
              <a:t> Por ejemplo, una fruta puede ser considerada como una manzana si es roja, redonda y de alrededor de 7 cm de diámetro. Un clasificador de Bayes ingenuo considera que cada una de estas características contribuye de manera independiente a la probabilidad de que esta fruta sea una manzana, independientemente de la presencia o ausencia de las otras características.</a:t>
            </a:r>
            <a:endParaRPr sz="15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descr="Naive Bayes Classifier-  Fun and Easy Machine Learning&#10;►FREE YOLO GIFT - http://augmentedstartups.info/yolofreegiftsp&#10;&#10;►KERAS COURSE - https://www.udemy.com/machine-learning-fun-and-easy-using-python-and-keras/?couponCode=YOUTUBE_ML&#10;&#10;►MACHINE LEARNING COURSES -  http://augmentedstartups.info/machine-learning-courses&#10;--------------------------------------------------------------------------------&#10;&#10;Now Naïve Bayes is based on Bayes Theorem also known as conditional Theorem, which you can think of it as an evidence theorem or trust theorem. So basically how much can you trust the evidence that is coming in, and it’s a formula that describes how much you should believe the evidence that you are being presented with. An example would be a dog barking in the middle of the night. If the dog always barks for no good reason, you would become desensitized to it and not go check if anything is wrong, this is known as false positives. However if the dog barks only whenever someone enters your premises, you’d be more likely to act on the alert and trust or rely on the evidence from the dog.  So Bayes theorem is a mathematic formula for how much you should trust evidence.&#10;&#10;So lets take a look deeper at the formula, &#10;• We can start of with the Prior Probability which describes the degree to which we believe the model accurately describes reality based on all of our prior information, So how probable was our hypothesis before observing the evidence. &#10;&#10;• Here we have the likelihood which describes how well the model predicts the data. This is term over here is the normalizing constant, the constant that makes the posterior density integrate to one. Like we seen over here.&#10;&#10;• And finally the output that we want is the posterior probability which represents the degree to which we believe a given model accurately describes the situation given the available data and all of our prior information. So how probable is our hypothesis given the observed evidence.&#10;&#10;So with our example above. We can view the probability that we play golf given it is sunny = the probability that we play golf given a yes times the probability it being sunny divided by probability of a yes. This uses the golf example to explain Naive Bayes.&#10;------------------------------------------------------------&#10;Support us on Patreon&#10;►AugmentedStartups.info/Patreon&#10;Chat to us on Discord&#10;►AugmentedStartups.info/discord&#10;Interact with us on Facebook&#10;►AugmentedStartups.info/Facebook&#10;Check my latest work on Instagram&#10;►AugmentedStartups.info/instagram&#10;Learn Advanced Tutorials on Udemy&#10;►AugmentedStartups.info/udemy&#10;------------------------------------------------------------&#10;To learn more on Artificial Intelligence, Augmented Reality IoT, Deep Learning FPGAs, Arduinos, PCB Design and Image Processing then check out &#10;http://augmentedstartups.info/home&#10;&#10;Please Like and Subscribe for more videos :)" id="172" name="Google Shape;172;p20" title="Naïve Bayes Classifier -  Fun and Easy Machine Learning">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