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60" r:id="rId5"/>
    <p:sldId id="271" r:id="rId6"/>
    <p:sldId id="262" r:id="rId7"/>
    <p:sldId id="272" r:id="rId8"/>
    <p:sldId id="263" r:id="rId9"/>
    <p:sldId id="273" r:id="rId10"/>
    <p:sldId id="265" r:id="rId11"/>
    <p:sldId id="264"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20" d="100"/>
          <a:sy n="120" d="100"/>
        </p:scale>
        <p:origin x="-1085" y="-105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324765-E0D2-464B-84A2-C32D504B0EAD}" type="datetimeFigureOut">
              <a:rPr lang="en-US" smtClean="0"/>
              <a:t>10-Aug-24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386432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324765-E0D2-464B-84A2-C32D504B0EAD}" type="datetimeFigureOut">
              <a:rPr lang="en-US" smtClean="0"/>
              <a:t>10-Aug-24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284910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324765-E0D2-464B-84A2-C32D504B0EAD}" type="datetimeFigureOut">
              <a:rPr lang="en-US" smtClean="0"/>
              <a:t>10-Aug-24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304074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324765-E0D2-464B-84A2-C32D504B0EAD}" type="datetimeFigureOut">
              <a:rPr lang="en-US" smtClean="0"/>
              <a:t>10-Aug-24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791036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324765-E0D2-464B-84A2-C32D504B0EAD}" type="datetimeFigureOut">
              <a:rPr lang="en-US" smtClean="0"/>
              <a:t>10-Aug-24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354985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324765-E0D2-464B-84A2-C32D504B0EAD}" type="datetimeFigureOut">
              <a:rPr lang="en-US" smtClean="0"/>
              <a:t>10-Aug-24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1574274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324765-E0D2-464B-84A2-C32D504B0EAD}" type="datetimeFigureOut">
              <a:rPr lang="en-US" smtClean="0"/>
              <a:t>10-Aug-24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2090725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24765-E0D2-464B-84A2-C32D504B0EAD}" type="datetimeFigureOut">
              <a:rPr lang="en-US" smtClean="0"/>
              <a:t>10-Aug-24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553119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24765-E0D2-464B-84A2-C32D504B0EAD}" type="datetimeFigureOut">
              <a:rPr lang="en-US" smtClean="0"/>
              <a:t>10-Aug-24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361913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24765-E0D2-464B-84A2-C32D504B0EAD}" type="datetimeFigureOut">
              <a:rPr lang="en-US" smtClean="0"/>
              <a:t>10-Aug-24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391314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324765-E0D2-464B-84A2-C32D504B0EAD}" type="datetimeFigureOut">
              <a:rPr lang="en-US" smtClean="0"/>
              <a:t>10-Aug-24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209844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324765-E0D2-464B-84A2-C32D504B0EAD}" type="datetimeFigureOut">
              <a:rPr lang="en-US" smtClean="0"/>
              <a:t>10-Aug-24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252397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324765-E0D2-464B-84A2-C32D504B0EAD}" type="datetimeFigureOut">
              <a:rPr lang="en-US" smtClean="0"/>
              <a:t>10-Aug-24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371226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324765-E0D2-464B-84A2-C32D504B0EAD}" type="datetimeFigureOut">
              <a:rPr lang="en-US" smtClean="0"/>
              <a:t>10-Aug-24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183868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24765-E0D2-464B-84A2-C32D504B0EAD}" type="datetimeFigureOut">
              <a:rPr lang="en-US" smtClean="0"/>
              <a:t>10-Aug-24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402341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324765-E0D2-464B-84A2-C32D504B0EAD}" type="datetimeFigureOut">
              <a:rPr lang="en-US" smtClean="0"/>
              <a:t>10-Aug-24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282904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324765-E0D2-464B-84A2-C32D504B0EAD}" type="datetimeFigureOut">
              <a:rPr lang="en-US" smtClean="0"/>
              <a:t>10-Aug-24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ECAA0-6050-4052-B68C-6937041945D0}" type="slidenum">
              <a:rPr lang="en-US" smtClean="0"/>
              <a:t>‹#›</a:t>
            </a:fld>
            <a:endParaRPr lang="en-US"/>
          </a:p>
        </p:txBody>
      </p:sp>
    </p:spTree>
    <p:extLst>
      <p:ext uri="{BB962C8B-B14F-4D97-AF65-F5344CB8AC3E}">
        <p14:creationId xmlns:p14="http://schemas.microsoft.com/office/powerpoint/2010/main" val="1568820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324765-E0D2-464B-84A2-C32D504B0EAD}" type="datetimeFigureOut">
              <a:rPr lang="en-US" smtClean="0"/>
              <a:t>10-Aug-24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AECAA0-6050-4052-B68C-6937041945D0}" type="slidenum">
              <a:rPr lang="en-US" smtClean="0"/>
              <a:t>‹#›</a:t>
            </a:fld>
            <a:endParaRPr lang="en-US"/>
          </a:p>
        </p:txBody>
      </p:sp>
    </p:spTree>
    <p:extLst>
      <p:ext uri="{BB962C8B-B14F-4D97-AF65-F5344CB8AC3E}">
        <p14:creationId xmlns:p14="http://schemas.microsoft.com/office/powerpoint/2010/main" val="259417233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TECHTRONIX</a:t>
            </a:r>
          </a:p>
        </p:txBody>
      </p:sp>
    </p:spTree>
    <p:extLst>
      <p:ext uri="{BB962C8B-B14F-4D97-AF65-F5344CB8AC3E}">
        <p14:creationId xmlns:p14="http://schemas.microsoft.com/office/powerpoint/2010/main" val="94741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a:solidFill>
                <a:srgbClr val="00B0F0"/>
              </a:solidFill>
            </a:endParaRPr>
          </a:p>
          <a:p>
            <a:pPr marL="457200" indent="-457200" algn="ctr">
              <a:buClrTx/>
              <a:buSzPct val="120000"/>
              <a:buFont typeface="+mj-lt"/>
              <a:buAutoNum type="arabicPeriod" startAt="4"/>
            </a:pPr>
            <a:r>
              <a:rPr lang="en-US" b="1" dirty="0"/>
              <a:t>Profitability Analysis</a:t>
            </a:r>
            <a:r>
              <a:rPr lang="en-US" dirty="0"/>
              <a:t>: Analyze the profitability across different product categories, taking into account sales revenue and production costs. Point out products with high margins and suggest cost reduction strategies.</a:t>
            </a:r>
            <a:br>
              <a:rPr lang="en-US" dirty="0"/>
            </a:br>
            <a:endParaRPr lang="en-US" dirty="0"/>
          </a:p>
          <a:p>
            <a:pPr marL="0" indent="0">
              <a:buNone/>
            </a:pPr>
            <a:endParaRPr lang="en-US" dirty="0"/>
          </a:p>
        </p:txBody>
      </p:sp>
    </p:spTree>
    <p:extLst>
      <p:ext uri="{BB962C8B-B14F-4D97-AF65-F5344CB8AC3E}">
        <p14:creationId xmlns:p14="http://schemas.microsoft.com/office/powerpoint/2010/main" val="3106644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p>
          <a:p>
            <a:pPr marL="457200" indent="-457200" algn="ctr">
              <a:buClrTx/>
              <a:buSzPct val="120000"/>
              <a:buFont typeface="+mj-lt"/>
              <a:buAutoNum type="arabicPeriod" startAt="5"/>
            </a:pPr>
            <a:r>
              <a:rPr lang="en-US" b="1" dirty="0"/>
              <a:t>Market Expansion Opportunities</a:t>
            </a:r>
            <a:r>
              <a:rPr lang="en-US" dirty="0"/>
              <a:t>: Analyze sales and customer data to discover new markets for expansion, emphasizing regions and sectors.</a:t>
            </a:r>
          </a:p>
        </p:txBody>
      </p:sp>
    </p:spTree>
    <p:extLst>
      <p:ext uri="{BB962C8B-B14F-4D97-AF65-F5344CB8AC3E}">
        <p14:creationId xmlns:p14="http://schemas.microsoft.com/office/powerpoint/2010/main" val="99043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mj-lt"/>
              <a:buAutoNum type="arabicPeriod" startAt="5"/>
            </a:pPr>
            <a:r>
              <a:rPr lang="en-US" b="1" dirty="0"/>
              <a:t>MARKET EXPANSION OPPORTUNITIES</a:t>
            </a:r>
            <a:endParaRPr lang="en-US" dirty="0"/>
          </a:p>
        </p:txBody>
      </p:sp>
      <p:sp>
        <p:nvSpPr>
          <p:cNvPr id="4" name="Text Placeholder 3"/>
          <p:cNvSpPr>
            <a:spLocks noGrp="1"/>
          </p:cNvSpPr>
          <p:nvPr>
            <p:ph type="body" sz="half" idx="2"/>
          </p:nvPr>
        </p:nvSpPr>
        <p:spPr/>
        <p:txBody>
          <a:bodyPr/>
          <a:lstStyle/>
          <a:p>
            <a:pPr algn="just"/>
            <a:r>
              <a:rPr lang="en-US" dirty="0"/>
              <a:t>From the graph, it is indicated that North America have a low production cost for sensor products in relation to the other product category. Thus, the USA experiences higher profit and revenue from sensor product.</a:t>
            </a:r>
          </a:p>
        </p:txBody>
      </p:sp>
      <p:pic>
        <p:nvPicPr>
          <p:cNvPr id="5"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607" r="6244"/>
          <a:stretch/>
        </p:blipFill>
        <p:spPr>
          <a:xfrm>
            <a:off x="5262563" y="1460813"/>
            <a:ext cx="6240462" cy="3555374"/>
          </a:xfrm>
        </p:spPr>
      </p:pic>
    </p:spTree>
    <p:extLst>
      <p:ext uri="{BB962C8B-B14F-4D97-AF65-F5344CB8AC3E}">
        <p14:creationId xmlns:p14="http://schemas.microsoft.com/office/powerpoint/2010/main" val="38072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sz="4800" b="1" dirty="0"/>
            </a:br>
            <a:r>
              <a:rPr lang="en-US" sz="4800" b="1" dirty="0"/>
              <a:t>CONCLUSION</a:t>
            </a:r>
          </a:p>
        </p:txBody>
      </p:sp>
      <p:sp>
        <p:nvSpPr>
          <p:cNvPr id="3" name="Content Placeholder 2"/>
          <p:cNvSpPr>
            <a:spLocks noGrp="1"/>
          </p:cNvSpPr>
          <p:nvPr>
            <p:ph idx="1"/>
          </p:nvPr>
        </p:nvSpPr>
        <p:spPr/>
        <p:txBody>
          <a:bodyPr>
            <a:normAutofit fontScale="85000" lnSpcReduction="20000"/>
          </a:bodyPr>
          <a:lstStyle/>
          <a:p>
            <a:pPr>
              <a:buFont typeface="Arial" panose="020B0604020202020204" pitchFamily="34" charset="0"/>
              <a:buChar char="•"/>
            </a:pPr>
            <a:r>
              <a:rPr lang="en-US" dirty="0"/>
              <a:t>It is indicated that North America(USA) tend to purchase sensors used in automotive which generates more revenue than other </a:t>
            </a:r>
            <a:r>
              <a:rPr lang="en-US" dirty="0" err="1"/>
              <a:t>ProductCategory</a:t>
            </a:r>
            <a:r>
              <a:rPr lang="en-US" dirty="0"/>
              <a:t>.</a:t>
            </a:r>
          </a:p>
          <a:p>
            <a:r>
              <a:rPr lang="en-US" dirty="0"/>
              <a:t>It also shows that North America have a low production cost for sensor products in relation to the other product category. Thus, the USA experiences higher profit and revenue from sensor products.</a:t>
            </a:r>
          </a:p>
          <a:p>
            <a:r>
              <a:rPr lang="en-US" dirty="0"/>
              <a:t>More emphasis should be made on sensor products as they tend to have more market demands, which leads to a higher Sales/Revenue.</a:t>
            </a:r>
          </a:p>
          <a:p>
            <a:r>
              <a:rPr lang="en-US" dirty="0"/>
              <a:t>Negotiate better prices for sensor production materials with existing suppliers that offer similar quality materials at lower costs. Bulk purchasing and long-term contracts could provide discounts.</a:t>
            </a:r>
          </a:p>
        </p:txBody>
      </p:sp>
    </p:spTree>
    <p:extLst>
      <p:ext uri="{BB962C8B-B14F-4D97-AF65-F5344CB8AC3E}">
        <p14:creationId xmlns:p14="http://schemas.microsoft.com/office/powerpoint/2010/main" val="48425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TABLE OF CONTENT</a:t>
            </a:r>
          </a:p>
        </p:txBody>
      </p:sp>
      <p:sp>
        <p:nvSpPr>
          <p:cNvPr id="3" name="Content Placeholder 2"/>
          <p:cNvSpPr>
            <a:spLocks noGrp="1"/>
          </p:cNvSpPr>
          <p:nvPr>
            <p:ph idx="1"/>
          </p:nvPr>
        </p:nvSpPr>
        <p:spPr/>
        <p:txBody>
          <a:bodyPr>
            <a:normAutofit/>
          </a:bodyPr>
          <a:lstStyle/>
          <a:p>
            <a:pPr algn="just">
              <a:lnSpc>
                <a:spcPct val="150000"/>
              </a:lnSpc>
            </a:pPr>
            <a:r>
              <a:rPr lang="en-US" dirty="0"/>
              <a:t>INTRODUCTION</a:t>
            </a:r>
          </a:p>
          <a:p>
            <a:pPr algn="just">
              <a:lnSpc>
                <a:spcPct val="150000"/>
              </a:lnSpc>
            </a:pPr>
            <a:r>
              <a:rPr lang="en-US" dirty="0"/>
              <a:t>FOCUS (ANALYSIS GOALS)</a:t>
            </a:r>
          </a:p>
          <a:p>
            <a:pPr algn="just">
              <a:lnSpc>
                <a:spcPct val="150000"/>
              </a:lnSpc>
            </a:pPr>
            <a:r>
              <a:rPr lang="en-US" dirty="0"/>
              <a:t>PROJECT DELIVERABLES</a:t>
            </a:r>
          </a:p>
          <a:p>
            <a:pPr algn="just">
              <a:lnSpc>
                <a:spcPct val="150000"/>
              </a:lnSpc>
            </a:pPr>
            <a:r>
              <a:rPr lang="en-US" dirty="0"/>
              <a:t>CONCLUSION</a:t>
            </a:r>
          </a:p>
        </p:txBody>
      </p:sp>
    </p:spTree>
    <p:extLst>
      <p:ext uri="{BB962C8B-B14F-4D97-AF65-F5344CB8AC3E}">
        <p14:creationId xmlns:p14="http://schemas.microsoft.com/office/powerpoint/2010/main" val="258207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INTRODUCTION</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err="1"/>
              <a:t>Techtronix</a:t>
            </a:r>
            <a:r>
              <a:rPr lang="en-US" dirty="0"/>
              <a:t> Innovations, a forefront player in the microchip and robotics industry, is encountering challenges in streaming its sales strategies, optimizing production planning and pursuing market expansion. The company boasts an extensive portfolio that caters to automotive, consumer electronics, and industrial sectors. However, it grapples with demand unpredictability, inventory management inefficiencies, and the identification of profitable market opportunities.</a:t>
            </a:r>
          </a:p>
          <a:p>
            <a:pPr marL="0" indent="0" algn="just">
              <a:buNone/>
            </a:pPr>
            <a:r>
              <a:rPr lang="en-US" dirty="0"/>
              <a:t>Over the previous year, </a:t>
            </a:r>
            <a:r>
              <a:rPr lang="en-US" dirty="0" err="1"/>
              <a:t>Techtronix</a:t>
            </a:r>
            <a:r>
              <a:rPr lang="en-US" dirty="0"/>
              <a:t> Innovations has meticulously compiled a dataset encompassing each transactions, encompassing sales data, customer interactions, product specifics, and financial metrics. This dataset presents an invaluable opportunity for in-depth business performance analysis, trend identification, and insight extraction to inform strategic decisions.</a:t>
            </a:r>
          </a:p>
        </p:txBody>
      </p:sp>
    </p:spTree>
    <p:extLst>
      <p:ext uri="{BB962C8B-B14F-4D97-AF65-F5344CB8AC3E}">
        <p14:creationId xmlns:p14="http://schemas.microsoft.com/office/powerpoint/2010/main" val="78682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(ANALYSIS GOALS)</a:t>
            </a:r>
          </a:p>
        </p:txBody>
      </p:sp>
      <p:sp>
        <p:nvSpPr>
          <p:cNvPr id="3" name="Content Placeholder 2"/>
          <p:cNvSpPr>
            <a:spLocks noGrp="1"/>
          </p:cNvSpPr>
          <p:nvPr>
            <p:ph idx="1"/>
          </p:nvPr>
        </p:nvSpPr>
        <p:spPr/>
        <p:txBody>
          <a:bodyPr/>
          <a:lstStyle/>
          <a:p>
            <a:pPr marL="0" indent="0">
              <a:buNone/>
            </a:pPr>
            <a:r>
              <a:rPr lang="en-US" dirty="0"/>
              <a:t>You will utilize the dataset to guide </a:t>
            </a:r>
            <a:r>
              <a:rPr lang="en-US" dirty="0" err="1"/>
              <a:t>Techtronix</a:t>
            </a:r>
            <a:r>
              <a:rPr lang="en-US" dirty="0"/>
              <a:t> Innovations in overcoming its current obstacles through the creation of an automated Power BI report. This report should focus on:</a:t>
            </a:r>
          </a:p>
          <a:p>
            <a:pPr marL="457200" indent="-457200">
              <a:buClrTx/>
              <a:buSzPct val="120000"/>
              <a:buFont typeface="+mj-lt"/>
              <a:buAutoNum type="arabicPeriod"/>
            </a:pPr>
            <a:r>
              <a:rPr lang="en-US" b="1" dirty="0"/>
              <a:t>Sales Performance Analysis: </a:t>
            </a:r>
            <a:r>
              <a:rPr lang="en-US" dirty="0"/>
              <a:t>Uncover sales trends across various product categories, sectors, regions, and timeframes. Highlight the best and worst performers.</a:t>
            </a:r>
          </a:p>
          <a:p>
            <a:pPr marL="0" indent="0">
              <a:buNone/>
            </a:pPr>
            <a:endParaRPr lang="en-US" dirty="0"/>
          </a:p>
        </p:txBody>
      </p:sp>
    </p:spTree>
    <p:extLst>
      <p:ext uri="{BB962C8B-B14F-4D97-AF65-F5344CB8AC3E}">
        <p14:creationId xmlns:p14="http://schemas.microsoft.com/office/powerpoint/2010/main" val="76497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lstStyle/>
          <a:p>
            <a:pPr marL="457200" indent="-457200">
              <a:buFont typeface="+mj-lt"/>
              <a:buAutoNum type="arabicPeriod"/>
            </a:pPr>
            <a:r>
              <a:rPr lang="en-US" b="1" dirty="0"/>
              <a:t>SALES PERFORMANCE ANALYSIS</a:t>
            </a:r>
            <a:endParaRPr lang="en-US" dirty="0"/>
          </a:p>
        </p:txBody>
      </p:sp>
      <p:sp>
        <p:nvSpPr>
          <p:cNvPr id="4" name="Text Placeholder 3"/>
          <p:cNvSpPr>
            <a:spLocks noGrp="1"/>
          </p:cNvSpPr>
          <p:nvPr>
            <p:ph type="body" sz="half" idx="2"/>
          </p:nvPr>
        </p:nvSpPr>
        <p:spPr>
          <a:xfrm>
            <a:off x="1484312" y="2971800"/>
            <a:ext cx="3549121" cy="1828800"/>
          </a:xfrm>
        </p:spPr>
        <p:txBody>
          <a:bodyPr>
            <a:normAutofit fontScale="92500" lnSpcReduction="20000"/>
          </a:bodyPr>
          <a:lstStyle/>
          <a:p>
            <a:pPr algn="just"/>
            <a:r>
              <a:rPr lang="en-US" dirty="0"/>
              <a:t>From the sales Analysis, the product with the higher production cost tends to give lower profit. i.e. Product 1100 has the highest </a:t>
            </a:r>
            <a:r>
              <a:rPr lang="en-US" dirty="0" err="1"/>
              <a:t>ProductionCost</a:t>
            </a:r>
            <a:r>
              <a:rPr lang="en-US" dirty="0"/>
              <a:t> in comparison to product 1315, but has a low profit in comparison to product 1315, due to the high </a:t>
            </a:r>
            <a:r>
              <a:rPr lang="en-US" dirty="0" err="1"/>
              <a:t>ProductionCost</a:t>
            </a:r>
            <a:r>
              <a:rPr lang="en-US" dirty="0"/>
              <a:t> as expected. Also, noticeable was a high peak in the month of April in terms of total Revenue generated.</a:t>
            </a:r>
          </a:p>
        </p:txBody>
      </p:sp>
      <p:pic>
        <p:nvPicPr>
          <p:cNvPr id="5" name="Content Placeholder 5"/>
          <p:cNvPicPr>
            <a:picLocks noGrp="1"/>
          </p:cNvPicPr>
          <p:nvPr>
            <p:ph idx="1"/>
          </p:nvPr>
        </p:nvPicPr>
        <p:blipFill rotWithShape="1">
          <a:blip r:embed="rId2">
            <a:extLst>
              <a:ext uri="{28A0092B-C50C-407E-A947-70E740481C1C}">
                <a14:useLocalDpi xmlns:a14="http://schemas.microsoft.com/office/drawing/2010/main" val="0"/>
              </a:ext>
            </a:extLst>
          </a:blip>
          <a:srcRect t="1876" r="4196"/>
          <a:stretch/>
        </p:blipFill>
        <p:spPr>
          <a:xfrm>
            <a:off x="5262563" y="1525201"/>
            <a:ext cx="6240462" cy="3426598"/>
          </a:xfrm>
        </p:spPr>
      </p:pic>
    </p:spTree>
    <p:extLst>
      <p:ext uri="{BB962C8B-B14F-4D97-AF65-F5344CB8AC3E}">
        <p14:creationId xmlns:p14="http://schemas.microsoft.com/office/powerpoint/2010/main" val="386137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457200" indent="-457200" algn="ctr">
              <a:buClrTx/>
              <a:buSzPct val="120000"/>
              <a:buFont typeface="+mj-lt"/>
              <a:buAutoNum type="arabicPeriod" startAt="2"/>
            </a:pPr>
            <a:r>
              <a:rPr lang="en-US" b="1" dirty="0"/>
              <a:t>Customer Insights</a:t>
            </a:r>
            <a:r>
              <a:rPr lang="en-US" dirty="0"/>
              <a:t>: Dive into customer segmentation to reveal purchase patterns, preferences by sector, and geographic distribution. Identify the sectors contributing most significantly to sales and profitability.</a:t>
            </a:r>
            <a:br>
              <a:rPr lang="en-US" dirty="0"/>
            </a:br>
            <a:endParaRPr lang="en-US" dirty="0"/>
          </a:p>
          <a:p>
            <a:pPr marL="0" indent="0">
              <a:buNone/>
            </a:pPr>
            <a:endParaRPr lang="en-US" dirty="0"/>
          </a:p>
        </p:txBody>
      </p:sp>
    </p:spTree>
    <p:extLst>
      <p:ext uri="{BB962C8B-B14F-4D97-AF65-F5344CB8AC3E}">
        <p14:creationId xmlns:p14="http://schemas.microsoft.com/office/powerpoint/2010/main" val="238960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mj-lt"/>
              <a:buAutoNum type="arabicPeriod" startAt="2"/>
            </a:pPr>
            <a:r>
              <a:rPr lang="en-US" b="1" dirty="0"/>
              <a:t>CUSTOMER</a:t>
            </a:r>
            <a:br>
              <a:rPr lang="en-US" b="1" dirty="0"/>
            </a:br>
            <a:r>
              <a:rPr lang="en-US" b="1" dirty="0"/>
              <a:t>INSIGHTS</a:t>
            </a:r>
            <a:endParaRPr lang="en-US" dirty="0"/>
          </a:p>
        </p:txBody>
      </p:sp>
      <p:sp>
        <p:nvSpPr>
          <p:cNvPr id="4" name="Text Placeholder 3"/>
          <p:cNvSpPr>
            <a:spLocks noGrp="1"/>
          </p:cNvSpPr>
          <p:nvPr>
            <p:ph type="body" sz="half" idx="2"/>
          </p:nvPr>
        </p:nvSpPr>
        <p:spPr/>
        <p:txBody>
          <a:bodyPr/>
          <a:lstStyle/>
          <a:p>
            <a:pPr algn="just"/>
            <a:r>
              <a:rPr lang="en-US" dirty="0"/>
              <a:t>From the graph, it is indicated that North America (USA) tend to purchase sensors used in automotive which generates more revenue than other </a:t>
            </a:r>
            <a:r>
              <a:rPr lang="en-US" dirty="0" err="1"/>
              <a:t>ProductCategory</a:t>
            </a:r>
            <a:r>
              <a:rPr lang="en-US" dirty="0"/>
              <a:t>.</a:t>
            </a:r>
          </a:p>
        </p:txBody>
      </p:sp>
      <p:pic>
        <p:nvPicPr>
          <p:cNvPr id="5"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211"/>
          <a:stretch/>
        </p:blipFill>
        <p:spPr>
          <a:xfrm>
            <a:off x="5262563" y="1483123"/>
            <a:ext cx="6240462" cy="3510753"/>
          </a:xfrm>
        </p:spPr>
      </p:pic>
    </p:spTree>
    <p:extLst>
      <p:ext uri="{BB962C8B-B14F-4D97-AF65-F5344CB8AC3E}">
        <p14:creationId xmlns:p14="http://schemas.microsoft.com/office/powerpoint/2010/main" val="302032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a:solidFill>
                <a:srgbClr val="FF0000"/>
              </a:solidFill>
            </a:endParaRPr>
          </a:p>
          <a:p>
            <a:pPr marL="457200" indent="-457200" algn="ctr">
              <a:buClrTx/>
              <a:buSzPct val="120000"/>
              <a:buFont typeface="+mj-lt"/>
              <a:buAutoNum type="arabicPeriod" startAt="3"/>
            </a:pPr>
            <a:r>
              <a:rPr lang="en-US" b="1" dirty="0"/>
              <a:t>Inventory Optimization</a:t>
            </a:r>
            <a:r>
              <a:rPr lang="en-US" dirty="0"/>
              <a:t>: Evaluate inventory management against sales figures to pinpoint production planning mismatches, propose methods to better align production with market demands.</a:t>
            </a:r>
            <a:br>
              <a:rPr lang="en-US" dirty="0"/>
            </a:br>
            <a:endParaRPr lang="en-US" dirty="0"/>
          </a:p>
          <a:p>
            <a:pPr marL="0" indent="0">
              <a:buNone/>
            </a:pPr>
            <a:endParaRPr lang="en-US" dirty="0"/>
          </a:p>
        </p:txBody>
      </p:sp>
    </p:spTree>
    <p:extLst>
      <p:ext uri="{BB962C8B-B14F-4D97-AF65-F5344CB8AC3E}">
        <p14:creationId xmlns:p14="http://schemas.microsoft.com/office/powerpoint/2010/main" val="333460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mj-lt"/>
              <a:buAutoNum type="arabicPeriod" startAt="3"/>
            </a:pPr>
            <a:r>
              <a:rPr lang="en-US" b="1" dirty="0"/>
              <a:t>INVENTORY OPTIMIZATION</a:t>
            </a:r>
            <a:endParaRPr lang="en-US" dirty="0"/>
          </a:p>
        </p:txBody>
      </p:sp>
      <p:sp>
        <p:nvSpPr>
          <p:cNvPr id="4" name="Text Placeholder 3"/>
          <p:cNvSpPr>
            <a:spLocks noGrp="1"/>
          </p:cNvSpPr>
          <p:nvPr>
            <p:ph type="body" sz="half" idx="2"/>
          </p:nvPr>
        </p:nvSpPr>
        <p:spPr/>
        <p:txBody>
          <a:bodyPr/>
          <a:lstStyle/>
          <a:p>
            <a:pPr algn="just"/>
            <a:r>
              <a:rPr lang="en-US" dirty="0"/>
              <a:t>From the graph, Sensor products shows a good market value over time. It also shows a steady market demand.</a:t>
            </a:r>
          </a:p>
        </p:txBody>
      </p:sp>
      <p:pic>
        <p:nvPicPr>
          <p:cNvPr id="5"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15" r="4257"/>
          <a:stretch/>
        </p:blipFill>
        <p:spPr>
          <a:xfrm>
            <a:off x="5262563" y="1476332"/>
            <a:ext cx="6240462" cy="3524335"/>
          </a:xfrm>
        </p:spPr>
      </p:pic>
    </p:spTree>
    <p:extLst>
      <p:ext uri="{BB962C8B-B14F-4D97-AF65-F5344CB8AC3E}">
        <p14:creationId xmlns:p14="http://schemas.microsoft.com/office/powerpoint/2010/main" val="3682041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1478</TotalTime>
  <Words>582</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TECHTRONIX</vt:lpstr>
      <vt:lpstr>TABLE OF CONTENT</vt:lpstr>
      <vt:lpstr>INTRODUCTION</vt:lpstr>
      <vt:lpstr>FOCUS (ANALYSIS GOALS)</vt:lpstr>
      <vt:lpstr>SALES PERFORMANCE ANALYSIS</vt:lpstr>
      <vt:lpstr>PowerPoint Presentation</vt:lpstr>
      <vt:lpstr>CUSTOMER INSIGHTS</vt:lpstr>
      <vt:lpstr>PowerPoint Presentation</vt:lpstr>
      <vt:lpstr>INVENTORY OPTIMIZATION</vt:lpstr>
      <vt:lpstr>PowerPoint Presentation</vt:lpstr>
      <vt:lpstr>PowerPoint Presentation</vt:lpstr>
      <vt:lpstr>MARKET EXPANSION OPPORTUNITIES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TECHTRONIX</dc:title>
  <dc:creator>LENOVO</dc:creator>
  <cp:lastModifiedBy>LENOVO</cp:lastModifiedBy>
  <cp:revision>30</cp:revision>
  <dcterms:created xsi:type="dcterms:W3CDTF">2024-08-10T13:55:55Z</dcterms:created>
  <dcterms:modified xsi:type="dcterms:W3CDTF">2024-08-11T14:34:35Z</dcterms:modified>
</cp:coreProperties>
</file>