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6</a:t>
            </a:fld>
            <a:endParaRPr lang="en-US"/>
          </a:p>
        </p:txBody>
      </p:sp>
    </p:spTree>
    <p:extLst>
      <p:ext uri="{BB962C8B-B14F-4D97-AF65-F5344CB8AC3E}">
        <p14:creationId xmlns:p14="http://schemas.microsoft.com/office/powerpoint/2010/main" val="215729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1/23/2023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1/23/2023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1/23/2023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1/23/2023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1/23/2023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1/23/2023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1/23/2023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1/23/2023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1/23/2023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1/23/2023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1/23/2023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1/23/2023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800" b="1" dirty="0">
                <a:solidFill>
                  <a:schemeClr val="accent1"/>
                </a:solidFill>
                <a:latin typeface="Arial" panose="020B0604020202020204" pitchFamily="34" charset="0"/>
                <a:cs typeface="Arial" panose="020B0604020202020204" pitchFamily="34" charset="0"/>
              </a:rPr>
              <a:t>Personal Voice Assistant</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1.A.V.D.Narishma</a:t>
            </a:r>
          </a:p>
          <a:p>
            <a:r>
              <a:rPr lang="en-US" sz="2000" b="1" dirty="0">
                <a:solidFill>
                  <a:schemeClr val="accent1">
                    <a:lumMod val="75000"/>
                  </a:schemeClr>
                </a:solidFill>
                <a:latin typeface="Arial" pitchFamily="34" charset="0"/>
                <a:cs typeface="Arial" pitchFamily="34" charset="0"/>
              </a:rPr>
              <a:t>2.L.Sailaja</a:t>
            </a:r>
          </a:p>
          <a:p>
            <a:r>
              <a:rPr lang="en-US" sz="2000" b="1" dirty="0">
                <a:solidFill>
                  <a:schemeClr val="accent1">
                    <a:lumMod val="75000"/>
                  </a:schemeClr>
                </a:solidFill>
                <a:latin typeface="Arial" pitchFamily="34" charset="0"/>
                <a:cs typeface="Arial" pitchFamily="34" charset="0"/>
              </a:rPr>
              <a:t>3.A.J.R.Maheswari</a:t>
            </a:r>
          </a:p>
          <a:p>
            <a:r>
              <a:rPr lang="en-US" sz="2000" b="1" dirty="0">
                <a:solidFill>
                  <a:schemeClr val="accent1">
                    <a:lumMod val="75000"/>
                  </a:schemeClr>
                </a:solidFill>
                <a:latin typeface="Arial" pitchFamily="34" charset="0"/>
                <a:cs typeface="Arial" pitchFamily="34" charset="0"/>
              </a:rPr>
              <a:t>4.D.N.S.Deepika</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Mr. Raja</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A7FF0-AC51-8962-8C57-2D78D14C2C92}"/>
              </a:ext>
            </a:extLst>
          </p:cNvPr>
          <p:cNvSpPr>
            <a:spLocks noGrp="1"/>
          </p:cNvSpPr>
          <p:nvPr>
            <p:ph idx="1"/>
          </p:nvPr>
        </p:nvSpPr>
        <p:spPr>
          <a:xfrm>
            <a:off x="838200" y="1513114"/>
            <a:ext cx="10515600" cy="4724400"/>
          </a:xfrm>
        </p:spPr>
        <p:txBody>
          <a:bodyPr>
            <a:normAutofit/>
          </a:bodyPr>
          <a:lstStyle/>
          <a:p>
            <a:r>
              <a:rPr lang="en-IN" sz="2400" dirty="0">
                <a:solidFill>
                  <a:srgbClr val="333333"/>
                </a:solidFill>
                <a:effectLst/>
                <a:ea typeface="Times New Roman" panose="02020603050405020304" pitchFamily="18" charset="0"/>
              </a:rPr>
              <a:t>To build a robust speech recognition experience, the artificial intelligence behind it must become better at handling challenges such as accents and background noise. And, as consumers are becoming increasingly more comfortable and reliant upon using voice to talk to their phones, cars, smart home devices, etc.,</a:t>
            </a:r>
          </a:p>
          <a:p>
            <a:r>
              <a:rPr lang="en-IN" sz="2400" dirty="0">
                <a:solidFill>
                  <a:srgbClr val="000000"/>
                </a:solidFill>
                <a:effectLst/>
                <a:ea typeface="Times New Roman" panose="02020603050405020304" pitchFamily="18" charset="0"/>
              </a:rPr>
              <a:t>The main reason that the user wants to use the voice assistant is to make their life easier, so by implementing the below mentioned features the user can be facilitated..</a:t>
            </a:r>
          </a:p>
          <a:p>
            <a:r>
              <a:rPr lang="en-IN" sz="2400" dirty="0">
                <a:solidFill>
                  <a:srgbClr val="000000"/>
                </a:solidFill>
                <a:effectLst/>
                <a:ea typeface="Times New Roman" panose="02020603050405020304" pitchFamily="18" charset="0"/>
              </a:rPr>
              <a:t>Developing for different languages and different accents</a:t>
            </a:r>
          </a:p>
          <a:p>
            <a:r>
              <a:rPr lang="en-IN" sz="24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Portability for any environment. </a:t>
            </a:r>
          </a:p>
          <a:p>
            <a:r>
              <a:rPr lang="en-IN" sz="2400" dirty="0">
                <a:solidFill>
                  <a:srgbClr val="000000"/>
                </a:solidFill>
                <a:effectLst/>
                <a:ea typeface="Times New Roman" panose="02020603050405020304" pitchFamily="18" charset="0"/>
              </a:rPr>
              <a:t>Voice authentication technology can be implemented for more security. </a:t>
            </a:r>
            <a:endParaRPr lang="en-IN" sz="2400" dirty="0">
              <a:solidFill>
                <a:srgbClr val="000000"/>
              </a:solidFill>
              <a:ea typeface="Times New Roman" panose="02020603050405020304" pitchFamily="18" charset="0"/>
            </a:endParaRPr>
          </a:p>
          <a:p>
            <a:r>
              <a:rPr lang="en-IN" sz="2400" u="none" strike="noStrike" dirty="0">
                <a:solidFill>
                  <a:srgbClr val="000000"/>
                </a:solidFill>
                <a:effectLst/>
                <a:uFill>
                  <a:solidFill>
                    <a:srgbClr val="000000"/>
                  </a:solidFill>
                </a:uFill>
                <a:ea typeface="Times New Roman" panose="02020603050405020304" pitchFamily="18" charset="0"/>
                <a:cs typeface="Times New Roman" panose="02020603050405020304" pitchFamily="18" charset="0"/>
              </a:rPr>
              <a:t>Deploy on web using flask or Django</a:t>
            </a:r>
            <a:endParaRPr lang="en-IN" sz="2400" dirty="0">
              <a:solidFill>
                <a:srgbClr val="000000"/>
              </a:solidFill>
              <a:effectLst/>
              <a:ea typeface="Times New Roman" panose="02020603050405020304" pitchFamily="18" charset="0"/>
            </a:endParaRPr>
          </a:p>
        </p:txBody>
      </p:sp>
      <p:sp>
        <p:nvSpPr>
          <p:cNvPr id="4" name="Footer Placeholder 3">
            <a:extLst>
              <a:ext uri="{FF2B5EF4-FFF2-40B4-BE49-F238E27FC236}">
                <a16:creationId xmlns:a16="http://schemas.microsoft.com/office/drawing/2014/main" id="{B4150E10-0BBA-B6AD-F788-A6DCC35E1309}"/>
              </a:ext>
            </a:extLst>
          </p:cNvPr>
          <p:cNvSpPr>
            <a:spLocks noGrp="1"/>
          </p:cNvSpPr>
          <p:nvPr>
            <p:ph type="ftr" sz="quarter" idx="11"/>
          </p:nvPr>
        </p:nvSpPr>
        <p:spPr/>
        <p:txBody>
          <a:bodyPr/>
          <a:lstStyle/>
          <a:p>
            <a:r>
              <a:rPr lang="en-US"/>
              <a:t>© Edunet Foundation. All rights reserved.</a:t>
            </a:r>
          </a:p>
        </p:txBody>
      </p:sp>
      <p:sp>
        <p:nvSpPr>
          <p:cNvPr id="8" name="Title 7">
            <a:extLst>
              <a:ext uri="{FF2B5EF4-FFF2-40B4-BE49-F238E27FC236}">
                <a16:creationId xmlns:a16="http://schemas.microsoft.com/office/drawing/2014/main" id="{0DAE8FDC-704E-E5AC-3EBC-D8B2AE63F62B}"/>
              </a:ext>
            </a:extLst>
          </p:cNvPr>
          <p:cNvSpPr>
            <a:spLocks noGrp="1"/>
          </p:cNvSpPr>
          <p:nvPr>
            <p:ph type="title"/>
          </p:nvPr>
        </p:nvSpPr>
        <p:spPr>
          <a:xfrm>
            <a:off x="1480456" y="772887"/>
            <a:ext cx="9165773" cy="740227"/>
          </a:xfrm>
        </p:spPr>
        <p:txBody>
          <a:bodyPr/>
          <a:lstStyle/>
          <a:p>
            <a:pPr algn="ctr"/>
            <a:r>
              <a:rPr lang="en-US" b="1" dirty="0">
                <a:solidFill>
                  <a:schemeClr val="accent1"/>
                </a:solidFill>
                <a:latin typeface="Arial" panose="020B0604020202020204" pitchFamily="34" charset="0"/>
                <a:cs typeface="Arial" panose="020B0604020202020204" pitchFamily="34" charset="0"/>
              </a:rPr>
              <a:t>Future Scope</a:t>
            </a:r>
            <a:endParaRPr lang="en-IN"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10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85A6-B541-D612-72BA-660295BA45E3}"/>
              </a:ext>
            </a:extLst>
          </p:cNvPr>
          <p:cNvSpPr>
            <a:spLocks noGrp="1"/>
          </p:cNvSpPr>
          <p:nvPr>
            <p:ph type="title"/>
          </p:nvPr>
        </p:nvSpPr>
        <p:spPr>
          <a:xfrm>
            <a:off x="1491343" y="762000"/>
            <a:ext cx="9252858" cy="928688"/>
          </a:xfrm>
        </p:spPr>
        <p:txBody>
          <a:bodyPr/>
          <a:lstStyle/>
          <a:p>
            <a:pPr algn="ctr"/>
            <a:r>
              <a:rPr lang="en-US" b="1" dirty="0">
                <a:solidFill>
                  <a:schemeClr val="accent1"/>
                </a:solidFill>
                <a:latin typeface="Arial" panose="020B0604020202020204" pitchFamily="34" charset="0"/>
                <a:cs typeface="Arial" panose="020B0604020202020204" pitchFamily="34" charset="0"/>
              </a:rPr>
              <a:t>References</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05BAA13-E672-736C-BA23-CDD09446B9EA}"/>
              </a:ext>
            </a:extLst>
          </p:cNvPr>
          <p:cNvSpPr>
            <a:spLocks noGrp="1"/>
          </p:cNvSpPr>
          <p:nvPr>
            <p:ph idx="1"/>
          </p:nvPr>
        </p:nvSpPr>
        <p:spPr/>
        <p:txBody>
          <a:bodyPr>
            <a:normAutofit lnSpcReduction="10000"/>
          </a:bodyPr>
          <a:lstStyle/>
          <a:p>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DOUGLAS O’SHAUGHNESSY, SENIOR MEMBER, IEEE, “Interacting With Computers by Voice: Automatic Speech Recognition and Synthesis” proceedings of THE IEEE, VOL. 91, NO. 9, SEPTEMBER 2003 </a:t>
            </a:r>
          </a:p>
          <a:p>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Nil Goksel-Canbek2 Mehmet </a:t>
            </a:r>
            <a:r>
              <a:rPr lang="en-IN" sz="2000" u="none" strike="noStrike" dirty="0" err="1">
                <a:solidFill>
                  <a:srgbClr val="000000"/>
                </a:solidFill>
                <a:effectLst/>
                <a:uFill>
                  <a:solidFill>
                    <a:srgbClr val="000000"/>
                  </a:solidFill>
                </a:uFill>
                <a:ea typeface="Arial" panose="020B0604020202020204" pitchFamily="34" charset="0"/>
                <a:cs typeface="Arial" panose="020B0604020202020204" pitchFamily="34" charset="0"/>
              </a:rPr>
              <a:t>EminMutlu</a:t>
            </a:r>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,”On the track of Artificial Intelligence: Learning with Intelligent Personal Assistant” International Journal of Human Sciences, 13(1), 592-601. doi:10.14687/ijhs.v13i1.3549. </a:t>
            </a:r>
          </a:p>
          <a:p>
            <a:pPr marR="46355" fontAlgn="base">
              <a:lnSpc>
                <a:spcPct val="103000"/>
              </a:lnSpc>
              <a:spcAft>
                <a:spcPts val="715"/>
              </a:spcAft>
              <a:buClr>
                <a:srgbClr val="000000"/>
              </a:buClr>
              <a:buSzPts val="1400"/>
            </a:pPr>
            <a:r>
              <a:rPr lang="en-IN" sz="2000" u="none" strike="noStrike" dirty="0" err="1">
                <a:solidFill>
                  <a:srgbClr val="000000"/>
                </a:solidFill>
                <a:effectLst/>
                <a:uFill>
                  <a:solidFill>
                    <a:srgbClr val="000000"/>
                  </a:solidFill>
                </a:uFill>
                <a:ea typeface="Arial" panose="020B0604020202020204" pitchFamily="34" charset="0"/>
                <a:cs typeface="Arial" panose="020B0604020202020204" pitchFamily="34" charset="0"/>
              </a:rPr>
              <a:t>Easwara</a:t>
            </a:r>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 Moorthy, A., Vu, K.-P.L.: Privacy Concerns for Use of Voice Activated Personal Assistant in the Public Space. International Journal of </a:t>
            </a:r>
            <a:r>
              <a:rPr lang="en-IN" sz="2000" dirty="0">
                <a:solidFill>
                  <a:srgbClr val="000000"/>
                </a:solidFill>
                <a:effectLst/>
                <a:ea typeface="Times New Roman" panose="02020603050405020304" pitchFamily="18" charset="0"/>
              </a:rPr>
              <a:t>Human-Computer Interaction 31, 307–335 (2015) </a:t>
            </a:r>
          </a:p>
          <a:p>
            <a:pPr marR="46355" fontAlgn="base">
              <a:lnSpc>
                <a:spcPct val="103000"/>
              </a:lnSpc>
              <a:spcAft>
                <a:spcPts val="715"/>
              </a:spcAft>
              <a:buClr>
                <a:srgbClr val="000000"/>
              </a:buClr>
              <a:buSzPts val="1400"/>
            </a:pPr>
            <a:r>
              <a:rPr lang="en-IN" sz="2000" u="none" strike="noStrike" dirty="0" err="1">
                <a:solidFill>
                  <a:srgbClr val="000000"/>
                </a:solidFill>
                <a:effectLst/>
                <a:uFill>
                  <a:solidFill>
                    <a:srgbClr val="000000"/>
                  </a:solidFill>
                </a:uFill>
                <a:ea typeface="Arial" panose="020B0604020202020204" pitchFamily="34" charset="0"/>
                <a:cs typeface="Arial" panose="020B0604020202020204" pitchFamily="34" charset="0"/>
              </a:rPr>
              <a:t>Tsiao</a:t>
            </a:r>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 J.C.-S., Tong, P.P., Chao, D.Y.: </a:t>
            </a:r>
            <a:r>
              <a:rPr lang="en-IN" sz="2000" u="none" strike="noStrike" dirty="0" err="1">
                <a:solidFill>
                  <a:srgbClr val="000000"/>
                </a:solidFill>
                <a:effectLst/>
                <a:uFill>
                  <a:solidFill>
                    <a:srgbClr val="000000"/>
                  </a:solidFill>
                </a:uFill>
                <a:ea typeface="Arial" panose="020B0604020202020204" pitchFamily="34" charset="0"/>
                <a:cs typeface="Arial" panose="020B0604020202020204" pitchFamily="34" charset="0"/>
              </a:rPr>
              <a:t>NaturalLanguage</a:t>
            </a:r>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 Voice-Activated Personal Assistant, United States Patent (10), Patent No.: US 7,216,080 B2</a:t>
            </a:r>
            <a:r>
              <a:rPr lang="en-IN" sz="2000" dirty="0">
                <a:solidFill>
                  <a:srgbClr val="000000"/>
                </a:solidFill>
                <a:effectLst/>
                <a:ea typeface="Times New Roman" panose="02020603050405020304" pitchFamily="18" charset="0"/>
              </a:rPr>
              <a:t>(45), 8 May 2007</a:t>
            </a:r>
          </a:p>
          <a:p>
            <a:pPr marR="46355" fontAlgn="base">
              <a:lnSpc>
                <a:spcPct val="103000"/>
              </a:lnSpc>
              <a:spcAft>
                <a:spcPts val="65"/>
              </a:spcAft>
              <a:buClr>
                <a:srgbClr val="000000"/>
              </a:buClr>
              <a:buSzPts val="1400"/>
            </a:pPr>
            <a:r>
              <a:rPr lang="en-IN" sz="2000" dirty="0">
                <a:solidFill>
                  <a:srgbClr val="000000"/>
                </a:solidFill>
                <a:effectLst/>
                <a:ea typeface="Times New Roman" panose="02020603050405020304" pitchFamily="18" charset="0"/>
              </a:rPr>
              <a:t> </a:t>
            </a:r>
            <a:r>
              <a:rPr lang="en-IN" sz="20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Gong, L.: San Francisco, CA (US) United States US 2003.01671.67A1</a:t>
            </a:r>
            <a:r>
              <a:rPr lang="en-IN" sz="2000" dirty="0">
                <a:solidFill>
                  <a:srgbClr val="000000"/>
                </a:solidFill>
                <a:effectLst/>
                <a:ea typeface="Times New Roman" panose="02020603050405020304" pitchFamily="18" charset="0"/>
              </a:rPr>
              <a:t>(12) Patent Application Publication c (10) Pub. No.: US 2003/0167167 A1 Gong (43) Pub. Date: 4 September 2003 for Intelligent Virtual Assistant </a:t>
            </a:r>
          </a:p>
          <a:p>
            <a:pPr marL="342900" marR="46355" lvl="0" indent="-342900" algn="l" fontAlgn="base">
              <a:lnSpc>
                <a:spcPct val="103000"/>
              </a:lnSpc>
              <a:spcAft>
                <a:spcPts val="715"/>
              </a:spcAft>
              <a:buClr>
                <a:srgbClr val="000000"/>
              </a:buClr>
              <a:buSzPts val="1400"/>
              <a:buFont typeface="Arial" panose="020B0604020202020204" pitchFamily="34" charset="0"/>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46355" lvl="0" indent="-342900" algn="l" fontAlgn="base">
              <a:lnSpc>
                <a:spcPct val="103000"/>
              </a:lnSpc>
              <a:spcAft>
                <a:spcPts val="715"/>
              </a:spcAft>
              <a:buClr>
                <a:srgbClr val="000000"/>
              </a:buClr>
              <a:buSzPts val="1400"/>
              <a:buFont typeface="Arial" panose="020B0604020202020204" pitchFamily="34" charset="0"/>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513AAF4-71DA-0790-DAB6-BB26646930E3}"/>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69461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14880"/>
            <a:ext cx="11019020" cy="4138050"/>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94049" y="2127277"/>
            <a:ext cx="11152682" cy="4365598"/>
          </a:xfrm>
        </p:spPr>
        <p:txBody>
          <a:bodyPr>
            <a:normAutofit lnSpcReduction="10000"/>
          </a:bodyPr>
          <a:lstStyle/>
          <a:p>
            <a:pPr marL="174625" indent="-174625" algn="l">
              <a:buFont typeface="Arial" panose="020B0604020202020204" pitchFamily="34" charset="0"/>
              <a:buChar char="•"/>
              <a:tabLst>
                <a:tab pos="271463" algn="l"/>
                <a:tab pos="358775" algn="l"/>
              </a:tabLst>
            </a:pPr>
            <a:r>
              <a:rPr lang="en-US" dirty="0"/>
              <a:t>In this modern era, day to day life became smarter and interlinked with technology. We already know some voice assistance like google, Siri. etc. Now in our voice </a:t>
            </a:r>
            <a:r>
              <a:rPr lang="en-US" dirty="0" err="1"/>
              <a:t>assistancesystem</a:t>
            </a:r>
            <a:r>
              <a:rPr lang="en-US" dirty="0"/>
              <a:t>, it can act as a basic medical prescriber, daily schedule reminder, note writer, </a:t>
            </a:r>
            <a:r>
              <a:rPr lang="en-US" dirty="0" err="1"/>
              <a:t>calculatorand</a:t>
            </a:r>
            <a:r>
              <a:rPr lang="en-US" dirty="0"/>
              <a:t> a search tool. This project works on voice input and give output through voice and </a:t>
            </a:r>
            <a:r>
              <a:rPr lang="en-US" dirty="0" err="1"/>
              <a:t>displaysthe</a:t>
            </a:r>
            <a:r>
              <a:rPr lang="en-US" dirty="0"/>
              <a:t> text on the screen.</a:t>
            </a:r>
          </a:p>
          <a:p>
            <a:pPr marL="174625" indent="-174625" algn="l">
              <a:buFont typeface="Arial" panose="020B0604020202020204" pitchFamily="34" charset="0"/>
              <a:buChar char="•"/>
              <a:tabLst>
                <a:tab pos="271463" algn="l"/>
                <a:tab pos="358775" algn="l"/>
              </a:tabLst>
            </a:pPr>
            <a:r>
              <a:rPr lang="en-US" dirty="0"/>
              <a:t>The main agenda of our voice assistance makes people smart and give instant and </a:t>
            </a:r>
            <a:r>
              <a:rPr lang="en-US" dirty="0" err="1"/>
              <a:t>computedresults</a:t>
            </a:r>
            <a:r>
              <a:rPr lang="en-US" dirty="0"/>
              <a:t>. The voice assistance takes the voice input through our microphone (Bluetooth and wired microphone) and it converts our voice into computer understandable language gives the required solutions and answers which are asked by the user</a:t>
            </a:r>
          </a:p>
          <a:p>
            <a:pPr marL="174625" indent="-174625" algn="l">
              <a:buFont typeface="Arial" panose="020B0604020202020204" pitchFamily="34" charset="0"/>
              <a:buChar char="•"/>
              <a:tabLst>
                <a:tab pos="271463" algn="l"/>
                <a:tab pos="358775" algn="l"/>
              </a:tabLst>
            </a:pPr>
            <a:r>
              <a:rPr lang="en-US" dirty="0"/>
              <a:t>This assistance connects with the world wide web to provide results that the user has questioned. Natural Language Processing algorithm helps computer machines to engage in communication using natural human language in many forms.</a:t>
            </a:r>
          </a:p>
          <a:p>
            <a:pPr marL="174625" indent="-174625" algn="l">
              <a:buFont typeface="Arial" panose="020B0604020202020204" pitchFamily="34" charset="0"/>
              <a:buChar char="•"/>
              <a:tabLst>
                <a:tab pos="271463" algn="l"/>
                <a:tab pos="358775" algn="l"/>
              </a:tabLst>
            </a:pPr>
            <a:endParaRPr lang="en-US" dirty="0"/>
          </a:p>
          <a:p>
            <a:pPr algn="l"/>
            <a:endParaRPr lang="en-US" dirty="0"/>
          </a:p>
          <a:p>
            <a:pPr algn="l">
              <a:buFont typeface="Arial" pitchFamily="34" charset="0"/>
              <a:buChar char="•"/>
            </a:pPr>
            <a:endParaRPr lang="en-US" dirty="0"/>
          </a:p>
          <a:p>
            <a:pPr algn="l">
              <a:buFont typeface="Arial" pitchFamily="34" charset="0"/>
              <a:buChar char="•"/>
            </a:pPr>
            <a:endParaRPr lang="en-US" sz="3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26564" y="2024010"/>
            <a:ext cx="11152682" cy="3870488"/>
          </a:xfrm>
        </p:spPr>
        <p:txBody>
          <a:bodyPr anchor="ctr">
            <a:normAutofit/>
          </a:bodyPr>
          <a:lstStyle/>
          <a:p>
            <a:pPr marL="174625" indent="-174625" algn="l" defTabSz="179388">
              <a:buFont typeface="Arial" panose="020B0604020202020204" pitchFamily="34" charset="0"/>
              <a:buChar char="•"/>
              <a:tabLst>
                <a:tab pos="271463" algn="l"/>
                <a:tab pos="358775" algn="l"/>
              </a:tabLst>
            </a:pPr>
            <a:r>
              <a:rPr lang="en-US" dirty="0">
                <a:cs typeface="Arial" panose="020B0604020202020204" pitchFamily="34" charset="0"/>
              </a:rPr>
              <a:t>To create a simple personal AI </a:t>
            </a:r>
            <a:r>
              <a:rPr lang="en-US" dirty="0" err="1">
                <a:cs typeface="Arial" panose="020B0604020202020204" pitchFamily="34" charset="0"/>
              </a:rPr>
              <a:t>assistant,one</a:t>
            </a:r>
            <a:r>
              <a:rPr lang="en-US" dirty="0">
                <a:cs typeface="Arial" panose="020B0604020202020204" pitchFamily="34" charset="0"/>
              </a:rPr>
              <a:t> simply needs dedicated software and </a:t>
            </a:r>
          </a:p>
          <a:p>
            <a:pPr marL="174625" indent="-174625" algn="l" defTabSz="179388">
              <a:tabLst>
                <a:tab pos="271463" algn="l"/>
                <a:tab pos="358775" algn="l"/>
              </a:tabLst>
            </a:pPr>
            <a:r>
              <a:rPr lang="en-US" dirty="0">
                <a:cs typeface="Arial" panose="020B0604020202020204" pitchFamily="34" charset="0"/>
              </a:rPr>
              <a:t>   around an hour of working time.</a:t>
            </a:r>
          </a:p>
          <a:p>
            <a:pPr marL="174625" indent="-174625" algn="l" defTabSz="179388">
              <a:buFont typeface="Arial" panose="020B0604020202020204" pitchFamily="34" charset="0"/>
              <a:buChar char="•"/>
              <a:tabLst>
                <a:tab pos="271463" algn="l"/>
                <a:tab pos="358775" algn="l"/>
              </a:tabLst>
            </a:pPr>
            <a:r>
              <a:rPr lang="en-US" dirty="0">
                <a:cs typeface="Arial" panose="020B0604020202020204" pitchFamily="34" charset="0"/>
              </a:rPr>
              <a:t>Artificial Intelligence personal assistants have become plentiful over the last few years,     </a:t>
            </a:r>
          </a:p>
          <a:p>
            <a:pPr algn="l" defTabSz="179388">
              <a:tabLst>
                <a:tab pos="271463" algn="l"/>
                <a:tab pos="358775" algn="l"/>
              </a:tabLst>
            </a:pPr>
            <a:r>
              <a:rPr lang="en-US" dirty="0">
                <a:cs typeface="Arial" panose="020B0604020202020204" pitchFamily="34" charset="0"/>
              </a:rPr>
              <a:t>Applications such as Siri, Bixby, Ok Google and Cortana make mobile device users’ daily </a:t>
            </a:r>
          </a:p>
          <a:p>
            <a:pPr marL="174625" indent="-174625" algn="l" defTabSz="179388">
              <a:tabLst>
                <a:tab pos="271463" algn="l"/>
                <a:tab pos="358775" algn="l"/>
              </a:tabLst>
            </a:pPr>
            <a:r>
              <a:rPr lang="en-US" dirty="0">
                <a:cs typeface="Arial" panose="020B0604020202020204" pitchFamily="34" charset="0"/>
              </a:rPr>
              <a:t>routines that much easier. You may be asking yourself how these functions. Well, the </a:t>
            </a:r>
          </a:p>
          <a:p>
            <a:pPr marL="174625" indent="-174625" algn="l" defTabSz="179388">
              <a:tabLst>
                <a:tab pos="271463" algn="l"/>
                <a:tab pos="358775" algn="l"/>
              </a:tabLst>
            </a:pPr>
            <a:r>
              <a:rPr lang="en-US" dirty="0">
                <a:cs typeface="Arial" panose="020B0604020202020204" pitchFamily="34" charset="0"/>
              </a:rPr>
              <a:t>assistants receive external data (such as movement, voice, light, GPS readings, visually</a:t>
            </a:r>
          </a:p>
          <a:p>
            <a:pPr marL="174625" indent="-174625" algn="l" defTabSz="179388">
              <a:tabLst>
                <a:tab pos="271463" algn="l"/>
                <a:tab pos="358775" algn="l"/>
              </a:tabLst>
            </a:pPr>
            <a:r>
              <a:rPr lang="en-US" dirty="0">
                <a:cs typeface="Arial" panose="020B0604020202020204" pitchFamily="34" charset="0"/>
              </a:rPr>
              <a:t>defined markers, etc.) via the hardware’s sensors for further processing - and take it</a:t>
            </a:r>
          </a:p>
          <a:p>
            <a:pPr marL="174625" indent="-174625" algn="l" defTabSz="179388">
              <a:tabLst>
                <a:tab pos="271463" algn="l"/>
                <a:tab pos="358775" algn="l"/>
              </a:tabLst>
            </a:pPr>
            <a:r>
              <a:rPr lang="en-US" dirty="0">
                <a:cs typeface="Arial" panose="020B0604020202020204" pitchFamily="34" charset="0"/>
              </a:rPr>
              <a:t>from there to function accordingly.</a:t>
            </a:r>
            <a:r>
              <a:rPr lang="en-US" sz="1400" dirty="0">
                <a:cs typeface="Arial" panose="020B0604020202020204" pitchFamily="34" charset="0"/>
              </a:rPr>
              <a:t>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96240" y="2058260"/>
            <a:ext cx="11152682" cy="3726091"/>
          </a:xfrm>
        </p:spPr>
        <p:txBody>
          <a:bodyPr>
            <a:normAutofit/>
          </a:bodyPr>
          <a:lstStyle/>
          <a:p>
            <a:pPr marL="174625" indent="-174625" algn="l">
              <a:buFont typeface="Arial" pitchFamily="34" charset="0"/>
              <a:buChar char="•"/>
              <a:tabLst>
                <a:tab pos="174625" algn="l"/>
              </a:tabLst>
            </a:pPr>
            <a:r>
              <a:rPr lang="en-US" dirty="0"/>
              <a:t>To make the peoples task simple.</a:t>
            </a:r>
          </a:p>
          <a:p>
            <a:pPr marL="174625" indent="-174625" algn="l">
              <a:buFont typeface="Arial" pitchFamily="34" charset="0"/>
              <a:buChar char="•"/>
              <a:tabLst>
                <a:tab pos="174625" algn="l"/>
              </a:tabLst>
            </a:pPr>
            <a:r>
              <a:rPr lang="en-US" dirty="0"/>
              <a:t>To help the blind people with the help of this they can easily </a:t>
            </a:r>
            <a:r>
              <a:rPr lang="en-US" dirty="0" err="1"/>
              <a:t>retrives</a:t>
            </a:r>
            <a:r>
              <a:rPr lang="en-US" dirty="0"/>
              <a:t> what they want without taking someone help.</a:t>
            </a:r>
          </a:p>
          <a:p>
            <a:pPr marL="174625" indent="-174625" algn="l">
              <a:buFont typeface="Arial" pitchFamily="34" charset="0"/>
              <a:buChar char="•"/>
              <a:tabLst>
                <a:tab pos="174625" algn="l"/>
              </a:tabLst>
            </a:pPr>
            <a:r>
              <a:rPr lang="en-US" dirty="0"/>
              <a:t> </a:t>
            </a:r>
            <a:r>
              <a:rPr lang="en-US" dirty="0">
                <a:cs typeface="Arial" panose="020B0604020202020204" pitchFamily="34" charset="0"/>
              </a:rPr>
              <a:t>The Solution behind voice assistant it brings AI and machine learning together to</a:t>
            </a:r>
          </a:p>
          <a:p>
            <a:pPr algn="l">
              <a:tabLst>
                <a:tab pos="174625" algn="l"/>
              </a:tabLst>
            </a:pPr>
            <a:r>
              <a:rPr lang="en-US" dirty="0">
                <a:cs typeface="Arial" panose="020B0604020202020204" pitchFamily="34" charset="0"/>
              </a:rPr>
              <a:t>recognize our voice and do what we ask it.</a:t>
            </a:r>
            <a:endParaRPr lang="en-US" dirty="0"/>
          </a:p>
          <a:p>
            <a:pPr marL="174625" indent="-174625" algn="l">
              <a:buFont typeface="Arial" pitchFamily="34" charset="0"/>
              <a:buChar char="•"/>
              <a:tabLst>
                <a:tab pos="174625" algn="l"/>
              </a:tabLst>
            </a:pPr>
            <a:r>
              <a:rPr lang="en-US" dirty="0"/>
              <a:t>Also it is available to everyone because Voice assistant software can be found on smart speakers, smartwatches, mobile phones, tablets and other devices.</a:t>
            </a:r>
          </a:p>
          <a:p>
            <a:pPr marL="174625" indent="-174625" algn="l">
              <a:buFont typeface="Arial" pitchFamily="34" charset="0"/>
              <a:buChar char="•"/>
              <a:tabLst>
                <a:tab pos="174625" algn="l"/>
              </a:tabLst>
            </a:pPr>
            <a:r>
              <a:rPr lang="en-US" dirty="0"/>
              <a:t>Through simple voice commands, we can ask them to play music, read the news, control our electronic devices, check our bank balance and carry out other tasks.</a:t>
            </a:r>
          </a:p>
          <a:p>
            <a:pPr marL="174625" indent="-174625" algn="l">
              <a:tabLst>
                <a:tab pos="174625" algn="l"/>
              </a:tabLst>
            </a:pPr>
            <a:endParaRPr lang="en-US" dirty="0"/>
          </a:p>
          <a:p>
            <a:pPr algn="l">
              <a:buFont typeface="Arial" pitchFamily="34" charset="0"/>
              <a:buChar char="•"/>
            </a:pPr>
            <a:endParaRPr lang="en-US" dirty="0"/>
          </a:p>
          <a:p>
            <a:pPr algn="l">
              <a:buFont typeface="Arial" pitchFamily="34" charset="0"/>
              <a:buChar char="•"/>
            </a:pPr>
            <a:endParaRPr lang="en-US" dirty="0"/>
          </a:p>
          <a:p>
            <a:pPr algn="l">
              <a:buFont typeface="Arial" pitchFamily="34" charset="0"/>
              <a:buChar char="•"/>
            </a:pPr>
            <a:endParaRPr lang="en-US" dirty="0"/>
          </a:p>
          <a:p>
            <a:pPr algn="l">
              <a:buFont typeface="Arial" pitchFamily="34" charset="0"/>
              <a:buChar char="•"/>
            </a:pPr>
            <a:endParaRPr lang="en-US"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9" name="Picture 8">
            <a:extLst>
              <a:ext uri="{FF2B5EF4-FFF2-40B4-BE49-F238E27FC236}">
                <a16:creationId xmlns:a16="http://schemas.microsoft.com/office/drawing/2014/main" id="{966FA0AD-8899-33D9-BBC2-C6E8D209A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281" y="2671281"/>
            <a:ext cx="7274104" cy="3724756"/>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29666E8-91CA-82BF-75C0-EA576365F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550" y="2307772"/>
            <a:ext cx="6210899" cy="4000562"/>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l"/>
            <a:r>
              <a:rPr lang="en-US" sz="3200" b="1" dirty="0">
                <a:solidFill>
                  <a:schemeClr val="accent1">
                    <a:lumMod val="50000"/>
                  </a:schemeClr>
                </a:solidFill>
                <a:latin typeface="Bell MT" panose="02020503060305020303" pitchFamily="18" charset="0"/>
              </a:rPr>
              <a:t>Natural Language Processing</a:t>
            </a:r>
          </a:p>
          <a:p>
            <a:pPr marL="174625" indent="-174625" algn="l">
              <a:lnSpc>
                <a:spcPct val="100000"/>
              </a:lnSpc>
              <a:buFont typeface="Arial" pitchFamily="34" charset="0"/>
              <a:buChar char="•"/>
              <a:tabLst>
                <a:tab pos="271463" algn="l"/>
              </a:tabLst>
            </a:pPr>
            <a:r>
              <a:rPr lang="en-US" b="0" i="0" dirty="0">
                <a:solidFill>
                  <a:srgbClr val="202124"/>
                </a:solidFill>
                <a:effectLst/>
              </a:rPr>
              <a:t>Virtual assistants use natural language processing (NLP) to match user text or voice input to executable commands.</a:t>
            </a:r>
          </a:p>
          <a:p>
            <a:pPr marL="174625" indent="-174625" algn="l">
              <a:lnSpc>
                <a:spcPct val="100000"/>
              </a:lnSpc>
              <a:buFont typeface="Arial" pitchFamily="34" charset="0"/>
              <a:buChar char="•"/>
              <a:tabLst>
                <a:tab pos="271463" algn="l"/>
              </a:tabLst>
            </a:pPr>
            <a:r>
              <a:rPr lang="en-US" b="0" i="0" dirty="0">
                <a:solidFill>
                  <a:srgbClr val="202124"/>
                </a:solidFill>
                <a:effectLst/>
              </a:rPr>
              <a:t>NLP is the driving technology that allows machines to understand and interact with human speech, but is not limited to voice interactions.</a:t>
            </a:r>
          </a:p>
          <a:p>
            <a:pPr marL="174625" indent="-174625" algn="l">
              <a:lnSpc>
                <a:spcPct val="100000"/>
              </a:lnSpc>
              <a:buFont typeface="Arial" pitchFamily="34" charset="0"/>
              <a:buChar char="•"/>
              <a:tabLst>
                <a:tab pos="271463" algn="l"/>
              </a:tabLst>
            </a:pPr>
            <a:r>
              <a:rPr lang="en-US" b="0" i="0" dirty="0">
                <a:solidFill>
                  <a:srgbClr val="202124"/>
                </a:solidFill>
                <a:effectLst/>
              </a:rPr>
              <a:t>NLP algorithms are typically based on </a:t>
            </a:r>
            <a:r>
              <a:rPr lang="en-US" b="1" i="0" dirty="0">
                <a:solidFill>
                  <a:srgbClr val="202124"/>
                </a:solidFill>
                <a:effectLst/>
              </a:rPr>
              <a:t>machine learning algorithms</a:t>
            </a:r>
            <a:r>
              <a:rPr lang="en-US" b="0" i="0" dirty="0">
                <a:solidFill>
                  <a:srgbClr val="202124"/>
                </a:solidFill>
                <a:effectLst/>
              </a:rPr>
              <a:t>. Instead of hand-coding large sets of rules, NLP can rely on machine learning to automatically learn these rules by analyzing a set of examples (i.e. a large corpus, like a book, down to a collection of sentences), and making a statistical inference.</a:t>
            </a:r>
          </a:p>
          <a:p>
            <a:pPr marL="174625" indent="-174625" algn="l">
              <a:lnSpc>
                <a:spcPct val="100000"/>
              </a:lnSpc>
              <a:buFont typeface="Arial" pitchFamily="34" charset="0"/>
              <a:buChar char="•"/>
              <a:tabLst>
                <a:tab pos="271463" algn="l"/>
              </a:tabLst>
            </a:pPr>
            <a:r>
              <a:rPr lang="en-US" dirty="0">
                <a:solidFill>
                  <a:srgbClr val="202124"/>
                </a:solidFill>
              </a:rPr>
              <a:t>It </a:t>
            </a:r>
            <a:r>
              <a:rPr lang="en-US" i="0" dirty="0">
                <a:solidFill>
                  <a:srgbClr val="202124"/>
                </a:solidFill>
                <a:effectLst/>
              </a:rPr>
              <a:t>giving computers the ability to understand text and spoken words in much the same way human beings can</a:t>
            </a:r>
            <a:r>
              <a:rPr lang="en-US" sz="2200" i="0" dirty="0">
                <a:solidFill>
                  <a:srgbClr val="202124"/>
                </a:solidFill>
                <a:effectLst/>
              </a:rPr>
              <a:t>.</a:t>
            </a:r>
            <a:endParaRPr lang="en-US" sz="22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E086-F5E9-04E6-909E-2C3E364D4F39}"/>
              </a:ext>
            </a:extLst>
          </p:cNvPr>
          <p:cNvSpPr>
            <a:spLocks noGrp="1"/>
          </p:cNvSpPr>
          <p:nvPr>
            <p:ph type="title"/>
          </p:nvPr>
        </p:nvSpPr>
        <p:spPr>
          <a:xfrm>
            <a:off x="1479479" y="681038"/>
            <a:ext cx="9205646" cy="875620"/>
          </a:xfrm>
        </p:spPr>
        <p:txBody>
          <a:bodyPr/>
          <a:lstStyle/>
          <a:p>
            <a:pPr algn="ctr"/>
            <a:r>
              <a:rPr lang="en-US" b="1" dirty="0">
                <a:solidFill>
                  <a:schemeClr val="accent1"/>
                </a:solidFill>
                <a:latin typeface="Arial" panose="020B0604020202020204" pitchFamily="34" charset="0"/>
                <a:cs typeface="Arial" panose="020B0604020202020204" pitchFamily="34" charset="0"/>
              </a:rPr>
              <a:t>Conclusion</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CE1847-94AB-1A5F-43D4-020C53CFC088}"/>
              </a:ext>
            </a:extLst>
          </p:cNvPr>
          <p:cNvSpPr>
            <a:spLocks noGrp="1"/>
          </p:cNvSpPr>
          <p:nvPr>
            <p:ph idx="1"/>
          </p:nvPr>
        </p:nvSpPr>
        <p:spPr>
          <a:xfrm>
            <a:off x="838200" y="1556657"/>
            <a:ext cx="10515600" cy="4620306"/>
          </a:xfrm>
        </p:spPr>
        <p:txBody>
          <a:bodyPr>
            <a:normAutofit lnSpcReduction="10000"/>
          </a:bodyPr>
          <a:lstStyle/>
          <a:p>
            <a:pPr marL="174625" indent="-174625">
              <a:tabLst>
                <a:tab pos="271463" algn="l"/>
              </a:tabLst>
            </a:pPr>
            <a:r>
              <a:rPr lang="en-IN" sz="2400" dirty="0">
                <a:solidFill>
                  <a:srgbClr val="000000"/>
                </a:solidFill>
                <a:effectLst/>
                <a:ea typeface="Times New Roman" panose="02020603050405020304" pitchFamily="18" charset="0"/>
              </a:rPr>
              <a:t>Voice Controlled Personal Assistant System will use the Natural language processing and can be integrated with Machine learning techniques to achieve a smart assistant that can perform action on various applications and will make human life comfortable.</a:t>
            </a:r>
          </a:p>
          <a:p>
            <a:pPr marL="174625" indent="-174625">
              <a:tabLst>
                <a:tab pos="271463" algn="l"/>
              </a:tabLst>
            </a:pPr>
            <a:r>
              <a:rPr lang="en-IN" sz="2400" dirty="0">
                <a:solidFill>
                  <a:srgbClr val="000000"/>
                </a:solidFill>
                <a:effectLst/>
                <a:ea typeface="Times New Roman" panose="02020603050405020304" pitchFamily="18" charset="0"/>
              </a:rPr>
              <a:t>The system will have the following phases: Data collection in the form of voice; Voice analysis and conversion to text; Data storage and processing; generating speech from the processed text output.</a:t>
            </a:r>
          </a:p>
          <a:p>
            <a:pPr marL="174625" indent="-174625">
              <a:tabLst>
                <a:tab pos="271463" algn="l"/>
              </a:tabLst>
            </a:pPr>
            <a:r>
              <a:rPr lang="en-IN" sz="2400" dirty="0">
                <a:solidFill>
                  <a:srgbClr val="000000"/>
                </a:solidFill>
                <a:effectLst/>
                <a:ea typeface="Times New Roman" panose="02020603050405020304" pitchFamily="18" charset="0"/>
              </a:rPr>
              <a:t>This application will also make life easier for those who are physically disabled and every common user who is fascinated by voice recognition</a:t>
            </a:r>
          </a:p>
          <a:p>
            <a:pPr marL="174625" indent="-174625">
              <a:tabLst>
                <a:tab pos="87313" algn="l"/>
              </a:tabLst>
            </a:pPr>
            <a:r>
              <a:rPr lang="en-IN" sz="2400" dirty="0">
                <a:solidFill>
                  <a:srgbClr val="000000"/>
                </a:solidFill>
                <a:effectLst/>
                <a:ea typeface="Times New Roman" panose="02020603050405020304" pitchFamily="18" charset="0"/>
              </a:rPr>
              <a:t> Academically, raising awareness for systems like this for students can give them  better understanding of topics like Artificial Intelligence, Neural Networks, Natural Language Processing, Machine Learning and Human Computer Interaction and also how to improve user experience in application development.</a:t>
            </a:r>
            <a:endParaRPr lang="en-IN" sz="2400" dirty="0"/>
          </a:p>
        </p:txBody>
      </p:sp>
      <p:sp>
        <p:nvSpPr>
          <p:cNvPr id="4" name="Footer Placeholder 3">
            <a:extLst>
              <a:ext uri="{FF2B5EF4-FFF2-40B4-BE49-F238E27FC236}">
                <a16:creationId xmlns:a16="http://schemas.microsoft.com/office/drawing/2014/main" id="{53A9B768-9E9E-1B1C-68CB-4AF7C565ABE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346540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1159</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Bell MT</vt:lpstr>
      <vt:lpstr>Calibri</vt:lpstr>
      <vt:lpstr>Calibri Light</vt:lpstr>
      <vt:lpstr>Times New Roman</vt:lpstr>
      <vt:lpstr>Office Theme</vt:lpstr>
      <vt:lpstr>Personal Voice Assistant</vt:lpstr>
      <vt:lpstr>OUTLINE</vt:lpstr>
      <vt:lpstr>Abstract</vt:lpstr>
      <vt:lpstr>Problem Statement</vt:lpstr>
      <vt:lpstr>Proposed Solution</vt:lpstr>
      <vt:lpstr>System Architecture</vt:lpstr>
      <vt:lpstr>System Deployment Approach</vt:lpstr>
      <vt:lpstr>Algorithm &amp; Deployment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ADAPA Maheswari</cp:lastModifiedBy>
  <cp:revision>52</cp:revision>
  <dcterms:created xsi:type="dcterms:W3CDTF">2021-04-26T07:43:48Z</dcterms:created>
  <dcterms:modified xsi:type="dcterms:W3CDTF">2023-01-23T04:36:49Z</dcterms:modified>
</cp:coreProperties>
</file>