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19"/>
  </p:notesMasterIdLst>
  <p:sldIdLst>
    <p:sldId id="256" r:id="rId2"/>
    <p:sldId id="279" r:id="rId3"/>
    <p:sldId id="259" r:id="rId4"/>
    <p:sldId id="262" r:id="rId5"/>
    <p:sldId id="261" r:id="rId6"/>
    <p:sldId id="263" r:id="rId7"/>
    <p:sldId id="265" r:id="rId8"/>
    <p:sldId id="280" r:id="rId9"/>
    <p:sldId id="281" r:id="rId10"/>
    <p:sldId id="282" r:id="rId11"/>
    <p:sldId id="264" r:id="rId12"/>
    <p:sldId id="272" r:id="rId13"/>
    <p:sldId id="278" r:id="rId14"/>
    <p:sldId id="274" r:id="rId15"/>
    <p:sldId id="283" r:id="rId16"/>
    <p:sldId id="27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05BEFF"/>
    <a:srgbClr val="E943E1"/>
    <a:srgbClr val="E41C6A"/>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479" autoAdjust="0"/>
  </p:normalViewPr>
  <p:slideViewPr>
    <p:cSldViewPr snapToGrid="0">
      <p:cViewPr varScale="1">
        <p:scale>
          <a:sx n="55" d="100"/>
          <a:sy n="55" d="100"/>
        </p:scale>
        <p:origin x="126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91D71-3ED3-4791-845A-CA0DE6091040}"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9740F-A51F-4A38-9A02-B4A9047C67B3}" type="slidenum">
              <a:rPr lang="en-US" smtClean="0"/>
              <a:t>‹#›</a:t>
            </a:fld>
            <a:endParaRPr lang="en-US"/>
          </a:p>
        </p:txBody>
      </p:sp>
    </p:spTree>
    <p:extLst>
      <p:ext uri="{BB962C8B-B14F-4D97-AF65-F5344CB8AC3E}">
        <p14:creationId xmlns:p14="http://schemas.microsoft.com/office/powerpoint/2010/main" val="224645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9740F-A51F-4A38-9A02-B4A9047C67B3}" type="slidenum">
              <a:rPr lang="en-US" smtClean="0"/>
              <a:t>1</a:t>
            </a:fld>
            <a:endParaRPr lang="en-US"/>
          </a:p>
        </p:txBody>
      </p:sp>
    </p:spTree>
    <p:extLst>
      <p:ext uri="{BB962C8B-B14F-4D97-AF65-F5344CB8AC3E}">
        <p14:creationId xmlns:p14="http://schemas.microsoft.com/office/powerpoint/2010/main" val="133820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A7723E4-6CF9-49A0-952C-A55BA3117FD4}" type="datetimeFigureOut">
              <a:rPr lang="en-US" smtClean="0"/>
              <a:t>2/27/2023</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53E0CB1A-6E2F-4EFF-A037-08015647DCD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13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723E4-6CF9-49A0-952C-A55BA3117FD4}"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4199937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723E4-6CF9-49A0-952C-A55BA3117FD4}"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298486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723E4-6CF9-49A0-952C-A55BA3117FD4}"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3153313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723E4-6CF9-49A0-952C-A55BA3117FD4}"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0CB1A-6E2F-4EFF-A037-08015647DCD9}"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832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723E4-6CF9-49A0-952C-A55BA3117FD4}"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2204768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723E4-6CF9-49A0-952C-A55BA3117FD4}"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39584628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723E4-6CF9-49A0-952C-A55BA3117FD4}"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25857597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723E4-6CF9-49A0-952C-A55BA3117FD4}" type="datetimeFigureOut">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34789287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723E4-6CF9-49A0-952C-A55BA3117FD4}"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1897067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723E4-6CF9-49A0-952C-A55BA3117FD4}"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0CB1A-6E2F-4EFF-A037-08015647DCD9}" type="slidenum">
              <a:rPr lang="en-US" smtClean="0"/>
              <a:t>‹#›</a:t>
            </a:fld>
            <a:endParaRPr lang="en-US"/>
          </a:p>
        </p:txBody>
      </p:sp>
    </p:spTree>
    <p:extLst>
      <p:ext uri="{BB962C8B-B14F-4D97-AF65-F5344CB8AC3E}">
        <p14:creationId xmlns:p14="http://schemas.microsoft.com/office/powerpoint/2010/main" val="896663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A7723E4-6CF9-49A0-952C-A55BA3117FD4}" type="datetimeFigureOut">
              <a:rPr lang="en-US" smtClean="0"/>
              <a:t>2/27/2023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3E0CB1A-6E2F-4EFF-A037-08015647DCD9}" type="slidenum">
              <a:rPr lang="en-US" smtClean="0"/>
              <a:t>‹#›</a:t>
            </a:fld>
            <a:endParaRPr lang="en-US"/>
          </a:p>
        </p:txBody>
      </p:sp>
    </p:spTree>
    <p:extLst>
      <p:ext uri="{BB962C8B-B14F-4D97-AF65-F5344CB8AC3E}">
        <p14:creationId xmlns:p14="http://schemas.microsoft.com/office/powerpoint/2010/main" val="28073242"/>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hyperlink" Target="https://redis.io/resources/modules/" TargetMode="External" /><Relationship Id="rId7" Type="http://schemas.openxmlformats.org/officeDocument/2006/relationships/hyperlink" Target="https://redis.com/" TargetMode="External" /><Relationship Id="rId2" Type="http://schemas.openxmlformats.org/officeDocument/2006/relationships/hyperlink" Target="https://redis.com/redis-enterprise/technology/redis-enterprise-cluster-architecture/" TargetMode="External" /><Relationship Id="rId1" Type="http://schemas.openxmlformats.org/officeDocument/2006/relationships/slideLayout" Target="../slideLayouts/slideLayout7.xml" /><Relationship Id="rId6" Type="http://schemas.openxmlformats.org/officeDocument/2006/relationships/hyperlink" Target="https://redis.com/blog/5-industry-use-cases-for-redis-developers/" TargetMode="External" /><Relationship Id="rId5" Type="http://schemas.openxmlformats.org/officeDocument/2006/relationships/hyperlink" Target="https://www.memurai.com/blog/geospatial-queries-in-redis" TargetMode="External" /><Relationship Id="rId4" Type="http://schemas.openxmlformats.org/officeDocument/2006/relationships/hyperlink" Target="https://redis.io/docs/data-types/geospatial/" TargetMode="External" /></Relationships>
</file>

<file path=ppt/slides/_rels/slide17.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094F474D-B5A4-F7ED-2CF1-7CC43888F002}"/>
              </a:ext>
            </a:extLst>
          </p:cNvPr>
          <p:cNvPicPr/>
          <p:nvPr/>
        </p:nvPicPr>
        <p:blipFill>
          <a:blip r:embed="rId3" cstate="print"/>
          <a:stretch>
            <a:fillRect/>
          </a:stretch>
        </p:blipFill>
        <p:spPr>
          <a:xfrm>
            <a:off x="304800" y="392651"/>
            <a:ext cx="1306255" cy="1302216"/>
          </a:xfrm>
          <a:prstGeom prst="rect">
            <a:avLst/>
          </a:prstGeom>
        </p:spPr>
      </p:pic>
      <p:sp>
        <p:nvSpPr>
          <p:cNvPr id="5" name="object 3">
            <a:extLst>
              <a:ext uri="{FF2B5EF4-FFF2-40B4-BE49-F238E27FC236}">
                <a16:creationId xmlns:a16="http://schemas.microsoft.com/office/drawing/2014/main" id="{556945B6-2925-C78F-19AF-138908B7CF92}"/>
              </a:ext>
            </a:extLst>
          </p:cNvPr>
          <p:cNvSpPr txBox="1"/>
          <p:nvPr/>
        </p:nvSpPr>
        <p:spPr>
          <a:xfrm>
            <a:off x="706581" y="392651"/>
            <a:ext cx="11859489" cy="859531"/>
          </a:xfrm>
          <a:prstGeom prst="rect">
            <a:avLst/>
          </a:prstGeom>
        </p:spPr>
        <p:txBody>
          <a:bodyPr vert="horz" wrap="square" lIns="0" tIns="12700" rIns="0" bIns="0" rtlCol="0">
            <a:spAutoFit/>
          </a:bodyPr>
          <a:lstStyle/>
          <a:p>
            <a:pPr marL="12700" marR="5080" algn="ctr">
              <a:lnSpc>
                <a:spcPct val="115900"/>
              </a:lnSpc>
              <a:spcBef>
                <a:spcPts val="100"/>
              </a:spcBef>
            </a:pPr>
            <a:r>
              <a:rPr sz="2200" b="1" spc="15" dirty="0">
                <a:solidFill>
                  <a:srgbClr val="0000FF"/>
                </a:solidFill>
                <a:latin typeface="Times New Roman" panose="02020603050405020304" pitchFamily="18" charset="0"/>
                <a:cs typeface="Times New Roman" panose="02020603050405020304" pitchFamily="18" charset="0"/>
              </a:rPr>
              <a:t>ANNAMACHARYA</a:t>
            </a:r>
            <a:r>
              <a:rPr sz="2200" b="1" spc="-225" dirty="0">
                <a:solidFill>
                  <a:srgbClr val="0000FF"/>
                </a:solidFill>
                <a:latin typeface="Times New Roman" panose="02020603050405020304" pitchFamily="18" charset="0"/>
                <a:cs typeface="Times New Roman" panose="02020603050405020304" pitchFamily="18" charset="0"/>
              </a:rPr>
              <a:t> </a:t>
            </a:r>
            <a:r>
              <a:rPr sz="2200" b="1" spc="15" dirty="0">
                <a:solidFill>
                  <a:srgbClr val="0000FF"/>
                </a:solidFill>
                <a:latin typeface="Times New Roman" panose="02020603050405020304" pitchFamily="18" charset="0"/>
                <a:cs typeface="Times New Roman" panose="02020603050405020304" pitchFamily="18" charset="0"/>
              </a:rPr>
              <a:t>INSTITUTE</a:t>
            </a:r>
            <a:r>
              <a:rPr sz="2200" b="1" spc="-225" dirty="0">
                <a:solidFill>
                  <a:srgbClr val="0000FF"/>
                </a:solidFill>
                <a:latin typeface="Times New Roman" panose="02020603050405020304" pitchFamily="18" charset="0"/>
                <a:cs typeface="Times New Roman" panose="02020603050405020304" pitchFamily="18" charset="0"/>
              </a:rPr>
              <a:t> </a:t>
            </a:r>
            <a:r>
              <a:rPr sz="2200" b="1" spc="-85" dirty="0">
                <a:solidFill>
                  <a:srgbClr val="0000FF"/>
                </a:solidFill>
                <a:latin typeface="Times New Roman" panose="02020603050405020304" pitchFamily="18" charset="0"/>
                <a:cs typeface="Times New Roman" panose="02020603050405020304" pitchFamily="18" charset="0"/>
              </a:rPr>
              <a:t>OF</a:t>
            </a:r>
            <a:r>
              <a:rPr sz="2200" b="1" spc="-225" dirty="0">
                <a:solidFill>
                  <a:srgbClr val="0000FF"/>
                </a:solidFill>
                <a:latin typeface="Times New Roman" panose="02020603050405020304" pitchFamily="18" charset="0"/>
                <a:cs typeface="Times New Roman" panose="02020603050405020304" pitchFamily="18" charset="0"/>
              </a:rPr>
              <a:t> </a:t>
            </a:r>
            <a:r>
              <a:rPr sz="2200" b="1" spc="-30" dirty="0">
                <a:solidFill>
                  <a:srgbClr val="0000FF"/>
                </a:solidFill>
                <a:latin typeface="Times New Roman" panose="02020603050405020304" pitchFamily="18" charset="0"/>
                <a:cs typeface="Times New Roman" panose="02020603050405020304" pitchFamily="18" charset="0"/>
              </a:rPr>
              <a:t>TECHNOLOGY </a:t>
            </a:r>
            <a:r>
              <a:rPr sz="2200" b="1" spc="-1320" dirty="0">
                <a:solidFill>
                  <a:srgbClr val="0000FF"/>
                </a:solidFill>
                <a:latin typeface="Times New Roman" panose="02020603050405020304" pitchFamily="18" charset="0"/>
                <a:cs typeface="Times New Roman" panose="02020603050405020304" pitchFamily="18" charset="0"/>
              </a:rPr>
              <a:t> </a:t>
            </a:r>
            <a:r>
              <a:rPr sz="2200" b="1" spc="120" dirty="0">
                <a:solidFill>
                  <a:srgbClr val="0000FF"/>
                </a:solidFill>
                <a:latin typeface="Times New Roman" panose="02020603050405020304" pitchFamily="18" charset="0"/>
                <a:cs typeface="Times New Roman" panose="02020603050405020304" pitchFamily="18" charset="0"/>
              </a:rPr>
              <a:t>AND</a:t>
            </a:r>
            <a:r>
              <a:rPr sz="2200" b="1" spc="-210" dirty="0">
                <a:solidFill>
                  <a:srgbClr val="0000FF"/>
                </a:solidFill>
                <a:latin typeface="Times New Roman" panose="02020603050405020304" pitchFamily="18" charset="0"/>
                <a:cs typeface="Times New Roman" panose="02020603050405020304" pitchFamily="18" charset="0"/>
              </a:rPr>
              <a:t> </a:t>
            </a:r>
            <a:r>
              <a:rPr sz="2200" b="1" spc="-75" dirty="0">
                <a:solidFill>
                  <a:srgbClr val="0000FF"/>
                </a:solidFill>
                <a:latin typeface="Times New Roman" panose="02020603050405020304" pitchFamily="18" charset="0"/>
                <a:cs typeface="Times New Roman" panose="02020603050405020304" pitchFamily="18" charset="0"/>
              </a:rPr>
              <a:t>SCIENCES::TIRUPATI</a:t>
            </a:r>
            <a:endParaRPr sz="2200" b="1" dirty="0">
              <a:solidFill>
                <a:srgbClr val="0000FF"/>
              </a:solidFill>
              <a:latin typeface="Times New Roman" panose="02020603050405020304" pitchFamily="18" charset="0"/>
              <a:cs typeface="Times New Roman" panose="02020603050405020304" pitchFamily="18" charset="0"/>
            </a:endParaRPr>
          </a:p>
          <a:p>
            <a:pPr marL="143510" algn="ctr">
              <a:lnSpc>
                <a:spcPct val="100000"/>
              </a:lnSpc>
              <a:spcBef>
                <a:spcPts val="915"/>
              </a:spcBef>
            </a:pPr>
            <a:r>
              <a:rPr sz="2200" b="1" spc="65" dirty="0">
                <a:solidFill>
                  <a:srgbClr val="0000FF"/>
                </a:solidFill>
                <a:latin typeface="Times New Roman" panose="02020603050405020304" pitchFamily="18" charset="0"/>
                <a:cs typeface="Times New Roman" panose="02020603050405020304" pitchFamily="18" charset="0"/>
              </a:rPr>
              <a:t>(AUTONOMOUS)</a:t>
            </a:r>
            <a:endParaRPr sz="2200" b="1" dirty="0">
              <a:solidFill>
                <a:srgbClr val="0000FF"/>
              </a:solidFill>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25C7203E-471A-8487-9AD3-8A780C3A776C}"/>
              </a:ext>
            </a:extLst>
          </p:cNvPr>
          <p:cNvSpPr txBox="1"/>
          <p:nvPr/>
        </p:nvSpPr>
        <p:spPr>
          <a:xfrm>
            <a:off x="2691705" y="1833893"/>
            <a:ext cx="7889240" cy="665480"/>
          </a:xfrm>
          <a:prstGeom prst="rect">
            <a:avLst/>
          </a:prstGeom>
        </p:spPr>
        <p:txBody>
          <a:bodyPr vert="horz" wrap="square" lIns="0" tIns="12700" rIns="0" bIns="0" rtlCol="0">
            <a:spAutoFit/>
          </a:bodyPr>
          <a:lstStyle/>
          <a:p>
            <a:pPr marL="12700">
              <a:lnSpc>
                <a:spcPct val="100000"/>
              </a:lnSpc>
              <a:spcBef>
                <a:spcPts val="100"/>
              </a:spcBef>
              <a:tabLst>
                <a:tab pos="4534535" algn="l"/>
              </a:tabLst>
            </a:pPr>
            <a:r>
              <a:rPr sz="4200" b="1" spc="105" dirty="0">
                <a:solidFill>
                  <a:srgbClr val="002060"/>
                </a:solidFill>
                <a:latin typeface="Trebuchet MS"/>
                <a:cs typeface="Trebuchet MS"/>
              </a:rPr>
              <a:t>T</a:t>
            </a:r>
            <a:r>
              <a:rPr sz="4200" b="1" spc="-310" dirty="0">
                <a:solidFill>
                  <a:srgbClr val="002060"/>
                </a:solidFill>
                <a:latin typeface="Trebuchet MS"/>
                <a:cs typeface="Trebuchet MS"/>
              </a:rPr>
              <a:t> </a:t>
            </a:r>
            <a:r>
              <a:rPr sz="4200" b="1" spc="330" dirty="0">
                <a:solidFill>
                  <a:srgbClr val="002060"/>
                </a:solidFill>
                <a:latin typeface="Trebuchet MS"/>
                <a:cs typeface="Trebuchet MS"/>
              </a:rPr>
              <a:t>E</a:t>
            </a:r>
            <a:r>
              <a:rPr sz="4200" b="1" spc="-310" dirty="0">
                <a:solidFill>
                  <a:srgbClr val="002060"/>
                </a:solidFill>
                <a:latin typeface="Trebuchet MS"/>
                <a:cs typeface="Trebuchet MS"/>
              </a:rPr>
              <a:t> </a:t>
            </a:r>
            <a:r>
              <a:rPr sz="4200" b="1" spc="555" dirty="0">
                <a:solidFill>
                  <a:srgbClr val="002060"/>
                </a:solidFill>
                <a:latin typeface="Trebuchet MS"/>
                <a:cs typeface="Trebuchet MS"/>
              </a:rPr>
              <a:t>C</a:t>
            </a:r>
            <a:r>
              <a:rPr sz="4200" b="1" spc="-310" dirty="0">
                <a:solidFill>
                  <a:srgbClr val="002060"/>
                </a:solidFill>
                <a:latin typeface="Trebuchet MS"/>
                <a:cs typeface="Trebuchet MS"/>
              </a:rPr>
              <a:t> </a:t>
            </a:r>
            <a:r>
              <a:rPr sz="4200" b="1" spc="375" dirty="0">
                <a:solidFill>
                  <a:srgbClr val="002060"/>
                </a:solidFill>
                <a:latin typeface="Trebuchet MS"/>
                <a:cs typeface="Trebuchet MS"/>
              </a:rPr>
              <a:t>H</a:t>
            </a:r>
            <a:r>
              <a:rPr sz="4200" b="1" spc="-310" dirty="0">
                <a:solidFill>
                  <a:srgbClr val="002060"/>
                </a:solidFill>
                <a:latin typeface="Trebuchet MS"/>
                <a:cs typeface="Trebuchet MS"/>
              </a:rPr>
              <a:t> </a:t>
            </a:r>
            <a:r>
              <a:rPr sz="4200" b="1" spc="585" dirty="0">
                <a:solidFill>
                  <a:srgbClr val="002060"/>
                </a:solidFill>
                <a:latin typeface="Trebuchet MS"/>
                <a:cs typeface="Trebuchet MS"/>
              </a:rPr>
              <a:t>N</a:t>
            </a:r>
            <a:r>
              <a:rPr sz="4200" b="1" spc="-310" dirty="0">
                <a:solidFill>
                  <a:srgbClr val="002060"/>
                </a:solidFill>
                <a:latin typeface="Trebuchet MS"/>
                <a:cs typeface="Trebuchet MS"/>
              </a:rPr>
              <a:t> </a:t>
            </a:r>
            <a:r>
              <a:rPr sz="4200" b="1" spc="215" dirty="0">
                <a:solidFill>
                  <a:srgbClr val="002060"/>
                </a:solidFill>
                <a:latin typeface="Trebuchet MS"/>
                <a:cs typeface="Trebuchet MS"/>
              </a:rPr>
              <a:t>I</a:t>
            </a:r>
            <a:r>
              <a:rPr sz="4200" b="1" spc="-310" dirty="0">
                <a:solidFill>
                  <a:srgbClr val="002060"/>
                </a:solidFill>
                <a:latin typeface="Trebuchet MS"/>
                <a:cs typeface="Trebuchet MS"/>
              </a:rPr>
              <a:t> </a:t>
            </a:r>
            <a:r>
              <a:rPr sz="4200" b="1" spc="555" dirty="0">
                <a:solidFill>
                  <a:srgbClr val="002060"/>
                </a:solidFill>
                <a:latin typeface="Trebuchet MS"/>
                <a:cs typeface="Trebuchet MS"/>
              </a:rPr>
              <a:t>C</a:t>
            </a:r>
            <a:r>
              <a:rPr sz="4200" b="1" spc="-310" dirty="0">
                <a:solidFill>
                  <a:srgbClr val="002060"/>
                </a:solidFill>
                <a:latin typeface="Trebuchet MS"/>
                <a:cs typeface="Trebuchet MS"/>
              </a:rPr>
              <a:t> </a:t>
            </a:r>
            <a:r>
              <a:rPr sz="4200" b="1" spc="450" dirty="0">
                <a:solidFill>
                  <a:srgbClr val="002060"/>
                </a:solidFill>
                <a:latin typeface="Trebuchet MS"/>
                <a:cs typeface="Trebuchet MS"/>
              </a:rPr>
              <a:t>A</a:t>
            </a:r>
            <a:r>
              <a:rPr sz="4200" b="1" spc="-310" dirty="0">
                <a:solidFill>
                  <a:srgbClr val="002060"/>
                </a:solidFill>
                <a:latin typeface="Trebuchet MS"/>
                <a:cs typeface="Trebuchet MS"/>
              </a:rPr>
              <a:t> </a:t>
            </a:r>
            <a:r>
              <a:rPr sz="4200" b="1" spc="105" dirty="0">
                <a:solidFill>
                  <a:srgbClr val="002060"/>
                </a:solidFill>
                <a:latin typeface="Trebuchet MS"/>
                <a:cs typeface="Trebuchet MS"/>
              </a:rPr>
              <a:t>L</a:t>
            </a:r>
            <a:r>
              <a:rPr sz="4200" b="1" dirty="0">
                <a:solidFill>
                  <a:srgbClr val="002060"/>
                </a:solidFill>
                <a:latin typeface="Trebuchet MS"/>
                <a:cs typeface="Trebuchet MS"/>
              </a:rPr>
              <a:t>	</a:t>
            </a:r>
            <a:r>
              <a:rPr sz="4200" b="1" spc="840" dirty="0">
                <a:solidFill>
                  <a:srgbClr val="002060"/>
                </a:solidFill>
                <a:latin typeface="Trebuchet MS"/>
                <a:cs typeface="Trebuchet MS"/>
              </a:rPr>
              <a:t>S</a:t>
            </a:r>
            <a:r>
              <a:rPr sz="4200" b="1" spc="-310" dirty="0">
                <a:solidFill>
                  <a:srgbClr val="002060"/>
                </a:solidFill>
                <a:latin typeface="Trebuchet MS"/>
                <a:cs typeface="Trebuchet MS"/>
              </a:rPr>
              <a:t> </a:t>
            </a:r>
            <a:r>
              <a:rPr sz="4200" b="1" spc="330" dirty="0">
                <a:solidFill>
                  <a:srgbClr val="002060"/>
                </a:solidFill>
                <a:latin typeface="Trebuchet MS"/>
                <a:cs typeface="Trebuchet MS"/>
              </a:rPr>
              <a:t>E</a:t>
            </a:r>
            <a:r>
              <a:rPr sz="4200" b="1" spc="-310" dirty="0">
                <a:solidFill>
                  <a:srgbClr val="002060"/>
                </a:solidFill>
                <a:latin typeface="Trebuchet MS"/>
                <a:cs typeface="Trebuchet MS"/>
              </a:rPr>
              <a:t> </a:t>
            </a:r>
            <a:r>
              <a:rPr sz="4200" b="1" spc="844" dirty="0">
                <a:solidFill>
                  <a:srgbClr val="002060"/>
                </a:solidFill>
                <a:latin typeface="Trebuchet MS"/>
                <a:cs typeface="Trebuchet MS"/>
              </a:rPr>
              <a:t>M</a:t>
            </a:r>
            <a:r>
              <a:rPr sz="4200" b="1" spc="-310" dirty="0">
                <a:solidFill>
                  <a:srgbClr val="002060"/>
                </a:solidFill>
                <a:latin typeface="Trebuchet MS"/>
                <a:cs typeface="Trebuchet MS"/>
              </a:rPr>
              <a:t> </a:t>
            </a:r>
            <a:r>
              <a:rPr sz="4200" b="1" spc="215" dirty="0">
                <a:solidFill>
                  <a:srgbClr val="002060"/>
                </a:solidFill>
                <a:latin typeface="Trebuchet MS"/>
                <a:cs typeface="Trebuchet MS"/>
              </a:rPr>
              <a:t>I</a:t>
            </a:r>
            <a:r>
              <a:rPr sz="4200" b="1" spc="-310" dirty="0">
                <a:solidFill>
                  <a:srgbClr val="002060"/>
                </a:solidFill>
                <a:latin typeface="Trebuchet MS"/>
                <a:cs typeface="Trebuchet MS"/>
              </a:rPr>
              <a:t> </a:t>
            </a:r>
            <a:r>
              <a:rPr sz="4200" b="1" spc="585" dirty="0">
                <a:solidFill>
                  <a:srgbClr val="002060"/>
                </a:solidFill>
                <a:latin typeface="Trebuchet MS"/>
                <a:cs typeface="Trebuchet MS"/>
              </a:rPr>
              <a:t>N</a:t>
            </a:r>
            <a:r>
              <a:rPr sz="4200" b="1" spc="-310" dirty="0">
                <a:solidFill>
                  <a:srgbClr val="002060"/>
                </a:solidFill>
                <a:latin typeface="Trebuchet MS"/>
                <a:cs typeface="Trebuchet MS"/>
              </a:rPr>
              <a:t> </a:t>
            </a:r>
            <a:r>
              <a:rPr sz="4200" b="1" spc="450" dirty="0">
                <a:solidFill>
                  <a:srgbClr val="002060"/>
                </a:solidFill>
                <a:latin typeface="Trebuchet MS"/>
                <a:cs typeface="Trebuchet MS"/>
              </a:rPr>
              <a:t>A</a:t>
            </a:r>
            <a:r>
              <a:rPr sz="4200" b="1" spc="-310" dirty="0">
                <a:solidFill>
                  <a:srgbClr val="002060"/>
                </a:solidFill>
                <a:latin typeface="Trebuchet MS"/>
                <a:cs typeface="Trebuchet MS"/>
              </a:rPr>
              <a:t> </a:t>
            </a:r>
            <a:r>
              <a:rPr sz="4200" b="1" spc="430" dirty="0">
                <a:solidFill>
                  <a:srgbClr val="002060"/>
                </a:solidFill>
                <a:latin typeface="Trebuchet MS"/>
                <a:cs typeface="Trebuchet MS"/>
              </a:rPr>
              <a:t>R</a:t>
            </a:r>
            <a:endParaRPr sz="4200" dirty="0">
              <a:solidFill>
                <a:srgbClr val="002060"/>
              </a:solidFill>
              <a:latin typeface="Trebuchet MS"/>
              <a:cs typeface="Trebuchet MS"/>
            </a:endParaRPr>
          </a:p>
        </p:txBody>
      </p:sp>
      <p:sp>
        <p:nvSpPr>
          <p:cNvPr id="7" name="object 2">
            <a:extLst>
              <a:ext uri="{FF2B5EF4-FFF2-40B4-BE49-F238E27FC236}">
                <a16:creationId xmlns:a16="http://schemas.microsoft.com/office/drawing/2014/main" id="{5719D07D-FD0F-D92E-3EEE-AA0C05F6A9EB}"/>
              </a:ext>
            </a:extLst>
          </p:cNvPr>
          <p:cNvSpPr txBox="1"/>
          <p:nvPr/>
        </p:nvSpPr>
        <p:spPr>
          <a:xfrm>
            <a:off x="1090867" y="2566646"/>
            <a:ext cx="10408941" cy="843821"/>
          </a:xfrm>
          <a:prstGeom prst="rect">
            <a:avLst/>
          </a:prstGeom>
        </p:spPr>
        <p:txBody>
          <a:bodyPr vert="horz" wrap="square" lIns="0" tIns="12700" rIns="0" bIns="0" rtlCol="0">
            <a:spAutoFit/>
          </a:bodyPr>
          <a:lstStyle/>
          <a:p>
            <a:pPr marL="12700" algn="ctr">
              <a:lnSpc>
                <a:spcPct val="100000"/>
              </a:lnSpc>
              <a:spcBef>
                <a:spcPts val="100"/>
              </a:spcBef>
              <a:tabLst>
                <a:tab pos="4534535" algn="l"/>
              </a:tabLst>
            </a:pPr>
            <a:r>
              <a:rPr lang="en-US" sz="5400" b="1" dirty="0">
                <a:solidFill>
                  <a:srgbClr val="05BEFF"/>
                </a:solidFill>
                <a:latin typeface="Georgia" panose="02040502050405020303" pitchFamily="18" charset="0"/>
              </a:rPr>
              <a:t>Advanced Database System</a:t>
            </a:r>
            <a:endParaRPr sz="11500" dirty="0">
              <a:solidFill>
                <a:srgbClr val="05BEFF"/>
              </a:solidFill>
              <a:latin typeface="Georgia" panose="02040502050405020303" pitchFamily="18" charset="0"/>
              <a:cs typeface="Times New Roman" panose="02020603050405020304" pitchFamily="18" charset="0"/>
            </a:endParaRPr>
          </a:p>
        </p:txBody>
      </p:sp>
      <p:sp>
        <p:nvSpPr>
          <p:cNvPr id="9" name="object 6">
            <a:extLst>
              <a:ext uri="{FF2B5EF4-FFF2-40B4-BE49-F238E27FC236}">
                <a16:creationId xmlns:a16="http://schemas.microsoft.com/office/drawing/2014/main" id="{28904CE9-E321-5606-4310-0632ADBE27AD}"/>
              </a:ext>
            </a:extLst>
          </p:cNvPr>
          <p:cNvSpPr txBox="1">
            <a:spLocks/>
          </p:cNvSpPr>
          <p:nvPr/>
        </p:nvSpPr>
        <p:spPr>
          <a:xfrm>
            <a:off x="3085919" y="4430144"/>
            <a:ext cx="6418835" cy="942566"/>
          </a:xfrm>
          <a:prstGeom prst="rect">
            <a:avLst/>
          </a:prstGeom>
        </p:spPr>
        <p:txBody>
          <a:bodyPr vert="horz" wrap="square" lIns="0" tIns="4191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700" algn="ctr">
              <a:spcBef>
                <a:spcPts val="330"/>
              </a:spcBef>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Presented By:</a:t>
            </a:r>
          </a:p>
          <a:p>
            <a:pPr marL="12700" algn="ctr">
              <a:spcBef>
                <a:spcPts val="330"/>
              </a:spcBef>
            </a:pPr>
            <a:r>
              <a:rPr lang="en-US" sz="2800" b="1" dirty="0">
                <a:latin typeface="Times New Roman" panose="02020603050405020304" pitchFamily="18" charset="0"/>
                <a:ea typeface="Calibri" panose="020F0502020204030204" pitchFamily="34" charset="0"/>
                <a:cs typeface="Times New Roman" panose="02020603050405020304" pitchFamily="18" charset="0"/>
              </a:rPr>
              <a:t>A. TEJASWINI, 19AK1A05H4</a:t>
            </a:r>
            <a:endParaRPr lang="en-US" sz="4000" b="1" spc="114" dirty="0">
              <a:latin typeface="Times New Roman" panose="02020603050405020304" pitchFamily="18" charset="0"/>
              <a:cs typeface="Times New Roman" panose="02020603050405020304" pitchFamily="18" charset="0"/>
            </a:endParaRPr>
          </a:p>
        </p:txBody>
      </p:sp>
      <p:sp>
        <p:nvSpPr>
          <p:cNvPr id="2" name="object 5">
            <a:extLst>
              <a:ext uri="{FF2B5EF4-FFF2-40B4-BE49-F238E27FC236}">
                <a16:creationId xmlns:a16="http://schemas.microsoft.com/office/drawing/2014/main" id="{3E5E72CD-6A42-1AA2-CF8C-EE69A93D0E20}"/>
              </a:ext>
            </a:extLst>
          </p:cNvPr>
          <p:cNvSpPr txBox="1">
            <a:spLocks/>
          </p:cNvSpPr>
          <p:nvPr/>
        </p:nvSpPr>
        <p:spPr>
          <a:xfrm>
            <a:off x="6840150" y="5312730"/>
            <a:ext cx="5153581" cy="1332801"/>
          </a:xfrm>
          <a:prstGeom prst="rect">
            <a:avLst/>
          </a:prstGeom>
        </p:spPr>
        <p:txBody>
          <a:bodyPr vert="horz" wrap="square" lIns="0" tIns="4191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700">
              <a:spcBef>
                <a:spcPts val="330"/>
              </a:spcBef>
            </a:pPr>
            <a:r>
              <a:rPr lang="en-US" sz="2600" b="1" spc="40" dirty="0">
                <a:solidFill>
                  <a:srgbClr val="FF0000"/>
                </a:solidFill>
                <a:latin typeface="Times New Roman" panose="02020603050405020304" pitchFamily="18" charset="0"/>
                <a:cs typeface="Times New Roman" panose="02020603050405020304" pitchFamily="18" charset="0"/>
              </a:rPr>
              <a:t>Head of The Department</a:t>
            </a:r>
            <a:r>
              <a:rPr lang="en-US" sz="2600" b="1" spc="-160" dirty="0">
                <a:solidFill>
                  <a:srgbClr val="FF0000"/>
                </a:solidFill>
                <a:latin typeface="Times New Roman" panose="02020603050405020304" pitchFamily="18" charset="0"/>
                <a:cs typeface="Times New Roman" panose="02020603050405020304" pitchFamily="18" charset="0"/>
              </a:rPr>
              <a:t> </a:t>
            </a:r>
            <a:r>
              <a:rPr lang="en-US" sz="2600" b="1" spc="-195" dirty="0">
                <a:solidFill>
                  <a:srgbClr val="FF0000"/>
                </a:solidFill>
                <a:latin typeface="Times New Roman" panose="02020603050405020304" pitchFamily="18" charset="0"/>
                <a:cs typeface="Times New Roman" panose="02020603050405020304" pitchFamily="18" charset="0"/>
              </a:rPr>
              <a:t>:</a:t>
            </a:r>
          </a:p>
          <a:p>
            <a:pPr marL="12700" marR="5080">
              <a:lnSpc>
                <a:spcPct val="115799"/>
              </a:lnSpc>
              <a:spcBef>
                <a:spcPts val="5"/>
              </a:spcBef>
            </a:pPr>
            <a:r>
              <a:rPr lang="en-US" sz="2600" b="1" spc="295" dirty="0">
                <a:latin typeface="Times New Roman" panose="02020603050405020304" pitchFamily="18" charset="0"/>
                <a:cs typeface="Times New Roman" panose="02020603050405020304" pitchFamily="18" charset="0"/>
              </a:rPr>
              <a:t>Mr</a:t>
            </a:r>
            <a:r>
              <a:rPr lang="en-US" sz="2600" b="1" spc="-210" dirty="0">
                <a:latin typeface="Times New Roman" panose="02020603050405020304" pitchFamily="18" charset="0"/>
                <a:cs typeface="Times New Roman" panose="02020603050405020304" pitchFamily="18" charset="0"/>
              </a:rPr>
              <a:t>. B. Ramana Reddy</a:t>
            </a:r>
            <a:r>
              <a:rPr lang="en-US" sz="2600" b="1" dirty="0">
                <a:latin typeface="Times New Roman" panose="02020603050405020304" pitchFamily="18" charset="0"/>
                <a:cs typeface="Times New Roman" panose="02020603050405020304" pitchFamily="18" charset="0"/>
              </a:rPr>
              <a:t>, MTech.(Ph.D)</a:t>
            </a:r>
            <a:r>
              <a:rPr lang="en-US" sz="2600" b="1" spc="40" dirty="0">
                <a:latin typeface="Times New Roman" panose="02020603050405020304" pitchFamily="18" charset="0"/>
                <a:cs typeface="Times New Roman" panose="02020603050405020304" pitchFamily="18" charset="0"/>
              </a:rPr>
              <a:t> </a:t>
            </a:r>
          </a:p>
          <a:p>
            <a:pPr marL="12700" marR="5080">
              <a:lnSpc>
                <a:spcPct val="115799"/>
              </a:lnSpc>
              <a:spcBef>
                <a:spcPts val="5"/>
              </a:spcBef>
            </a:pPr>
            <a:r>
              <a:rPr lang="en-US" sz="2600" b="1" spc="-5" dirty="0">
                <a:latin typeface="Times New Roman" panose="02020603050405020304" pitchFamily="18" charset="0"/>
                <a:cs typeface="Times New Roman" panose="02020603050405020304" pitchFamily="18" charset="0"/>
              </a:rPr>
              <a:t>Assistant</a:t>
            </a:r>
            <a:r>
              <a:rPr lang="en-US" sz="2600" b="1" spc="-160" dirty="0">
                <a:latin typeface="Times New Roman" panose="02020603050405020304" pitchFamily="18" charset="0"/>
                <a:cs typeface="Times New Roman" panose="02020603050405020304" pitchFamily="18" charset="0"/>
              </a:rPr>
              <a:t> </a:t>
            </a:r>
            <a:r>
              <a:rPr lang="en-US" sz="2600" b="1" spc="10" dirty="0">
                <a:latin typeface="Times New Roman" panose="02020603050405020304" pitchFamily="18" charset="0"/>
                <a:cs typeface="Times New Roman" panose="02020603050405020304" pitchFamily="18" charset="0"/>
              </a:rPr>
              <a:t>Professor</a:t>
            </a:r>
            <a:r>
              <a:rPr lang="en-US" sz="2600" b="1" spc="-155" dirty="0">
                <a:latin typeface="Times New Roman" panose="02020603050405020304" pitchFamily="18" charset="0"/>
                <a:cs typeface="Times New Roman" panose="02020603050405020304" pitchFamily="18" charset="0"/>
              </a:rPr>
              <a:t>, </a:t>
            </a:r>
            <a:r>
              <a:rPr lang="en-US" sz="2600" b="1" spc="-150" dirty="0">
                <a:latin typeface="Times New Roman" panose="02020603050405020304" pitchFamily="18" charset="0"/>
                <a:cs typeface="Times New Roman" panose="02020603050405020304" pitchFamily="18" charset="0"/>
              </a:rPr>
              <a:t>CSE.</a:t>
            </a:r>
          </a:p>
        </p:txBody>
      </p:sp>
      <p:sp>
        <p:nvSpPr>
          <p:cNvPr id="10" name="TextBox 9">
            <a:extLst>
              <a:ext uri="{FF2B5EF4-FFF2-40B4-BE49-F238E27FC236}">
                <a16:creationId xmlns:a16="http://schemas.microsoft.com/office/drawing/2014/main" id="{C1D5FB85-1885-2A54-0E0E-AB5D141CB53B}"/>
              </a:ext>
            </a:extLst>
          </p:cNvPr>
          <p:cNvSpPr txBox="1"/>
          <p:nvPr/>
        </p:nvSpPr>
        <p:spPr>
          <a:xfrm>
            <a:off x="2180492" y="1312205"/>
            <a:ext cx="9319316" cy="461665"/>
          </a:xfrm>
          <a:prstGeom prst="rect">
            <a:avLst/>
          </a:prstGeom>
          <a:noFill/>
        </p:spPr>
        <p:txBody>
          <a:bodyPr wrap="square">
            <a:spAutoFit/>
          </a:bodyPr>
          <a:lstStyle/>
          <a:p>
            <a:r>
              <a:rPr lang="en-US" sz="2400" b="1" dirty="0">
                <a:solidFill>
                  <a:srgbClr val="6600CC"/>
                </a:solidFill>
                <a:latin typeface="Times New Roman" panose="02020603050405020304" pitchFamily="18" charset="0"/>
                <a:cs typeface="Times New Roman" panose="02020603050405020304" pitchFamily="18" charset="0"/>
              </a:rPr>
              <a:t>DEPARTMENT OF COMPUTER SCIENCE AND ENGINEERING</a:t>
            </a:r>
            <a:endParaRPr lang="en-US" sz="2400" dirty="0">
              <a:solidFill>
                <a:srgbClr val="6600CC"/>
              </a:solidFill>
            </a:endParaRPr>
          </a:p>
        </p:txBody>
      </p:sp>
      <p:sp>
        <p:nvSpPr>
          <p:cNvPr id="3" name="object 5">
            <a:extLst>
              <a:ext uri="{FF2B5EF4-FFF2-40B4-BE49-F238E27FC236}">
                <a16:creationId xmlns:a16="http://schemas.microsoft.com/office/drawing/2014/main" id="{CFF53EBF-3483-0C57-C108-3A6EEC5D2A74}"/>
              </a:ext>
            </a:extLst>
          </p:cNvPr>
          <p:cNvSpPr txBox="1">
            <a:spLocks/>
          </p:cNvSpPr>
          <p:nvPr/>
        </p:nvSpPr>
        <p:spPr>
          <a:xfrm>
            <a:off x="665148" y="5312731"/>
            <a:ext cx="5045710" cy="1332801"/>
          </a:xfrm>
          <a:prstGeom prst="rect">
            <a:avLst/>
          </a:prstGeom>
        </p:spPr>
        <p:txBody>
          <a:bodyPr vert="horz" wrap="square" lIns="0" tIns="4191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700">
              <a:spcBef>
                <a:spcPts val="330"/>
              </a:spcBef>
            </a:pPr>
            <a:r>
              <a:rPr lang="en-US" sz="2600" b="1" spc="40" dirty="0">
                <a:solidFill>
                  <a:srgbClr val="FF0000"/>
                </a:solidFill>
                <a:latin typeface="Times New Roman" panose="02020603050405020304" pitchFamily="18" charset="0"/>
                <a:cs typeface="Times New Roman" panose="02020603050405020304" pitchFamily="18" charset="0"/>
              </a:rPr>
              <a:t>Seminar</a:t>
            </a:r>
            <a:r>
              <a:rPr lang="en-US" sz="2600" b="1" spc="-160" dirty="0">
                <a:solidFill>
                  <a:srgbClr val="FF0000"/>
                </a:solidFill>
                <a:latin typeface="Times New Roman" panose="02020603050405020304" pitchFamily="18" charset="0"/>
                <a:cs typeface="Times New Roman" panose="02020603050405020304" pitchFamily="18" charset="0"/>
              </a:rPr>
              <a:t> </a:t>
            </a:r>
            <a:r>
              <a:rPr lang="en-US" sz="2600" b="1" spc="40" dirty="0">
                <a:solidFill>
                  <a:srgbClr val="FF0000"/>
                </a:solidFill>
                <a:latin typeface="Times New Roman" panose="02020603050405020304" pitchFamily="18" charset="0"/>
                <a:cs typeface="Times New Roman" panose="02020603050405020304" pitchFamily="18" charset="0"/>
              </a:rPr>
              <a:t>Incharge</a:t>
            </a:r>
            <a:r>
              <a:rPr lang="en-US" sz="2600" b="1" spc="-160" dirty="0">
                <a:solidFill>
                  <a:srgbClr val="FF0000"/>
                </a:solidFill>
                <a:latin typeface="Times New Roman" panose="02020603050405020304" pitchFamily="18" charset="0"/>
                <a:cs typeface="Times New Roman" panose="02020603050405020304" pitchFamily="18" charset="0"/>
              </a:rPr>
              <a:t> </a:t>
            </a:r>
            <a:r>
              <a:rPr lang="en-US" sz="2600" b="1" spc="-195" dirty="0">
                <a:solidFill>
                  <a:srgbClr val="FF0000"/>
                </a:solidFill>
                <a:latin typeface="Times New Roman" panose="02020603050405020304" pitchFamily="18" charset="0"/>
                <a:cs typeface="Times New Roman" panose="02020603050405020304" pitchFamily="18" charset="0"/>
              </a:rPr>
              <a:t>:</a:t>
            </a:r>
          </a:p>
          <a:p>
            <a:pPr marL="12700" marR="5080">
              <a:lnSpc>
                <a:spcPct val="115799"/>
              </a:lnSpc>
              <a:spcBef>
                <a:spcPts val="5"/>
              </a:spcBef>
            </a:pPr>
            <a:r>
              <a:rPr lang="en-US" sz="2600" b="1" spc="295" dirty="0">
                <a:latin typeface="Times New Roman" panose="02020603050405020304" pitchFamily="18" charset="0"/>
                <a:cs typeface="Times New Roman" panose="02020603050405020304" pitchFamily="18" charset="0"/>
              </a:rPr>
              <a:t>M</a:t>
            </a:r>
            <a:r>
              <a:rPr lang="en-US" sz="2600" b="1" spc="-210" dirty="0">
                <a:latin typeface="Times New Roman" panose="02020603050405020304" pitchFamily="18" charset="0"/>
                <a:cs typeface="Times New Roman" panose="02020603050405020304" pitchFamily="18" charset="0"/>
              </a:rPr>
              <a:t>s</a:t>
            </a:r>
            <a:r>
              <a:rPr lang="en-US" sz="2600" b="1" spc="-10" dirty="0">
                <a:latin typeface="Times New Roman" panose="02020603050405020304" pitchFamily="18" charset="0"/>
                <a:cs typeface="Times New Roman" panose="02020603050405020304" pitchFamily="18" charset="0"/>
              </a:rPr>
              <a:t>.</a:t>
            </a:r>
            <a:r>
              <a:rPr lang="en-US" sz="2600" b="1" spc="-145" dirty="0">
                <a:latin typeface="Times New Roman" panose="02020603050405020304" pitchFamily="18" charset="0"/>
                <a:cs typeface="Times New Roman" panose="02020603050405020304" pitchFamily="18" charset="0"/>
              </a:rPr>
              <a:t> </a:t>
            </a:r>
            <a:r>
              <a:rPr lang="en-US" sz="2600" b="1" spc="-220" dirty="0">
                <a:latin typeface="Times New Roman" panose="02020603050405020304" pitchFamily="18" charset="0"/>
                <a:cs typeface="Times New Roman" panose="02020603050405020304" pitchFamily="18" charset="0"/>
              </a:rPr>
              <a:t>K</a:t>
            </a:r>
            <a:r>
              <a:rPr lang="en-US" sz="2600" b="1" spc="-10" dirty="0">
                <a:latin typeface="Times New Roman" panose="02020603050405020304" pitchFamily="18" charset="0"/>
                <a:cs typeface="Times New Roman" panose="02020603050405020304" pitchFamily="18" charset="0"/>
              </a:rPr>
              <a:t>.</a:t>
            </a:r>
            <a:r>
              <a:rPr lang="en-US" sz="2600" b="1" spc="-145" dirty="0">
                <a:latin typeface="Times New Roman" panose="02020603050405020304" pitchFamily="18" charset="0"/>
                <a:cs typeface="Times New Roman" panose="02020603050405020304" pitchFamily="18" charset="0"/>
              </a:rPr>
              <a:t> </a:t>
            </a:r>
            <a:r>
              <a:rPr lang="en-US" sz="2600" b="1" spc="-190" dirty="0">
                <a:latin typeface="Times New Roman" panose="02020603050405020304" pitchFamily="18" charset="0"/>
                <a:cs typeface="Times New Roman" panose="02020603050405020304" pitchFamily="18" charset="0"/>
              </a:rPr>
              <a:t>S</a:t>
            </a:r>
            <a:r>
              <a:rPr lang="en-US" sz="2600" b="1" spc="35" dirty="0">
                <a:latin typeface="Times New Roman" panose="02020603050405020304" pitchFamily="18" charset="0"/>
                <a:cs typeface="Times New Roman" panose="02020603050405020304" pitchFamily="18" charset="0"/>
              </a:rPr>
              <a:t>u</a:t>
            </a:r>
            <a:r>
              <a:rPr lang="en-US" sz="2600" b="1" spc="-210" dirty="0">
                <a:latin typeface="Times New Roman" panose="02020603050405020304" pitchFamily="18" charset="0"/>
                <a:cs typeface="Times New Roman" panose="02020603050405020304" pitchFamily="18" charset="0"/>
              </a:rPr>
              <a:t>s</a:t>
            </a:r>
            <a:r>
              <a:rPr lang="en-US" sz="2600" b="1" spc="135" dirty="0">
                <a:latin typeface="Times New Roman" panose="02020603050405020304" pitchFamily="18" charset="0"/>
                <a:cs typeface="Times New Roman" panose="02020603050405020304" pitchFamily="18" charset="0"/>
              </a:rPr>
              <a:t>m</a:t>
            </a:r>
            <a:r>
              <a:rPr lang="en-US" sz="2600" b="1" spc="40" dirty="0">
                <a:latin typeface="Times New Roman" panose="02020603050405020304" pitchFamily="18" charset="0"/>
                <a:cs typeface="Times New Roman" panose="02020603050405020304" pitchFamily="18" charset="0"/>
              </a:rPr>
              <a:t>i</a:t>
            </a:r>
            <a:r>
              <a:rPr lang="en-US" sz="2600" b="1" spc="285" dirty="0">
                <a:latin typeface="Times New Roman" panose="02020603050405020304" pitchFamily="18" charset="0"/>
                <a:cs typeface="Times New Roman" panose="02020603050405020304" pitchFamily="18" charset="0"/>
              </a:rPr>
              <a:t>t</a:t>
            </a:r>
            <a:r>
              <a:rPr lang="en-US" sz="2600" b="1" spc="60" dirty="0">
                <a:latin typeface="Times New Roman" panose="02020603050405020304" pitchFamily="18" charset="0"/>
                <a:cs typeface="Times New Roman" panose="02020603050405020304" pitchFamily="18" charset="0"/>
              </a:rPr>
              <a:t>h</a:t>
            </a:r>
            <a:r>
              <a:rPr lang="en-US" sz="2600" b="1" spc="30" dirty="0">
                <a:latin typeface="Times New Roman" panose="02020603050405020304" pitchFamily="18" charset="0"/>
                <a:cs typeface="Times New Roman" panose="02020603050405020304" pitchFamily="18" charset="0"/>
              </a:rPr>
              <a:t>a</a:t>
            </a:r>
            <a:r>
              <a:rPr lang="en-US" sz="2600" b="1" dirty="0">
                <a:latin typeface="Times New Roman" panose="02020603050405020304" pitchFamily="18" charset="0"/>
                <a:cs typeface="Times New Roman" panose="02020603050405020304" pitchFamily="18" charset="0"/>
              </a:rPr>
              <a:t>,</a:t>
            </a:r>
            <a:r>
              <a:rPr lang="en-US" sz="2600" b="1" spc="-145" dirty="0">
                <a:latin typeface="Times New Roman" panose="02020603050405020304" pitchFamily="18" charset="0"/>
                <a:cs typeface="Times New Roman" panose="02020603050405020304" pitchFamily="18" charset="0"/>
              </a:rPr>
              <a:t> </a:t>
            </a:r>
            <a:r>
              <a:rPr lang="en-US" sz="2600" b="1" dirty="0">
                <a:effectLst/>
                <a:latin typeface="Times New Roman" panose="02020603050405020304" pitchFamily="18" charset="0"/>
                <a:ea typeface="Trebuchet MS" panose="020B0603020202020204" pitchFamily="34" charset="0"/>
                <a:cs typeface="Times New Roman" panose="02020603050405020304" pitchFamily="18" charset="0"/>
              </a:rPr>
              <a:t>MTech</a:t>
            </a:r>
            <a:r>
              <a:rPr lang="en-US" sz="2600" b="1" spc="40" dirty="0">
                <a:latin typeface="Times New Roman" panose="02020603050405020304" pitchFamily="18" charset="0"/>
                <a:cs typeface="Times New Roman" panose="02020603050405020304" pitchFamily="18" charset="0"/>
              </a:rPr>
              <a:t>  </a:t>
            </a:r>
          </a:p>
          <a:p>
            <a:pPr marL="12700" marR="5080">
              <a:lnSpc>
                <a:spcPct val="115799"/>
              </a:lnSpc>
              <a:spcBef>
                <a:spcPts val="5"/>
              </a:spcBef>
            </a:pPr>
            <a:r>
              <a:rPr lang="en-US" sz="2600" b="1" spc="-5" dirty="0">
                <a:latin typeface="Times New Roman" panose="02020603050405020304" pitchFamily="18" charset="0"/>
                <a:cs typeface="Times New Roman" panose="02020603050405020304" pitchFamily="18" charset="0"/>
              </a:rPr>
              <a:t>Assistant</a:t>
            </a:r>
            <a:r>
              <a:rPr lang="en-US" sz="2600" b="1" spc="-160" dirty="0">
                <a:latin typeface="Times New Roman" panose="02020603050405020304" pitchFamily="18" charset="0"/>
                <a:cs typeface="Times New Roman" panose="02020603050405020304" pitchFamily="18" charset="0"/>
              </a:rPr>
              <a:t> </a:t>
            </a:r>
            <a:r>
              <a:rPr lang="en-US" sz="2600" b="1" spc="10" dirty="0">
                <a:latin typeface="Times New Roman" panose="02020603050405020304" pitchFamily="18" charset="0"/>
                <a:cs typeface="Times New Roman" panose="02020603050405020304" pitchFamily="18" charset="0"/>
              </a:rPr>
              <a:t>Professor</a:t>
            </a:r>
            <a:r>
              <a:rPr lang="en-US" sz="2600" b="1" spc="-155" dirty="0">
                <a:latin typeface="Times New Roman" panose="02020603050405020304" pitchFamily="18" charset="0"/>
                <a:cs typeface="Times New Roman" panose="02020603050405020304" pitchFamily="18" charset="0"/>
              </a:rPr>
              <a:t> </a:t>
            </a:r>
            <a:r>
              <a:rPr lang="en-US" sz="2600" b="1" spc="-150" dirty="0">
                <a:latin typeface="Times New Roman" panose="02020603050405020304" pitchFamily="18" charset="0"/>
                <a:cs typeface="Times New Roman" panose="02020603050405020304" pitchFamily="18" charset="0"/>
              </a:rPr>
              <a:t>CSE.</a:t>
            </a:r>
          </a:p>
        </p:txBody>
      </p:sp>
      <p:pic>
        <p:nvPicPr>
          <p:cNvPr id="15" name="Picture 14">
            <a:extLst>
              <a:ext uri="{FF2B5EF4-FFF2-40B4-BE49-F238E27FC236}">
                <a16:creationId xmlns:a16="http://schemas.microsoft.com/office/drawing/2014/main" id="{8124076B-9168-3453-113C-411C4DACBFAE}"/>
              </a:ext>
            </a:extLst>
          </p:cNvPr>
          <p:cNvPicPr>
            <a:picLocks noChangeAspect="1"/>
          </p:cNvPicPr>
          <p:nvPr/>
        </p:nvPicPr>
        <p:blipFill>
          <a:blip r:embed="rId4"/>
          <a:stretch>
            <a:fillRect/>
          </a:stretch>
        </p:blipFill>
        <p:spPr>
          <a:xfrm>
            <a:off x="4492505" y="3371152"/>
            <a:ext cx="3206988" cy="1027669"/>
          </a:xfrm>
          <a:prstGeom prst="rect">
            <a:avLst/>
          </a:prstGeom>
        </p:spPr>
      </p:pic>
    </p:spTree>
    <p:extLst>
      <p:ext uri="{BB962C8B-B14F-4D97-AF65-F5344CB8AC3E}">
        <p14:creationId xmlns:p14="http://schemas.microsoft.com/office/powerpoint/2010/main" val="89340313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C7E3CC-2782-21AB-8DA7-E79A4175A928}"/>
              </a:ext>
            </a:extLst>
          </p:cNvPr>
          <p:cNvSpPr txBox="1"/>
          <p:nvPr/>
        </p:nvSpPr>
        <p:spPr>
          <a:xfrm>
            <a:off x="1078467" y="782400"/>
            <a:ext cx="10335357" cy="707886"/>
          </a:xfrm>
          <a:prstGeom prst="rect">
            <a:avLst/>
          </a:prstGeom>
          <a:noFill/>
        </p:spPr>
        <p:txBody>
          <a:bodyPr wrap="square">
            <a:spAutoFit/>
          </a:bodyPr>
          <a:lstStyle/>
          <a:p>
            <a:pPr algn="ctr"/>
            <a:r>
              <a:rPr lang="en-US" sz="4000" b="1" i="0" dirty="0">
                <a:solidFill>
                  <a:srgbClr val="0000FF"/>
                </a:solidFill>
                <a:effectLst/>
                <a:latin typeface="Times New Roman" panose="02020603050405020304" pitchFamily="18" charset="0"/>
                <a:cs typeface="Times New Roman" panose="02020603050405020304" pitchFamily="18" charset="0"/>
              </a:rPr>
              <a:t>Geospatial queries in Redis</a:t>
            </a:r>
            <a:endParaRPr lang="en-US" sz="4000" dirty="0">
              <a:solidFill>
                <a:srgbClr val="00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D1C958-100A-876E-4306-795C0B8B34FB}"/>
              </a:ext>
            </a:extLst>
          </p:cNvPr>
          <p:cNvSpPr txBox="1"/>
          <p:nvPr/>
        </p:nvSpPr>
        <p:spPr>
          <a:xfrm>
            <a:off x="373730" y="287868"/>
            <a:ext cx="3828994" cy="707886"/>
          </a:xfrm>
          <a:prstGeom prst="rect">
            <a:avLst/>
          </a:prstGeom>
          <a:noFill/>
        </p:spPr>
        <p:txBody>
          <a:bodyPr wrap="square">
            <a:spAutoFit/>
          </a:bodyPr>
          <a:lstStyle/>
          <a:p>
            <a:r>
              <a:rPr lang="en-US" sz="4000" b="1" dirty="0">
                <a:solidFill>
                  <a:srgbClr val="6600CC"/>
                </a:solidFill>
                <a:latin typeface="Times New Roman" panose="02020603050405020304" pitchFamily="18" charset="0"/>
                <a:cs typeface="Times New Roman" panose="02020603050405020304" pitchFamily="18" charset="0"/>
              </a:rPr>
              <a:t>Example :</a:t>
            </a:r>
            <a:endParaRPr lang="en-US" sz="4000" dirty="0">
              <a:solidFill>
                <a:srgbClr val="6600CC"/>
              </a:solidFill>
            </a:endParaRPr>
          </a:p>
        </p:txBody>
      </p:sp>
      <p:pic>
        <p:nvPicPr>
          <p:cNvPr id="3" name="Picture 2">
            <a:extLst>
              <a:ext uri="{FF2B5EF4-FFF2-40B4-BE49-F238E27FC236}">
                <a16:creationId xmlns:a16="http://schemas.microsoft.com/office/drawing/2014/main" id="{53B3CE60-2BB5-41E6-D3CB-AF29C9D9BD46}"/>
              </a:ext>
            </a:extLst>
          </p:cNvPr>
          <p:cNvPicPr>
            <a:picLocks noChangeAspect="1"/>
          </p:cNvPicPr>
          <p:nvPr/>
        </p:nvPicPr>
        <p:blipFill>
          <a:blip r:embed="rId2"/>
          <a:stretch>
            <a:fillRect/>
          </a:stretch>
        </p:blipFill>
        <p:spPr>
          <a:xfrm>
            <a:off x="2780042" y="1490286"/>
            <a:ext cx="7208552" cy="3877428"/>
          </a:xfrm>
          <a:prstGeom prst="rect">
            <a:avLst/>
          </a:prstGeom>
        </p:spPr>
      </p:pic>
      <p:pic>
        <p:nvPicPr>
          <p:cNvPr id="7" name="Picture 6">
            <a:extLst>
              <a:ext uri="{FF2B5EF4-FFF2-40B4-BE49-F238E27FC236}">
                <a16:creationId xmlns:a16="http://schemas.microsoft.com/office/drawing/2014/main" id="{E9D42087-08BD-E274-B781-B9271E0C509A}"/>
              </a:ext>
            </a:extLst>
          </p:cNvPr>
          <p:cNvPicPr>
            <a:picLocks noChangeAspect="1"/>
          </p:cNvPicPr>
          <p:nvPr/>
        </p:nvPicPr>
        <p:blipFill>
          <a:blip r:embed="rId3"/>
          <a:stretch>
            <a:fillRect/>
          </a:stretch>
        </p:blipFill>
        <p:spPr>
          <a:xfrm>
            <a:off x="2974005" y="5523888"/>
            <a:ext cx="6820626" cy="1103424"/>
          </a:xfrm>
          <a:prstGeom prst="rect">
            <a:avLst/>
          </a:prstGeom>
        </p:spPr>
      </p:pic>
    </p:spTree>
    <p:extLst>
      <p:ext uri="{BB962C8B-B14F-4D97-AF65-F5344CB8AC3E}">
        <p14:creationId xmlns:p14="http://schemas.microsoft.com/office/powerpoint/2010/main" val="2690136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a:extLst>
              <a:ext uri="{FF2B5EF4-FFF2-40B4-BE49-F238E27FC236}">
                <a16:creationId xmlns:a16="http://schemas.microsoft.com/office/drawing/2014/main" id="{266DA662-A99E-7AC1-589D-88AB73C7A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22" y="1144465"/>
            <a:ext cx="10492155" cy="532804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EEBB62C-955D-7F2A-0732-2AD867925789}"/>
              </a:ext>
            </a:extLst>
          </p:cNvPr>
          <p:cNvSpPr txBox="1">
            <a:spLocks/>
          </p:cNvSpPr>
          <p:nvPr/>
        </p:nvSpPr>
        <p:spPr>
          <a:xfrm>
            <a:off x="1140351" y="297872"/>
            <a:ext cx="9875520" cy="9282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chemeClr val="accent5">
                    <a:lumMod val="75000"/>
                  </a:schemeClr>
                </a:solidFill>
                <a:latin typeface="Times New Roman" panose="02020603050405020304" pitchFamily="18" charset="0"/>
                <a:cs typeface="Times New Roman" panose="02020603050405020304" pitchFamily="18" charset="0"/>
              </a:rPr>
              <a:t>USE CASES</a:t>
            </a:r>
          </a:p>
        </p:txBody>
      </p:sp>
    </p:spTree>
    <p:extLst>
      <p:ext uri="{BB962C8B-B14F-4D97-AF65-F5344CB8AC3E}">
        <p14:creationId xmlns:p14="http://schemas.microsoft.com/office/powerpoint/2010/main" val="35620178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DE81C0-28AA-3604-EAB8-31A6035A9C96}"/>
              </a:ext>
            </a:extLst>
          </p:cNvPr>
          <p:cNvSpPr txBox="1">
            <a:spLocks/>
          </p:cNvSpPr>
          <p:nvPr/>
        </p:nvSpPr>
        <p:spPr>
          <a:xfrm>
            <a:off x="1140351" y="297872"/>
            <a:ext cx="9875520" cy="9282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rgbClr val="00B0F0"/>
                </a:solidFill>
                <a:latin typeface="Times New Roman" panose="02020603050405020304" pitchFamily="18" charset="0"/>
                <a:cs typeface="Times New Roman" panose="02020603050405020304" pitchFamily="18" charset="0"/>
              </a:rPr>
              <a:t>ADVANTAGES</a:t>
            </a:r>
          </a:p>
        </p:txBody>
      </p:sp>
      <p:sp>
        <p:nvSpPr>
          <p:cNvPr id="5" name="TextBox 4">
            <a:extLst>
              <a:ext uri="{FF2B5EF4-FFF2-40B4-BE49-F238E27FC236}">
                <a16:creationId xmlns:a16="http://schemas.microsoft.com/office/drawing/2014/main" id="{C0CEFA20-6CBD-39CA-1465-7D17AA7656DD}"/>
              </a:ext>
            </a:extLst>
          </p:cNvPr>
          <p:cNvSpPr txBox="1"/>
          <p:nvPr/>
        </p:nvSpPr>
        <p:spPr>
          <a:xfrm>
            <a:off x="386861" y="1226126"/>
            <a:ext cx="11412415" cy="5016412"/>
          </a:xfrm>
          <a:prstGeom prst="rect">
            <a:avLst/>
          </a:prstGeom>
          <a:noFill/>
        </p:spPr>
        <p:txBody>
          <a:bodyPr wrap="square">
            <a:spAutoFit/>
          </a:bodyPr>
          <a:lstStyle/>
          <a:p>
            <a:pPr algn="just">
              <a:buClr>
                <a:srgbClr val="0000FF"/>
              </a:buClr>
              <a:buFont typeface="+mj-lt"/>
              <a:buAutoNum type="arabicPeriod"/>
            </a:pPr>
            <a:r>
              <a:rPr lang="en-US" sz="2800" b="1" i="0" dirty="0">
                <a:solidFill>
                  <a:srgbClr val="6600CC"/>
                </a:solidFill>
                <a:effectLst/>
                <a:latin typeface="Times New Roman" panose="02020603050405020304" pitchFamily="18" charset="0"/>
                <a:cs typeface="Times New Roman" panose="02020603050405020304" pitchFamily="18" charset="0"/>
              </a:rPr>
              <a:t>High performance: </a:t>
            </a:r>
            <a:r>
              <a:rPr lang="en-US" sz="2800" i="0" dirty="0">
                <a:effectLst/>
                <a:latin typeface="Times New Roman" panose="02020603050405020304" pitchFamily="18" charset="0"/>
                <a:cs typeface="Times New Roman" panose="02020603050405020304" pitchFamily="18" charset="0"/>
              </a:rPr>
              <a:t>Redis is designed for high performance and can handle millions of transactions per second.</a:t>
            </a:r>
          </a:p>
          <a:p>
            <a:pPr algn="just">
              <a:buClr>
                <a:srgbClr val="0000FF"/>
              </a:buClr>
              <a:buFont typeface="+mj-lt"/>
              <a:buAutoNum type="arabicPeriod"/>
            </a:pPr>
            <a:r>
              <a:rPr lang="en-US" sz="2800" b="1" i="0" dirty="0">
                <a:solidFill>
                  <a:srgbClr val="6600CC"/>
                </a:solidFill>
                <a:effectLst/>
                <a:latin typeface="Times New Roman" panose="02020603050405020304" pitchFamily="18" charset="0"/>
                <a:cs typeface="Times New Roman" panose="02020603050405020304" pitchFamily="18" charset="0"/>
              </a:rPr>
              <a:t>Low latency: </a:t>
            </a:r>
            <a:r>
              <a:rPr lang="en-US" sz="2800" i="0" dirty="0">
                <a:effectLst/>
                <a:latin typeface="Times New Roman" panose="02020603050405020304" pitchFamily="18" charset="0"/>
                <a:cs typeface="Times New Roman" panose="02020603050405020304" pitchFamily="18" charset="0"/>
              </a:rPr>
              <a:t>Redis can serve requests in microseconds, making it ideal for real-time applications.</a:t>
            </a:r>
          </a:p>
          <a:p>
            <a:pPr algn="just">
              <a:buClr>
                <a:srgbClr val="0000FF"/>
              </a:buClr>
              <a:buFont typeface="+mj-lt"/>
              <a:buAutoNum type="arabicPeriod"/>
            </a:pPr>
            <a:r>
              <a:rPr lang="en-US" sz="2800" b="1" i="0" dirty="0">
                <a:solidFill>
                  <a:srgbClr val="6600CC"/>
                </a:solidFill>
                <a:effectLst/>
                <a:latin typeface="Times New Roman" panose="02020603050405020304" pitchFamily="18" charset="0"/>
                <a:cs typeface="Times New Roman" panose="02020603050405020304" pitchFamily="18" charset="0"/>
              </a:rPr>
              <a:t>Versatile data structures: </a:t>
            </a:r>
            <a:r>
              <a:rPr lang="en-US" sz="2800" i="0" dirty="0">
                <a:effectLst/>
                <a:latin typeface="Times New Roman" panose="02020603050405020304" pitchFamily="18" charset="0"/>
                <a:cs typeface="Times New Roman" panose="02020603050405020304" pitchFamily="18" charset="0"/>
              </a:rPr>
              <a:t>Redis supports a wide variety of data structures, including lists, sets, hashes, and sorted sets, which can be used for various use cases.</a:t>
            </a:r>
          </a:p>
          <a:p>
            <a:pPr algn="just">
              <a:buClr>
                <a:srgbClr val="0000FF"/>
              </a:buClr>
              <a:buFont typeface="+mj-lt"/>
              <a:buAutoNum type="arabicPeriod"/>
            </a:pPr>
            <a:r>
              <a:rPr lang="en-US" sz="2800" b="1" i="0" dirty="0">
                <a:solidFill>
                  <a:srgbClr val="6600CC"/>
                </a:solidFill>
                <a:effectLst/>
                <a:latin typeface="Times New Roman" panose="02020603050405020304" pitchFamily="18" charset="0"/>
                <a:cs typeface="Times New Roman" panose="02020603050405020304" pitchFamily="18" charset="0"/>
              </a:rPr>
              <a:t>Scalability: </a:t>
            </a:r>
            <a:r>
              <a:rPr lang="en-US" sz="2800" i="0" dirty="0">
                <a:effectLst/>
                <a:latin typeface="Times New Roman" panose="02020603050405020304" pitchFamily="18" charset="0"/>
                <a:cs typeface="Times New Roman" panose="02020603050405020304" pitchFamily="18" charset="0"/>
              </a:rPr>
              <a:t>Redis can be scaled horizontally by using clustering and replication techniques.</a:t>
            </a:r>
          </a:p>
          <a:p>
            <a:pPr algn="just">
              <a:buClr>
                <a:srgbClr val="0000FF"/>
              </a:buClr>
              <a:buFont typeface="+mj-lt"/>
              <a:buAutoNum type="arabicPeriod"/>
            </a:pPr>
            <a:r>
              <a:rPr lang="en-US" sz="2800" b="1" i="0" dirty="0">
                <a:solidFill>
                  <a:srgbClr val="6600CC"/>
                </a:solidFill>
                <a:effectLst/>
                <a:latin typeface="Times New Roman" panose="02020603050405020304" pitchFamily="18" charset="0"/>
                <a:cs typeface="Times New Roman" panose="02020603050405020304" pitchFamily="18" charset="0"/>
              </a:rPr>
              <a:t>Durability</a:t>
            </a:r>
            <a:r>
              <a:rPr lang="en-US" sz="2800" i="0" dirty="0">
                <a:effectLst/>
                <a:latin typeface="Times New Roman" panose="02020603050405020304" pitchFamily="18" charset="0"/>
                <a:cs typeface="Times New Roman" panose="02020603050405020304" pitchFamily="18" charset="0"/>
              </a:rPr>
              <a:t>: Redis offers data persistence options, such as snapshotting and append-only files, to ensure data durability and prevent data loss.</a:t>
            </a:r>
          </a:p>
        </p:txBody>
      </p:sp>
    </p:spTree>
    <p:extLst>
      <p:ext uri="{BB962C8B-B14F-4D97-AF65-F5344CB8AC3E}">
        <p14:creationId xmlns:p14="http://schemas.microsoft.com/office/powerpoint/2010/main" val="289032526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DE81C0-28AA-3604-EAB8-31A6035A9C96}"/>
              </a:ext>
            </a:extLst>
          </p:cNvPr>
          <p:cNvSpPr txBox="1">
            <a:spLocks/>
          </p:cNvSpPr>
          <p:nvPr/>
        </p:nvSpPr>
        <p:spPr>
          <a:xfrm>
            <a:off x="1158239" y="185368"/>
            <a:ext cx="9875520" cy="9282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rgbClr val="00B0F0"/>
                </a:solidFill>
                <a:latin typeface="Times New Roman" panose="02020603050405020304" pitchFamily="18" charset="0"/>
                <a:cs typeface="Times New Roman" panose="02020603050405020304" pitchFamily="18" charset="0"/>
              </a:rPr>
              <a:t>APPLICATIONS</a:t>
            </a:r>
          </a:p>
        </p:txBody>
      </p:sp>
      <p:sp>
        <p:nvSpPr>
          <p:cNvPr id="12" name="TextBox 11">
            <a:extLst>
              <a:ext uri="{FF2B5EF4-FFF2-40B4-BE49-F238E27FC236}">
                <a16:creationId xmlns:a16="http://schemas.microsoft.com/office/drawing/2014/main" id="{3EC9F662-F258-CC53-8166-2F30D618DF9B}"/>
              </a:ext>
            </a:extLst>
          </p:cNvPr>
          <p:cNvSpPr txBox="1"/>
          <p:nvPr/>
        </p:nvSpPr>
        <p:spPr>
          <a:xfrm>
            <a:off x="1517320" y="1997839"/>
            <a:ext cx="8130538" cy="2862322"/>
          </a:xfrm>
          <a:prstGeom prst="rect">
            <a:avLst/>
          </a:prstGeom>
          <a:noFill/>
        </p:spPr>
        <p:txBody>
          <a:bodyPr wrap="square">
            <a:spAutoFit/>
          </a:bodyPr>
          <a:lstStyle/>
          <a:p>
            <a:pPr algn="l">
              <a:buClr>
                <a:srgbClr val="0000FF"/>
              </a:buClr>
              <a:buFont typeface="+mj-lt"/>
              <a:buAutoNum type="arabicPeriod"/>
            </a:pPr>
            <a:r>
              <a:rPr lang="en-US" sz="3600" b="0" i="0" dirty="0">
                <a:effectLst/>
                <a:latin typeface="Times New Roman" panose="02020603050405020304" pitchFamily="18" charset="0"/>
                <a:cs typeface="Times New Roman" panose="02020603050405020304" pitchFamily="18" charset="0"/>
              </a:rPr>
              <a:t>Caching layer</a:t>
            </a:r>
          </a:p>
          <a:p>
            <a:pPr algn="l">
              <a:buClr>
                <a:srgbClr val="0000FF"/>
              </a:buClr>
              <a:buFont typeface="+mj-lt"/>
              <a:buAutoNum type="arabicPeriod"/>
            </a:pPr>
            <a:r>
              <a:rPr lang="en-US" sz="3600" b="0" i="0" dirty="0">
                <a:effectLst/>
                <a:latin typeface="Times New Roman" panose="02020603050405020304" pitchFamily="18" charset="0"/>
                <a:cs typeface="Times New Roman" panose="02020603050405020304" pitchFamily="18" charset="0"/>
              </a:rPr>
              <a:t>Session management</a:t>
            </a:r>
          </a:p>
          <a:p>
            <a:pPr algn="l">
              <a:buClr>
                <a:srgbClr val="0000FF"/>
              </a:buClr>
              <a:buFont typeface="+mj-lt"/>
              <a:buAutoNum type="arabicPeriod"/>
            </a:pPr>
            <a:r>
              <a:rPr lang="en-US" sz="3600" b="0" i="0" dirty="0">
                <a:effectLst/>
                <a:latin typeface="Times New Roman" panose="02020603050405020304" pitchFamily="18" charset="0"/>
                <a:cs typeface="Times New Roman" panose="02020603050405020304" pitchFamily="18" charset="0"/>
              </a:rPr>
              <a:t>Real-time analytics</a:t>
            </a:r>
          </a:p>
          <a:p>
            <a:pPr algn="l">
              <a:buClr>
                <a:srgbClr val="0000FF"/>
              </a:buClr>
              <a:buFont typeface="+mj-lt"/>
              <a:buAutoNum type="arabicPeriod"/>
            </a:pPr>
            <a:r>
              <a:rPr lang="en-US" sz="3600" b="0" i="0" dirty="0">
                <a:effectLst/>
                <a:latin typeface="Times New Roman" panose="02020603050405020304" pitchFamily="18" charset="0"/>
                <a:cs typeface="Times New Roman" panose="02020603050405020304" pitchFamily="18" charset="0"/>
              </a:rPr>
              <a:t>Message broker</a:t>
            </a:r>
          </a:p>
          <a:p>
            <a:pPr algn="l">
              <a:buClr>
                <a:srgbClr val="0000FF"/>
              </a:buClr>
              <a:buFont typeface="+mj-lt"/>
              <a:buAutoNum type="arabicPeriod"/>
            </a:pPr>
            <a:r>
              <a:rPr lang="en-US" sz="3600" b="0" i="0" dirty="0">
                <a:effectLst/>
                <a:latin typeface="Times New Roman" panose="02020603050405020304" pitchFamily="18" charset="0"/>
                <a:cs typeface="Times New Roman" panose="02020603050405020304" pitchFamily="18" charset="0"/>
              </a:rPr>
              <a:t>Pub/Sub messaging</a:t>
            </a:r>
          </a:p>
        </p:txBody>
      </p:sp>
      <p:pic>
        <p:nvPicPr>
          <p:cNvPr id="13" name="Picture 12">
            <a:extLst>
              <a:ext uri="{FF2B5EF4-FFF2-40B4-BE49-F238E27FC236}">
                <a16:creationId xmlns:a16="http://schemas.microsoft.com/office/drawing/2014/main" id="{ED523780-1CDB-2B33-406A-9B7C965C0D55}"/>
              </a:ext>
            </a:extLst>
          </p:cNvPr>
          <p:cNvPicPr>
            <a:picLocks noChangeAspect="1"/>
          </p:cNvPicPr>
          <p:nvPr/>
        </p:nvPicPr>
        <p:blipFill rotWithShape="1">
          <a:blip r:embed="rId2"/>
          <a:srcRect b="2589"/>
          <a:stretch/>
        </p:blipFill>
        <p:spPr>
          <a:xfrm>
            <a:off x="1517320" y="925541"/>
            <a:ext cx="8821381" cy="5595637"/>
          </a:xfrm>
          <a:prstGeom prst="rect">
            <a:avLst/>
          </a:prstGeom>
        </p:spPr>
      </p:pic>
    </p:spTree>
    <p:extLst>
      <p:ext uri="{BB962C8B-B14F-4D97-AF65-F5344CB8AC3E}">
        <p14:creationId xmlns:p14="http://schemas.microsoft.com/office/powerpoint/2010/main" val="3473855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C8FC-FF2F-30D0-12C3-EBD0A7005E0E}"/>
              </a:ext>
            </a:extLst>
          </p:cNvPr>
          <p:cNvSpPr txBox="1">
            <a:spLocks/>
          </p:cNvSpPr>
          <p:nvPr/>
        </p:nvSpPr>
        <p:spPr>
          <a:xfrm>
            <a:off x="1140351" y="297872"/>
            <a:ext cx="9875520" cy="9282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rgbClr val="00B0F0"/>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5763C7F1-369E-96D1-109D-2D29EE409D7A}"/>
              </a:ext>
            </a:extLst>
          </p:cNvPr>
          <p:cNvSpPr txBox="1"/>
          <p:nvPr/>
        </p:nvSpPr>
        <p:spPr>
          <a:xfrm>
            <a:off x="484909" y="1226127"/>
            <a:ext cx="11222182" cy="5185522"/>
          </a:xfrm>
          <a:prstGeom prst="rect">
            <a:avLst/>
          </a:prstGeom>
          <a:noFill/>
        </p:spPr>
        <p:txBody>
          <a:bodyPr wrap="square">
            <a:spAutoFit/>
          </a:bodyPr>
          <a:lstStyle/>
          <a:p>
            <a:pPr marL="342900" indent="-342900" algn="just">
              <a:lnSpc>
                <a:spcPct val="150000"/>
              </a:lnSpc>
              <a:buClr>
                <a:srgbClr val="00FF00"/>
              </a:buClr>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In conclusion, Redis technology is a powerful, in-memory data store that can be used for a wide range of applications. </a:t>
            </a:r>
          </a:p>
          <a:p>
            <a:pPr marL="342900" indent="-342900" algn="just">
              <a:lnSpc>
                <a:spcPct val="150000"/>
              </a:lnSpc>
              <a:buClr>
                <a:srgbClr val="00FF00"/>
              </a:buClr>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Its high performance, low latency, and versatile data structures make it an ideal choice for caching, session management, real-time analytics.</a:t>
            </a:r>
          </a:p>
          <a:p>
            <a:pPr marL="342900" indent="-342900" algn="just">
              <a:lnSpc>
                <a:spcPct val="150000"/>
              </a:lnSpc>
              <a:buClr>
                <a:srgbClr val="00FF00"/>
              </a:buClr>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Additionally, Redis offers scalability and durability options, allowing it to handle large amounts of data and ensuring data persistence. </a:t>
            </a:r>
          </a:p>
          <a:p>
            <a:pPr marL="342900" indent="-342900" algn="just">
              <a:lnSpc>
                <a:spcPct val="150000"/>
              </a:lnSpc>
              <a:buClr>
                <a:srgbClr val="00FF00"/>
              </a:buClr>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With its many benefits and use cases, Redis technology is a valuable tool for developers and businesses alike.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8556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F5DFAB-E622-14A8-B464-B11EDFD8FC6A}"/>
              </a:ext>
            </a:extLst>
          </p:cNvPr>
          <p:cNvPicPr>
            <a:picLocks noChangeAspect="1"/>
          </p:cNvPicPr>
          <p:nvPr/>
        </p:nvPicPr>
        <p:blipFill>
          <a:blip r:embed="rId2"/>
          <a:stretch>
            <a:fillRect/>
          </a:stretch>
        </p:blipFill>
        <p:spPr>
          <a:xfrm>
            <a:off x="1356651" y="371048"/>
            <a:ext cx="9478698" cy="6115904"/>
          </a:xfrm>
          <a:prstGeom prst="rect">
            <a:avLst/>
          </a:prstGeom>
        </p:spPr>
      </p:pic>
      <p:pic>
        <p:nvPicPr>
          <p:cNvPr id="6" name="Picture 5">
            <a:extLst>
              <a:ext uri="{FF2B5EF4-FFF2-40B4-BE49-F238E27FC236}">
                <a16:creationId xmlns:a16="http://schemas.microsoft.com/office/drawing/2014/main" id="{9F6CEE46-4113-F635-4555-406989C99AEB}"/>
              </a:ext>
            </a:extLst>
          </p:cNvPr>
          <p:cNvPicPr>
            <a:picLocks noChangeAspect="1"/>
          </p:cNvPicPr>
          <p:nvPr/>
        </p:nvPicPr>
        <p:blipFill>
          <a:blip r:embed="rId3"/>
          <a:stretch>
            <a:fillRect/>
          </a:stretch>
        </p:blipFill>
        <p:spPr>
          <a:xfrm>
            <a:off x="1356651" y="328306"/>
            <a:ext cx="9350130" cy="6158646"/>
          </a:xfrm>
          <a:prstGeom prst="rect">
            <a:avLst/>
          </a:prstGeom>
        </p:spPr>
      </p:pic>
    </p:spTree>
    <p:extLst>
      <p:ext uri="{BB962C8B-B14F-4D97-AF65-F5344CB8AC3E}">
        <p14:creationId xmlns:p14="http://schemas.microsoft.com/office/powerpoint/2010/main" val="2664613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466B-A79B-9D76-7FEC-0DCD487A330B}"/>
              </a:ext>
            </a:extLst>
          </p:cNvPr>
          <p:cNvSpPr txBox="1">
            <a:spLocks/>
          </p:cNvSpPr>
          <p:nvPr/>
        </p:nvSpPr>
        <p:spPr>
          <a:xfrm>
            <a:off x="1140351" y="297872"/>
            <a:ext cx="9875520" cy="9282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rgbClr val="00B0F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B245E2CC-187E-889B-27C2-94F73B6E962D}"/>
              </a:ext>
            </a:extLst>
          </p:cNvPr>
          <p:cNvSpPr txBox="1"/>
          <p:nvPr/>
        </p:nvSpPr>
        <p:spPr>
          <a:xfrm>
            <a:off x="516897" y="1348269"/>
            <a:ext cx="11453430" cy="6008120"/>
          </a:xfrm>
          <a:prstGeom prst="rect">
            <a:avLst/>
          </a:prstGeom>
          <a:noFill/>
        </p:spPr>
        <p:txBody>
          <a:bodyPr wrap="square">
            <a:spAutoFit/>
          </a:bodyPr>
          <a:lstStyle/>
          <a:p>
            <a:pPr marL="571500" indent="-571500">
              <a:lnSpc>
                <a:spcPct val="150000"/>
              </a:lnSpc>
              <a:buClr>
                <a:srgbClr val="0000FF"/>
              </a:buClr>
              <a:buFont typeface="Wingdings" panose="05000000000000000000" pitchFamily="2" charset="2"/>
              <a:buChar char="v"/>
            </a:pPr>
            <a:r>
              <a:rPr lang="en-US" sz="2800" b="1" u="sng" dirty="0">
                <a:solidFill>
                  <a:srgbClr val="0000FF"/>
                </a:solidFill>
                <a:hlinkClick r:id="rId2"/>
              </a:rPr>
              <a:t>https://redis.com/redis-enterprise/technology/redis-enterprise-cluster-architecture/</a:t>
            </a:r>
            <a:endParaRPr lang="en-US" sz="2800" b="1" u="sng" dirty="0">
              <a:solidFill>
                <a:srgbClr val="0000FF"/>
              </a:solidFill>
            </a:endParaRPr>
          </a:p>
          <a:p>
            <a:pPr marL="571500" indent="-571500">
              <a:lnSpc>
                <a:spcPct val="150000"/>
              </a:lnSpc>
              <a:buClr>
                <a:srgbClr val="0000FF"/>
              </a:buClr>
              <a:buFont typeface="Wingdings" panose="05000000000000000000" pitchFamily="2" charset="2"/>
              <a:buChar char="v"/>
            </a:pPr>
            <a:r>
              <a:rPr lang="en-US" sz="2800" b="1" u="sng" dirty="0">
                <a:solidFill>
                  <a:srgbClr val="0000FF"/>
                </a:solidFill>
                <a:hlinkClick r:id="rId3"/>
              </a:rPr>
              <a:t>https://redis.io/resources/modules/</a:t>
            </a:r>
            <a:endParaRPr lang="en-US" sz="2800" b="1" u="sng" dirty="0">
              <a:solidFill>
                <a:srgbClr val="0000FF"/>
              </a:solidFill>
            </a:endParaRPr>
          </a:p>
          <a:p>
            <a:pPr marL="571500" indent="-571500">
              <a:lnSpc>
                <a:spcPct val="150000"/>
              </a:lnSpc>
              <a:buClr>
                <a:srgbClr val="0000FF"/>
              </a:buClr>
              <a:buFont typeface="Wingdings" panose="05000000000000000000" pitchFamily="2" charset="2"/>
              <a:buChar char="v"/>
            </a:pPr>
            <a:r>
              <a:rPr lang="en-US" sz="2800" b="1" u="sng" dirty="0">
                <a:solidFill>
                  <a:srgbClr val="0000FF"/>
                </a:solidFill>
                <a:hlinkClick r:id="rId4"/>
              </a:rPr>
              <a:t>https://redis.io/docs/data-types/geospatial/</a:t>
            </a:r>
            <a:endParaRPr lang="en-US" sz="2800" b="1" u="sng" dirty="0">
              <a:solidFill>
                <a:srgbClr val="0000FF"/>
              </a:solidFill>
            </a:endParaRPr>
          </a:p>
          <a:p>
            <a:pPr marL="571500" indent="-571500">
              <a:lnSpc>
                <a:spcPct val="150000"/>
              </a:lnSpc>
              <a:buClr>
                <a:srgbClr val="0000FF"/>
              </a:buClr>
              <a:buFont typeface="Wingdings" panose="05000000000000000000" pitchFamily="2" charset="2"/>
              <a:buChar char="v"/>
            </a:pPr>
            <a:r>
              <a:rPr lang="en-US" sz="2800" b="1" u="sng" dirty="0">
                <a:solidFill>
                  <a:srgbClr val="0000FF"/>
                </a:solidFill>
                <a:hlinkClick r:id="rId5"/>
              </a:rPr>
              <a:t>https://www.memurai.com/blog/geospatial-queries-in-redis</a:t>
            </a:r>
            <a:endParaRPr lang="en-US" sz="2800" b="1" u="sng" dirty="0">
              <a:solidFill>
                <a:srgbClr val="0000FF"/>
              </a:solidFill>
            </a:endParaRPr>
          </a:p>
          <a:p>
            <a:pPr marL="571500" indent="-571500">
              <a:lnSpc>
                <a:spcPct val="150000"/>
              </a:lnSpc>
              <a:buClr>
                <a:srgbClr val="0000FF"/>
              </a:buClr>
              <a:buFont typeface="Wingdings" panose="05000000000000000000" pitchFamily="2" charset="2"/>
              <a:buChar char="v"/>
            </a:pPr>
            <a:r>
              <a:rPr lang="en-US" sz="2800" b="1" u="sng" dirty="0">
                <a:solidFill>
                  <a:srgbClr val="0000FF"/>
                </a:solidFill>
                <a:hlinkClick r:id="rId6"/>
              </a:rPr>
              <a:t>https://redis.com/blog/5-industry-use-cases-for-redis-developers/</a:t>
            </a:r>
            <a:endParaRPr lang="en-US" sz="2800" b="1" u="sng" dirty="0">
              <a:solidFill>
                <a:srgbClr val="0000FF"/>
              </a:solidFill>
            </a:endParaRPr>
          </a:p>
          <a:p>
            <a:pPr marL="571500" indent="-571500">
              <a:lnSpc>
                <a:spcPct val="150000"/>
              </a:lnSpc>
              <a:buClr>
                <a:srgbClr val="0000FF"/>
              </a:buClr>
              <a:buFont typeface="Wingdings" panose="05000000000000000000" pitchFamily="2" charset="2"/>
              <a:buChar char="v"/>
            </a:pPr>
            <a:r>
              <a:rPr lang="en-US" sz="2800" b="1" u="sng" dirty="0">
                <a:solidFill>
                  <a:srgbClr val="0000FF"/>
                </a:solidFill>
                <a:hlinkClick r:id="rId7"/>
              </a:rPr>
              <a:t>https://redis.com/</a:t>
            </a:r>
            <a:endParaRPr lang="en-US" sz="2800" b="1" u="sng" dirty="0">
              <a:solidFill>
                <a:srgbClr val="0000FF"/>
              </a:solidFill>
            </a:endParaRPr>
          </a:p>
          <a:p>
            <a:pPr marL="571500" indent="-571500">
              <a:lnSpc>
                <a:spcPct val="150000"/>
              </a:lnSpc>
              <a:buClr>
                <a:srgbClr val="00FF00"/>
              </a:buClr>
              <a:buFont typeface="Wingdings" panose="05000000000000000000" pitchFamily="2" charset="2"/>
              <a:buChar char="v"/>
            </a:pPr>
            <a:endParaRPr lang="en-US" sz="2800" b="1" u="sng" dirty="0">
              <a:solidFill>
                <a:srgbClr val="0000FF"/>
              </a:solidFill>
            </a:endParaRPr>
          </a:p>
          <a:p>
            <a:pPr marL="571500" indent="-571500">
              <a:lnSpc>
                <a:spcPct val="150000"/>
              </a:lnSpc>
              <a:buClr>
                <a:srgbClr val="0000FF"/>
              </a:buClr>
              <a:buFont typeface="Wingdings" panose="05000000000000000000" pitchFamily="2" charset="2"/>
              <a:buChar char="v"/>
            </a:pPr>
            <a:endParaRPr lang="en-US" sz="3600" b="1" dirty="0"/>
          </a:p>
        </p:txBody>
      </p:sp>
    </p:spTree>
    <p:extLst>
      <p:ext uri="{BB962C8B-B14F-4D97-AF65-F5344CB8AC3E}">
        <p14:creationId xmlns:p14="http://schemas.microsoft.com/office/powerpoint/2010/main" val="122306463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osing Slides PowerPoint Template - PPT Slides">
            <a:extLst>
              <a:ext uri="{FF2B5EF4-FFF2-40B4-BE49-F238E27FC236}">
                <a16:creationId xmlns:a16="http://schemas.microsoft.com/office/drawing/2014/main" id="{C63E757C-61E2-8918-055E-CDEFABAD62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05"/>
          <a:stretch/>
        </p:blipFill>
        <p:spPr bwMode="auto">
          <a:xfrm>
            <a:off x="2667000" y="857250"/>
            <a:ext cx="6858000" cy="49683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ank you 1080P, 2K, 4K, 5K HD wallpapers free download | Wallpaper Flare">
            <a:extLst>
              <a:ext uri="{FF2B5EF4-FFF2-40B4-BE49-F238E27FC236}">
                <a16:creationId xmlns:a16="http://schemas.microsoft.com/office/drawing/2014/main" id="{6ECCBF1F-ECFF-FD9A-2FA9-4AA95BC4A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552450"/>
            <a:ext cx="866775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2978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a:extLst>
              <a:ext uri="{FF2B5EF4-FFF2-40B4-BE49-F238E27FC236}">
                <a16:creationId xmlns:a16="http://schemas.microsoft.com/office/drawing/2014/main" id="{398C5455-89F0-D414-F7B7-69E6F9399C06}"/>
              </a:ext>
            </a:extLst>
          </p:cNvPr>
          <p:cNvSpPr txBox="1">
            <a:spLocks/>
          </p:cNvSpPr>
          <p:nvPr/>
        </p:nvSpPr>
        <p:spPr>
          <a:xfrm>
            <a:off x="1859280" y="1258698"/>
            <a:ext cx="10094590" cy="5334001"/>
          </a:xfrm>
          <a:prstGeom prst="rect">
            <a:avLst/>
          </a:prstGeom>
        </p:spPr>
        <p:txBody>
          <a:bodyPr>
            <a:normAutofit fontScale="925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130302" indent="-285750" fontAlgn="t">
              <a:spcBef>
                <a:spcPts val="600"/>
              </a:spcBef>
              <a:buClr>
                <a:srgbClr val="05BEFF"/>
              </a:buClr>
              <a:buFont typeface="Wingdings" panose="05000000000000000000" pitchFamily="2" charset="2"/>
              <a:buChar char="q"/>
            </a:pPr>
            <a:r>
              <a:rPr lang="en-US" sz="2800" b="1" spc="275" dirty="0">
                <a:solidFill>
                  <a:srgbClr val="000000"/>
                </a:solidFill>
                <a:latin typeface="Verdana" panose="020B0604030504040204" pitchFamily="34" charset="0"/>
                <a:cs typeface="Verdana" panose="020B0604030504040204" pitchFamily="34" charset="0"/>
              </a:rPr>
              <a:t>ABSTRACT</a:t>
            </a:r>
            <a:endParaRPr lang="en-US" sz="2800" dirty="0">
              <a:latin typeface="Arial" panose="020B0604020202020204" pitchFamily="34" charset="0"/>
            </a:endParaRPr>
          </a:p>
          <a:p>
            <a:pPr marL="130302" indent="-285750" fontAlgn="t">
              <a:spcBef>
                <a:spcPts val="2040"/>
              </a:spcBef>
              <a:buClr>
                <a:srgbClr val="05BEFF"/>
              </a:buClr>
              <a:buFont typeface="Wingdings" panose="05000000000000000000" pitchFamily="2" charset="2"/>
              <a:buChar char="q"/>
            </a:pPr>
            <a:r>
              <a:rPr lang="en-US" sz="2800" b="1" spc="160" dirty="0">
                <a:solidFill>
                  <a:srgbClr val="000000"/>
                </a:solidFill>
                <a:latin typeface="Verdana" panose="020B0604030504040204" pitchFamily="34" charset="0"/>
                <a:cs typeface="Verdana" panose="020B0604030504040204" pitchFamily="34" charset="0"/>
              </a:rPr>
              <a:t>INTRODUCTION</a:t>
            </a:r>
            <a:endParaRPr lang="en-US" sz="2800" dirty="0">
              <a:latin typeface="Arial" panose="020B0604020202020204" pitchFamily="34" charset="0"/>
            </a:endParaRPr>
          </a:p>
          <a:p>
            <a:pPr marL="130302" indent="-285750" fontAlgn="t">
              <a:spcBef>
                <a:spcPts val="2040"/>
              </a:spcBef>
              <a:buClr>
                <a:srgbClr val="05BEFF"/>
              </a:buClr>
              <a:buFont typeface="Wingdings" panose="05000000000000000000" pitchFamily="2" charset="2"/>
              <a:buChar char="q"/>
            </a:pPr>
            <a:r>
              <a:rPr lang="en-US" sz="2800" b="1" spc="315" dirty="0">
                <a:solidFill>
                  <a:srgbClr val="000000"/>
                </a:solidFill>
                <a:latin typeface="Verdana" panose="020B0604030504040204" pitchFamily="34" charset="0"/>
                <a:cs typeface="Verdana" panose="020B0604030504040204" pitchFamily="34" charset="0"/>
              </a:rPr>
              <a:t>ARCHITECTURE</a:t>
            </a:r>
            <a:endParaRPr lang="en-US" sz="2800" dirty="0">
              <a:latin typeface="Arial" panose="020B0604020202020204" pitchFamily="34" charset="0"/>
            </a:endParaRPr>
          </a:p>
          <a:p>
            <a:pPr marL="130302" indent="-285750" fontAlgn="t">
              <a:spcBef>
                <a:spcPts val="2040"/>
              </a:spcBef>
              <a:buClr>
                <a:srgbClr val="05BEFF"/>
              </a:buClr>
              <a:buFont typeface="Wingdings" panose="05000000000000000000" pitchFamily="2" charset="2"/>
              <a:buChar char="q"/>
            </a:pPr>
            <a:r>
              <a:rPr lang="en-US" sz="2800" b="1" spc="240" dirty="0">
                <a:solidFill>
                  <a:srgbClr val="000000"/>
                </a:solidFill>
                <a:latin typeface="Verdana" panose="020B0604030504040204" pitchFamily="34" charset="0"/>
                <a:cs typeface="Verdana" panose="020B0604030504040204" pitchFamily="34" charset="0"/>
              </a:rPr>
              <a:t>MODUELS</a:t>
            </a:r>
            <a:endParaRPr lang="en-US" sz="2800" dirty="0">
              <a:latin typeface="Arial" panose="020B0604020202020204" pitchFamily="34" charset="0"/>
            </a:endParaRPr>
          </a:p>
          <a:p>
            <a:pPr marL="130302" indent="-285750" fontAlgn="t">
              <a:spcBef>
                <a:spcPts val="2040"/>
              </a:spcBef>
              <a:buClr>
                <a:srgbClr val="05BEFF"/>
              </a:buClr>
              <a:buFont typeface="Wingdings" panose="05000000000000000000" pitchFamily="2" charset="2"/>
              <a:buChar char="q"/>
            </a:pPr>
            <a:r>
              <a:rPr lang="en-US" sz="2800" b="1" dirty="0">
                <a:solidFill>
                  <a:srgbClr val="000000"/>
                </a:solidFill>
                <a:latin typeface="Verdana" panose="020B0604030504040204" pitchFamily="34" charset="0"/>
                <a:cs typeface="Verdana" panose="020B0604030504040204" pitchFamily="34" charset="0"/>
              </a:rPr>
              <a:t>ADVANCED DATA STRUCTURES</a:t>
            </a:r>
          </a:p>
          <a:p>
            <a:pPr marL="130302" indent="-285750" fontAlgn="t">
              <a:spcBef>
                <a:spcPts val="2040"/>
              </a:spcBef>
              <a:buClr>
                <a:srgbClr val="05BEFF"/>
              </a:buClr>
              <a:buFont typeface="Wingdings" panose="05000000000000000000" pitchFamily="2" charset="2"/>
              <a:buChar char="q"/>
            </a:pPr>
            <a:r>
              <a:rPr lang="en-US" sz="2800" b="1" dirty="0">
                <a:solidFill>
                  <a:srgbClr val="000000"/>
                </a:solidFill>
                <a:latin typeface="Verdana" panose="020B0604030504040204" pitchFamily="34" charset="0"/>
              </a:rPr>
              <a:t>USE CASES</a:t>
            </a:r>
            <a:endParaRPr lang="en-US" sz="2800" dirty="0">
              <a:latin typeface="Arial" panose="020B0604020202020204" pitchFamily="34" charset="0"/>
            </a:endParaRPr>
          </a:p>
          <a:p>
            <a:pPr marL="130302" indent="-285750" fontAlgn="t">
              <a:spcBef>
                <a:spcPts val="2040"/>
              </a:spcBef>
              <a:buClr>
                <a:srgbClr val="05BEFF"/>
              </a:buClr>
              <a:buFont typeface="Wingdings" panose="05000000000000000000" pitchFamily="2" charset="2"/>
              <a:buChar char="q"/>
            </a:pPr>
            <a:r>
              <a:rPr lang="en-US" sz="2800" b="1" dirty="0">
                <a:solidFill>
                  <a:srgbClr val="000000"/>
                </a:solidFill>
                <a:latin typeface="Verdana" panose="020B0604030504040204" pitchFamily="34" charset="0"/>
                <a:cs typeface="Verdana" panose="020B0604030504040204" pitchFamily="34" charset="0"/>
              </a:rPr>
              <a:t>ADVANTAGES</a:t>
            </a:r>
          </a:p>
          <a:p>
            <a:pPr marL="130302" indent="-285750" fontAlgn="t">
              <a:spcBef>
                <a:spcPts val="2040"/>
              </a:spcBef>
              <a:buClr>
                <a:srgbClr val="05BEFF"/>
              </a:buClr>
              <a:buFont typeface="Wingdings" panose="05000000000000000000" pitchFamily="2" charset="2"/>
              <a:buChar char="q"/>
            </a:pPr>
            <a:r>
              <a:rPr lang="en-US" sz="2800" b="1" dirty="0">
                <a:solidFill>
                  <a:srgbClr val="000000"/>
                </a:solidFill>
                <a:latin typeface="Verdana" panose="020B0604030504040204" pitchFamily="34" charset="0"/>
                <a:cs typeface="Verdana" panose="020B0604030504040204" pitchFamily="34" charset="0"/>
              </a:rPr>
              <a:t>APPLICATIONS</a:t>
            </a:r>
            <a:endParaRPr lang="en-US" sz="2800" dirty="0">
              <a:latin typeface="Arial" panose="020B0604020202020204" pitchFamily="34" charset="0"/>
            </a:endParaRPr>
          </a:p>
          <a:p>
            <a:pPr marL="130302" indent="-285750" fontAlgn="t">
              <a:spcBef>
                <a:spcPts val="2100"/>
              </a:spcBef>
              <a:buClr>
                <a:srgbClr val="05BEFF"/>
              </a:buClr>
              <a:buFont typeface="Wingdings" panose="05000000000000000000" pitchFamily="2" charset="2"/>
              <a:buChar char="q"/>
            </a:pPr>
            <a:r>
              <a:rPr lang="en-US" sz="2800" b="1" spc="150" dirty="0">
                <a:solidFill>
                  <a:srgbClr val="000000"/>
                </a:solidFill>
                <a:latin typeface="Verdana" panose="020B0604030504040204" pitchFamily="34" charset="0"/>
                <a:cs typeface="Verdana" panose="020B0604030504040204" pitchFamily="34" charset="0"/>
              </a:rPr>
              <a:t>CONCLUSION</a:t>
            </a:r>
          </a:p>
          <a:p>
            <a:pPr marL="130302" indent="-285750" fontAlgn="t">
              <a:spcBef>
                <a:spcPts val="2100"/>
              </a:spcBef>
              <a:buClr>
                <a:srgbClr val="05BEFF"/>
              </a:buClr>
              <a:buFont typeface="Wingdings" panose="05000000000000000000" pitchFamily="2" charset="2"/>
              <a:buChar char="q"/>
            </a:pPr>
            <a:r>
              <a:rPr lang="en-US" sz="2800" b="1" spc="150" dirty="0">
                <a:solidFill>
                  <a:srgbClr val="000000"/>
                </a:solidFill>
                <a:latin typeface="Verdana" panose="020B0604030504040204" pitchFamily="34" charset="0"/>
                <a:cs typeface="Verdana" panose="020B0604030504040204" pitchFamily="34" charset="0"/>
              </a:rPr>
              <a:t>REFERENCES</a:t>
            </a:r>
          </a:p>
          <a:p>
            <a:pPr marL="130302" indent="-285750" fontAlgn="t">
              <a:spcBef>
                <a:spcPts val="2100"/>
              </a:spcBef>
              <a:buClr>
                <a:srgbClr val="05BEFF"/>
              </a:buClr>
              <a:buFont typeface="Wingdings" panose="05000000000000000000" pitchFamily="2" charset="2"/>
              <a:buChar char="q"/>
            </a:pPr>
            <a:endParaRPr lang="en-US" sz="2800" b="1" spc="150" dirty="0">
              <a:solidFill>
                <a:srgbClr val="000000"/>
              </a:solidFill>
              <a:latin typeface="Verdana" panose="020B0604030504040204" pitchFamily="34" charset="0"/>
              <a:cs typeface="Verdana" panose="020B0604030504040204" pitchFamily="34" charset="0"/>
            </a:endParaRPr>
          </a:p>
          <a:p>
            <a:pPr marL="130302" indent="-285750" fontAlgn="t">
              <a:spcBef>
                <a:spcPts val="2100"/>
              </a:spcBef>
              <a:buClr>
                <a:srgbClr val="05BEFF"/>
              </a:buClr>
              <a:buFont typeface="Wingdings" panose="05000000000000000000" pitchFamily="2" charset="2"/>
              <a:buChar char="q"/>
            </a:pPr>
            <a:endParaRPr lang="en-US" sz="3200" dirty="0"/>
          </a:p>
        </p:txBody>
      </p:sp>
      <p:sp>
        <p:nvSpPr>
          <p:cNvPr id="4" name="object 3">
            <a:extLst>
              <a:ext uri="{FF2B5EF4-FFF2-40B4-BE49-F238E27FC236}">
                <a16:creationId xmlns:a16="http://schemas.microsoft.com/office/drawing/2014/main" id="{6B0C5F6B-2087-AF1A-6499-EA25D258153B}"/>
              </a:ext>
            </a:extLst>
          </p:cNvPr>
          <p:cNvSpPr txBox="1">
            <a:spLocks/>
          </p:cNvSpPr>
          <p:nvPr/>
        </p:nvSpPr>
        <p:spPr>
          <a:xfrm>
            <a:off x="580293" y="388393"/>
            <a:ext cx="9875520" cy="747213"/>
          </a:xfrm>
          <a:prstGeom prst="rect">
            <a:avLst/>
          </a:prstGeom>
        </p:spPr>
        <p:txBody>
          <a:bodyPr vert="horz" wrap="square" lIns="0" tIns="8467" rIns="0" bIns="0" rtlCol="0" anchor="ctr">
            <a:sp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8467">
              <a:lnSpc>
                <a:spcPct val="100000"/>
              </a:lnSpc>
              <a:spcBef>
                <a:spcPts val="67"/>
              </a:spcBef>
            </a:pPr>
            <a:r>
              <a:rPr lang="en-US" spc="-70" dirty="0">
                <a:solidFill>
                  <a:srgbClr val="0000FF"/>
                </a:solidFill>
                <a:latin typeface="Tahoma"/>
                <a:cs typeface="Tahoma"/>
              </a:rPr>
              <a:t>C</a:t>
            </a:r>
            <a:r>
              <a:rPr lang="en-US" spc="-197" dirty="0">
                <a:solidFill>
                  <a:srgbClr val="0000FF"/>
                </a:solidFill>
                <a:latin typeface="Tahoma"/>
                <a:cs typeface="Tahoma"/>
              </a:rPr>
              <a:t>o</a:t>
            </a:r>
            <a:r>
              <a:rPr lang="en-US" spc="-380" dirty="0">
                <a:solidFill>
                  <a:srgbClr val="0000FF"/>
                </a:solidFill>
                <a:latin typeface="Tahoma"/>
                <a:cs typeface="Tahoma"/>
              </a:rPr>
              <a:t>n</a:t>
            </a:r>
            <a:r>
              <a:rPr lang="en-US" spc="-173" dirty="0">
                <a:solidFill>
                  <a:srgbClr val="0000FF"/>
                </a:solidFill>
                <a:latin typeface="Tahoma"/>
                <a:cs typeface="Tahoma"/>
              </a:rPr>
              <a:t>t</a:t>
            </a:r>
            <a:r>
              <a:rPr lang="en-US" spc="-297" dirty="0">
                <a:solidFill>
                  <a:srgbClr val="0000FF"/>
                </a:solidFill>
                <a:latin typeface="Tahoma"/>
                <a:cs typeface="Tahoma"/>
              </a:rPr>
              <a:t>e</a:t>
            </a:r>
            <a:r>
              <a:rPr lang="en-US" spc="-380" dirty="0">
                <a:solidFill>
                  <a:srgbClr val="0000FF"/>
                </a:solidFill>
                <a:latin typeface="Tahoma"/>
                <a:cs typeface="Tahoma"/>
              </a:rPr>
              <a:t>n</a:t>
            </a:r>
            <a:r>
              <a:rPr lang="en-US" spc="-173" dirty="0">
                <a:solidFill>
                  <a:srgbClr val="0000FF"/>
                </a:solidFill>
                <a:latin typeface="Tahoma"/>
                <a:cs typeface="Tahoma"/>
              </a:rPr>
              <a:t>t</a:t>
            </a:r>
            <a:r>
              <a:rPr lang="en-US" spc="-370" dirty="0">
                <a:solidFill>
                  <a:srgbClr val="0000FF"/>
                </a:solidFill>
                <a:latin typeface="Tahoma"/>
                <a:cs typeface="Tahoma"/>
              </a:rPr>
              <a:t>s</a:t>
            </a:r>
            <a:endParaRPr lang="en-US" dirty="0">
              <a:solidFill>
                <a:srgbClr val="0000FF"/>
              </a:solidFill>
              <a:latin typeface="Tahoma"/>
              <a:cs typeface="Tahoma"/>
            </a:endParaRPr>
          </a:p>
        </p:txBody>
      </p:sp>
    </p:spTree>
    <p:extLst>
      <p:ext uri="{BB962C8B-B14F-4D97-AF65-F5344CB8AC3E}">
        <p14:creationId xmlns:p14="http://schemas.microsoft.com/office/powerpoint/2010/main" val="2380040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8E25-49FA-5400-A38E-FBEC85004DCC}"/>
              </a:ext>
            </a:extLst>
          </p:cNvPr>
          <p:cNvSpPr>
            <a:spLocks noGrp="1"/>
          </p:cNvSpPr>
          <p:nvPr>
            <p:ph type="title"/>
          </p:nvPr>
        </p:nvSpPr>
        <p:spPr>
          <a:xfrm>
            <a:off x="1140351" y="297872"/>
            <a:ext cx="9875520" cy="928255"/>
          </a:xfrm>
        </p:spPr>
        <p:txBody>
          <a:bodyPr>
            <a:normAutofit/>
          </a:bodyPr>
          <a:lstStyle/>
          <a:p>
            <a:pPr algn="ctr"/>
            <a:r>
              <a:rPr lang="en-US" sz="6000"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49E6C07-C92F-018F-ED78-8C0D3B27F017}"/>
              </a:ext>
            </a:extLst>
          </p:cNvPr>
          <p:cNvSpPr>
            <a:spLocks noGrp="1"/>
          </p:cNvSpPr>
          <p:nvPr>
            <p:ph idx="1"/>
          </p:nvPr>
        </p:nvSpPr>
        <p:spPr>
          <a:xfrm>
            <a:off x="401782" y="1343891"/>
            <a:ext cx="11388436" cy="4904509"/>
          </a:xfrm>
        </p:spPr>
        <p:txBody>
          <a:bodyPr>
            <a:normAutofit fontScale="92500" lnSpcReduction="10000"/>
          </a:bodyPr>
          <a:lstStyle/>
          <a:p>
            <a:pPr marL="45720" indent="0" algn="just">
              <a:lnSpc>
                <a:spcPct val="150000"/>
              </a:lnSpc>
              <a:buNone/>
            </a:pPr>
            <a:r>
              <a:rPr lang="en-US" sz="2600" b="1" i="0" dirty="0">
                <a:solidFill>
                  <a:schemeClr val="tx1"/>
                </a:solidFill>
                <a:effectLst/>
                <a:latin typeface="Times New Roman" panose="02020603050405020304" pitchFamily="18" charset="0"/>
                <a:cs typeface="Times New Roman" panose="02020603050405020304" pitchFamily="18" charset="0"/>
              </a:rPr>
              <a:t>Redis</a:t>
            </a:r>
            <a:r>
              <a:rPr lang="en-US" sz="2400" i="0" dirty="0">
                <a:solidFill>
                  <a:schemeClr val="tx1"/>
                </a:solidFill>
                <a:effectLst/>
                <a:latin typeface="Times New Roman" panose="02020603050405020304" pitchFamily="18" charset="0"/>
                <a:cs typeface="Times New Roman" panose="02020603050405020304" pitchFamily="18" charset="0"/>
              </a:rPr>
              <a:t> is an open-source, in-memory data structure store, used as a database, cache, and message broker. It supports multiple data structures including strings, hashes, lists, sets, sorted sets, bitmaps, hyperloglogs and geospatial indexes with radius queries. Its high-performance and horizontal scalability make it a popular choice for real-time web applications, gaming, analytics, and more. Redis also provides built-in replication, Lua scripting, LRU eviction, transactions, and various levels of on-disk persistence, which add to its reliability and versatility. With its simple and straightforward API, Redis is easy to use and integrate into existing applications. In this technical seminar, we will discuss the key features and use cases of Redis and dive into its architecture, data storage, and operations, followed by hands-on demonstrations and best practices for deployment and management.</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69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8E25-49FA-5400-A38E-FBEC85004DCC}"/>
              </a:ext>
            </a:extLst>
          </p:cNvPr>
          <p:cNvSpPr>
            <a:spLocks noGrp="1"/>
          </p:cNvSpPr>
          <p:nvPr>
            <p:ph type="title"/>
          </p:nvPr>
        </p:nvSpPr>
        <p:spPr>
          <a:xfrm>
            <a:off x="1140351" y="297872"/>
            <a:ext cx="9875520" cy="928255"/>
          </a:xfrm>
        </p:spPr>
        <p:txBody>
          <a:bodyPr>
            <a:normAutofit/>
          </a:bodyPr>
          <a:lstStyle/>
          <a:p>
            <a:pPr algn="ctr"/>
            <a:r>
              <a:rPr lang="en-US" sz="6000" dirty="0">
                <a:solidFill>
                  <a:srgbClr val="00B0F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49E6C07-C92F-018F-ED78-8C0D3B27F017}"/>
              </a:ext>
            </a:extLst>
          </p:cNvPr>
          <p:cNvSpPr>
            <a:spLocks noGrp="1"/>
          </p:cNvSpPr>
          <p:nvPr>
            <p:ph idx="1"/>
          </p:nvPr>
        </p:nvSpPr>
        <p:spPr>
          <a:xfrm>
            <a:off x="401782" y="1226126"/>
            <a:ext cx="11388436" cy="5334001"/>
          </a:xfrm>
        </p:spPr>
        <p:txBody>
          <a:bodyPr>
            <a:normAutofit fontScale="92500"/>
          </a:bodyPr>
          <a:lstStyle/>
          <a:p>
            <a:pPr algn="just">
              <a:lnSpc>
                <a:spcPct val="150000"/>
              </a:lnSpc>
              <a:buFont typeface="Wingdings" panose="05000000000000000000" pitchFamily="2" charset="2"/>
              <a:buChar char="v"/>
            </a:pPr>
            <a:r>
              <a:rPr lang="en-US" sz="2400" dirty="0">
                <a:solidFill>
                  <a:schemeClr val="tx1"/>
                </a:solidFill>
                <a:latin typeface="Consolas" panose="020B0609020204030204" pitchFamily="49" charset="0"/>
              </a:rPr>
              <a:t>Redis is a powerful, open-source, in-memory data structure store that has gained significant popularity over the years. Its versatility and high-performance capabilities make it an ideal solution for a wide range of applications such as real-time web applications, gaming, analytics, and more. </a:t>
            </a:r>
          </a:p>
          <a:p>
            <a:pPr algn="just">
              <a:lnSpc>
                <a:spcPct val="150000"/>
              </a:lnSpc>
              <a:buFont typeface="Wingdings" panose="05000000000000000000" pitchFamily="2" charset="2"/>
              <a:buChar char="v"/>
            </a:pPr>
            <a:r>
              <a:rPr lang="en-US" sz="2400" i="0" dirty="0">
                <a:solidFill>
                  <a:schemeClr val="tx1"/>
                </a:solidFill>
                <a:effectLst/>
                <a:latin typeface="Consolas" panose="020B0609020204030204" pitchFamily="49" charset="0"/>
              </a:rPr>
              <a:t>Redis supports multiple data structures, including strings, hashes, lists, sets, sorted sets, bitmaps, hyperloglogs, and geospatial indexes with radius queries. Its built-in replication, Lua scripting, LRU eviction, transactions, and various levels of on-disk persistence add to its reliability and flexibility.</a:t>
            </a:r>
          </a:p>
        </p:txBody>
      </p:sp>
      <p:pic>
        <p:nvPicPr>
          <p:cNvPr id="4" name="Picture 2" descr="Redis Features and Use Cases. Redis , a in memory Datastore, its key… | by  Thenusan Santhirakumar | FAUN Publication">
            <a:extLst>
              <a:ext uri="{FF2B5EF4-FFF2-40B4-BE49-F238E27FC236}">
                <a16:creationId xmlns:a16="http://schemas.microsoft.com/office/drawing/2014/main" id="{7C94F22A-08C5-65FA-ED88-39C3DBFDA1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74"/>
          <a:stretch/>
        </p:blipFill>
        <p:spPr bwMode="auto">
          <a:xfrm>
            <a:off x="381000" y="1131810"/>
            <a:ext cx="11430000" cy="552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8288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ACDD-FBE9-53BB-C0A1-3F9801EEBCD9}"/>
              </a:ext>
            </a:extLst>
          </p:cNvPr>
          <p:cNvSpPr txBox="1">
            <a:spLocks/>
          </p:cNvSpPr>
          <p:nvPr/>
        </p:nvSpPr>
        <p:spPr>
          <a:xfrm>
            <a:off x="1140351" y="297872"/>
            <a:ext cx="9875520" cy="9282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rgbClr val="00B0F0"/>
                </a:solidFill>
                <a:latin typeface="Times New Roman" panose="02020603050405020304" pitchFamily="18" charset="0"/>
                <a:cs typeface="Times New Roman" panose="02020603050405020304" pitchFamily="18" charset="0"/>
              </a:rPr>
              <a:t>ARCHITECTURE</a:t>
            </a:r>
          </a:p>
        </p:txBody>
      </p:sp>
      <p:pic>
        <p:nvPicPr>
          <p:cNvPr id="3074" name="Picture 2" descr="Redis Explained Infographic">
            <a:extLst>
              <a:ext uri="{FF2B5EF4-FFF2-40B4-BE49-F238E27FC236}">
                <a16:creationId xmlns:a16="http://schemas.microsoft.com/office/drawing/2014/main" id="{04CB68FA-DC3E-E708-727D-76AAB90CC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204" y="1111828"/>
            <a:ext cx="7705813" cy="5448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516E22D-3142-0378-8882-B2ECC938A9C4}"/>
              </a:ext>
            </a:extLst>
          </p:cNvPr>
          <p:cNvPicPr>
            <a:picLocks noChangeAspect="1"/>
          </p:cNvPicPr>
          <p:nvPr/>
        </p:nvPicPr>
        <p:blipFill>
          <a:blip r:embed="rId3"/>
          <a:stretch>
            <a:fillRect/>
          </a:stretch>
        </p:blipFill>
        <p:spPr>
          <a:xfrm>
            <a:off x="1176129" y="1090083"/>
            <a:ext cx="10154937" cy="5491789"/>
          </a:xfrm>
          <a:prstGeom prst="rect">
            <a:avLst/>
          </a:prstGeom>
        </p:spPr>
      </p:pic>
    </p:spTree>
    <p:extLst>
      <p:ext uri="{BB962C8B-B14F-4D97-AF65-F5344CB8AC3E}">
        <p14:creationId xmlns:p14="http://schemas.microsoft.com/office/powerpoint/2010/main" val="40773592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0CBF70-F0D0-C55C-CB07-6B2EE32394BA}"/>
              </a:ext>
            </a:extLst>
          </p:cNvPr>
          <p:cNvSpPr txBox="1">
            <a:spLocks/>
          </p:cNvSpPr>
          <p:nvPr/>
        </p:nvSpPr>
        <p:spPr>
          <a:xfrm>
            <a:off x="1140351" y="297872"/>
            <a:ext cx="9875520" cy="9282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rgbClr val="00B0F0"/>
                </a:solidFill>
                <a:latin typeface="Times New Roman" panose="02020603050405020304" pitchFamily="18" charset="0"/>
                <a:cs typeface="Times New Roman" panose="02020603050405020304" pitchFamily="18" charset="0"/>
              </a:rPr>
              <a:t>MODUELS</a:t>
            </a:r>
          </a:p>
        </p:txBody>
      </p:sp>
      <p:sp>
        <p:nvSpPr>
          <p:cNvPr id="9" name="Content Placeholder 8">
            <a:extLst>
              <a:ext uri="{FF2B5EF4-FFF2-40B4-BE49-F238E27FC236}">
                <a16:creationId xmlns:a16="http://schemas.microsoft.com/office/drawing/2014/main" id="{0B3A330F-4EA2-C2B0-C03F-11D11878F9AB}"/>
              </a:ext>
            </a:extLst>
          </p:cNvPr>
          <p:cNvSpPr>
            <a:spLocks noGrp="1"/>
          </p:cNvSpPr>
          <p:nvPr>
            <p:ph idx="1"/>
          </p:nvPr>
        </p:nvSpPr>
        <p:spPr>
          <a:xfrm>
            <a:off x="304799" y="1108363"/>
            <a:ext cx="11610109" cy="5451765"/>
          </a:xfrm>
        </p:spPr>
        <p:txBody>
          <a:bodyPr>
            <a:noAutofit/>
          </a:bodyPr>
          <a:lstStyle/>
          <a:p>
            <a:pPr algn="just">
              <a:buFont typeface="+mj-lt"/>
              <a:buAutoNum type="arabicPeriod"/>
            </a:pPr>
            <a:r>
              <a:rPr lang="en-US" sz="2800" b="1" i="0" dirty="0">
                <a:solidFill>
                  <a:srgbClr val="0000FF"/>
                </a:solidFill>
                <a:effectLst/>
                <a:latin typeface="Times New Roman" panose="02020603050405020304" pitchFamily="18" charset="0"/>
                <a:cs typeface="Times New Roman" panose="02020603050405020304" pitchFamily="18" charset="0"/>
              </a:rPr>
              <a:t>Redisearch </a:t>
            </a:r>
            <a:r>
              <a:rPr lang="en-US" sz="2800" b="0" i="0" dirty="0">
                <a:solidFill>
                  <a:schemeClr val="tx1"/>
                </a:solidFill>
                <a:effectLst/>
                <a:latin typeface="Times New Roman" panose="02020603050405020304" pitchFamily="18" charset="0"/>
                <a:cs typeface="Times New Roman" panose="02020603050405020304" pitchFamily="18" charset="0"/>
              </a:rPr>
              <a:t>- a full-text search engine module for Redis.</a:t>
            </a:r>
          </a:p>
          <a:p>
            <a:pPr algn="just">
              <a:buFont typeface="+mj-lt"/>
              <a:buAutoNum type="arabicPeriod"/>
            </a:pPr>
            <a:r>
              <a:rPr lang="en-US" sz="2800" b="1" i="0" dirty="0">
                <a:solidFill>
                  <a:srgbClr val="0000FF"/>
                </a:solidFill>
                <a:effectLst/>
                <a:latin typeface="Times New Roman" panose="02020603050405020304" pitchFamily="18" charset="0"/>
                <a:cs typeface="Times New Roman" panose="02020603050405020304" pitchFamily="18" charset="0"/>
              </a:rPr>
              <a:t>RedisJSON</a:t>
            </a:r>
            <a:r>
              <a:rPr lang="en-US" sz="2800" b="0" i="0" dirty="0">
                <a:solidFill>
                  <a:schemeClr val="tx1"/>
                </a:solidFill>
                <a:effectLst/>
                <a:latin typeface="Times New Roman" panose="02020603050405020304" pitchFamily="18" charset="0"/>
                <a:cs typeface="Times New Roman" panose="02020603050405020304" pitchFamily="18" charset="0"/>
              </a:rPr>
              <a:t> - a module that enables storing, retrieving, and querying JSON documents in Redis.</a:t>
            </a:r>
          </a:p>
          <a:p>
            <a:pPr algn="just">
              <a:buFont typeface="+mj-lt"/>
              <a:buAutoNum type="arabicPeriod"/>
            </a:pPr>
            <a:r>
              <a:rPr lang="en-US" sz="2800" b="1" i="0" dirty="0">
                <a:solidFill>
                  <a:srgbClr val="0000FF"/>
                </a:solidFill>
                <a:effectLst/>
                <a:latin typeface="Times New Roman" panose="02020603050405020304" pitchFamily="18" charset="0"/>
                <a:cs typeface="Times New Roman" panose="02020603050405020304" pitchFamily="18" charset="0"/>
              </a:rPr>
              <a:t>RedisGraph</a:t>
            </a:r>
            <a:r>
              <a:rPr lang="en-US" sz="2800" b="0" i="0" dirty="0">
                <a:solidFill>
                  <a:schemeClr val="tx1"/>
                </a:solidFill>
                <a:effectLst/>
                <a:latin typeface="Times New Roman" panose="02020603050405020304" pitchFamily="18" charset="0"/>
                <a:cs typeface="Times New Roman" panose="02020603050405020304" pitchFamily="18" charset="0"/>
              </a:rPr>
              <a:t> - a module that provides graph database functionality for Redis.</a:t>
            </a:r>
          </a:p>
          <a:p>
            <a:pPr algn="just">
              <a:buFont typeface="+mj-lt"/>
              <a:buAutoNum type="arabicPeriod"/>
            </a:pPr>
            <a:r>
              <a:rPr lang="en-US" sz="2800" b="1" i="0" dirty="0">
                <a:solidFill>
                  <a:srgbClr val="0000FF"/>
                </a:solidFill>
                <a:effectLst/>
                <a:latin typeface="Times New Roman" panose="02020603050405020304" pitchFamily="18" charset="0"/>
                <a:cs typeface="Times New Roman" panose="02020603050405020304" pitchFamily="18" charset="0"/>
              </a:rPr>
              <a:t>RedisBloom</a:t>
            </a:r>
            <a:r>
              <a:rPr lang="en-US" sz="2800" b="0" i="0" dirty="0">
                <a:solidFill>
                  <a:schemeClr val="tx1"/>
                </a:solidFill>
                <a:effectLst/>
                <a:latin typeface="Times New Roman" panose="02020603050405020304" pitchFamily="18" charset="0"/>
                <a:cs typeface="Times New Roman" panose="02020603050405020304" pitchFamily="18" charset="0"/>
              </a:rPr>
              <a:t> - a module that provides probabilistic data structures like Bloom filters, Count-Min Sketch, and Top-K for Redis.</a:t>
            </a:r>
          </a:p>
          <a:p>
            <a:pPr algn="just">
              <a:buFont typeface="+mj-lt"/>
              <a:buAutoNum type="arabicPeriod"/>
            </a:pPr>
            <a:r>
              <a:rPr lang="en-US" sz="2800" b="1" i="0" dirty="0">
                <a:solidFill>
                  <a:srgbClr val="0000FF"/>
                </a:solidFill>
                <a:effectLst/>
                <a:latin typeface="Times New Roman" panose="02020603050405020304" pitchFamily="18" charset="0"/>
                <a:cs typeface="Times New Roman" panose="02020603050405020304" pitchFamily="18" charset="0"/>
              </a:rPr>
              <a:t>RedisTimeSeries</a:t>
            </a:r>
            <a:r>
              <a:rPr lang="en-US" sz="2800" b="0" i="0" dirty="0">
                <a:solidFill>
                  <a:schemeClr val="tx1"/>
                </a:solidFill>
                <a:effectLst/>
                <a:latin typeface="Times New Roman" panose="02020603050405020304" pitchFamily="18" charset="0"/>
                <a:cs typeface="Times New Roman" panose="02020603050405020304" pitchFamily="18" charset="0"/>
              </a:rPr>
              <a:t> - a module that provides time-series data storage and analysis capabilities for Redis.</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These modules can be installed separately and integrated with Redis to enhance its capabilities and provide additional functionality for specific use cases.</a:t>
            </a:r>
          </a:p>
        </p:txBody>
      </p:sp>
    </p:spTree>
    <p:extLst>
      <p:ext uri="{BB962C8B-B14F-4D97-AF65-F5344CB8AC3E}">
        <p14:creationId xmlns:p14="http://schemas.microsoft.com/office/powerpoint/2010/main" val="3777152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9709C6-C1FB-2595-3F7E-13D94101436C}"/>
              </a:ext>
            </a:extLst>
          </p:cNvPr>
          <p:cNvSpPr txBox="1">
            <a:spLocks/>
          </p:cNvSpPr>
          <p:nvPr/>
        </p:nvSpPr>
        <p:spPr>
          <a:xfrm>
            <a:off x="1140351" y="297872"/>
            <a:ext cx="9875520" cy="928255"/>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6000" dirty="0">
                <a:solidFill>
                  <a:srgbClr val="05BEFF"/>
                </a:solidFill>
                <a:latin typeface="Times New Roman" panose="02020603050405020304" pitchFamily="18" charset="0"/>
                <a:cs typeface="Times New Roman" panose="02020603050405020304" pitchFamily="18" charset="0"/>
              </a:rPr>
              <a:t>ADVANCED DATA STRUCTURES</a:t>
            </a:r>
          </a:p>
        </p:txBody>
      </p:sp>
      <p:sp>
        <p:nvSpPr>
          <p:cNvPr id="5" name="TextBox 4">
            <a:extLst>
              <a:ext uri="{FF2B5EF4-FFF2-40B4-BE49-F238E27FC236}">
                <a16:creationId xmlns:a16="http://schemas.microsoft.com/office/drawing/2014/main" id="{396478EC-D038-EE07-3153-EDEA12513154}"/>
              </a:ext>
            </a:extLst>
          </p:cNvPr>
          <p:cNvSpPr txBox="1"/>
          <p:nvPr/>
        </p:nvSpPr>
        <p:spPr>
          <a:xfrm>
            <a:off x="697523" y="1072662"/>
            <a:ext cx="10796954" cy="5185522"/>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800" b="1" dirty="0">
                <a:solidFill>
                  <a:srgbClr val="0000FF"/>
                </a:solidFill>
                <a:latin typeface="Times New Roman" panose="02020603050405020304" pitchFamily="18" charset="0"/>
                <a:cs typeface="Times New Roman" panose="02020603050405020304" pitchFamily="18" charset="0"/>
              </a:rPr>
              <a:t>Bitmaps</a:t>
            </a:r>
            <a:r>
              <a:rPr lang="en-US" sz="2800" dirty="0">
                <a:latin typeface="Times New Roman" panose="02020603050405020304" pitchFamily="18" charset="0"/>
                <a:cs typeface="Times New Roman" panose="02020603050405020304" pitchFamily="18" charset="0"/>
              </a:rPr>
              <a:t> - A data structure that represents a set of bits or flags, allowing efficient manipulation of binary data.</a:t>
            </a:r>
          </a:p>
          <a:p>
            <a:pPr marL="342900" indent="-342900" algn="just">
              <a:lnSpc>
                <a:spcPct val="150000"/>
              </a:lnSpc>
              <a:buFont typeface="Wingdings" panose="05000000000000000000" pitchFamily="2" charset="2"/>
              <a:buChar char="q"/>
            </a:pPr>
            <a:r>
              <a:rPr lang="en-US" sz="2800" b="1" dirty="0" err="1">
                <a:solidFill>
                  <a:srgbClr val="0000FF"/>
                </a:solidFill>
                <a:latin typeface="Times New Roman" panose="02020603050405020304" pitchFamily="18" charset="0"/>
                <a:cs typeface="Times New Roman" panose="02020603050405020304" pitchFamily="18" charset="0"/>
              </a:rPr>
              <a:t>HyperLogLogs</a:t>
            </a:r>
            <a:r>
              <a:rPr lang="en-US" sz="2800" dirty="0">
                <a:latin typeface="Times New Roman" panose="02020603050405020304" pitchFamily="18" charset="0"/>
                <a:cs typeface="Times New Roman" panose="02020603050405020304" pitchFamily="18" charset="0"/>
              </a:rPr>
              <a:t> - A probabilistic data structure that allows for approximate counting of unique elements in a set, using a relatively small amount of memory.</a:t>
            </a:r>
          </a:p>
          <a:p>
            <a:pPr marL="342900" indent="-342900" algn="just">
              <a:lnSpc>
                <a:spcPct val="150000"/>
              </a:lnSpc>
              <a:buFont typeface="Wingdings" panose="05000000000000000000" pitchFamily="2" charset="2"/>
              <a:buChar char="q"/>
            </a:pPr>
            <a:r>
              <a:rPr lang="en-US" sz="2800" b="1" dirty="0">
                <a:solidFill>
                  <a:srgbClr val="0000FF"/>
                </a:solidFill>
                <a:latin typeface="Times New Roman" panose="02020603050405020304" pitchFamily="18" charset="0"/>
                <a:cs typeface="Times New Roman" panose="02020603050405020304" pitchFamily="18" charset="0"/>
              </a:rPr>
              <a:t>Geospatial Indexes with Radius Queries </a:t>
            </a:r>
            <a:r>
              <a:rPr lang="en-US" sz="2800" dirty="0">
                <a:latin typeface="Times New Roman" panose="02020603050405020304" pitchFamily="18" charset="0"/>
                <a:cs typeface="Times New Roman" panose="02020603050405020304" pitchFamily="18" charset="0"/>
              </a:rPr>
              <a:t>- A data structure that allows for efficient indexing and querying of geographical coordinates, enabling location-based searches and calculations.</a:t>
            </a:r>
          </a:p>
        </p:txBody>
      </p:sp>
    </p:spTree>
    <p:extLst>
      <p:ext uri="{BB962C8B-B14F-4D97-AF65-F5344CB8AC3E}">
        <p14:creationId xmlns:p14="http://schemas.microsoft.com/office/powerpoint/2010/main" val="34325327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MP file format - Wikipedia">
            <a:extLst>
              <a:ext uri="{FF2B5EF4-FFF2-40B4-BE49-F238E27FC236}">
                <a16:creationId xmlns:a16="http://schemas.microsoft.com/office/drawing/2014/main" id="{508757B0-0E6E-E5A8-CA52-1439AF55B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12" y="2321168"/>
            <a:ext cx="10949468" cy="32355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C7E3CC-2782-21AB-8DA7-E79A4175A928}"/>
              </a:ext>
            </a:extLst>
          </p:cNvPr>
          <p:cNvSpPr txBox="1"/>
          <p:nvPr/>
        </p:nvSpPr>
        <p:spPr>
          <a:xfrm>
            <a:off x="1078467" y="1415536"/>
            <a:ext cx="10335357" cy="707886"/>
          </a:xfrm>
          <a:prstGeom prst="rect">
            <a:avLst/>
          </a:prstGeom>
          <a:noFill/>
        </p:spPr>
        <p:txBody>
          <a:bodyPr wrap="square">
            <a:spAutoFit/>
          </a:bodyPr>
          <a:lstStyle/>
          <a:p>
            <a:pPr algn="ctr"/>
            <a:r>
              <a:rPr lang="en-US" sz="4000" b="1" dirty="0">
                <a:solidFill>
                  <a:srgbClr val="0000FF"/>
                </a:solidFill>
                <a:latin typeface="Times New Roman" panose="02020603050405020304" pitchFamily="18" charset="0"/>
                <a:cs typeface="Times New Roman" panose="02020603050405020304" pitchFamily="18" charset="0"/>
              </a:rPr>
              <a:t>Bitmaps</a:t>
            </a:r>
            <a:endParaRPr lang="en-US" sz="4000" dirty="0"/>
          </a:p>
        </p:txBody>
      </p:sp>
      <p:sp>
        <p:nvSpPr>
          <p:cNvPr id="6" name="TextBox 5">
            <a:extLst>
              <a:ext uri="{FF2B5EF4-FFF2-40B4-BE49-F238E27FC236}">
                <a16:creationId xmlns:a16="http://schemas.microsoft.com/office/drawing/2014/main" id="{B6D1C958-100A-876E-4306-795C0B8B34FB}"/>
              </a:ext>
            </a:extLst>
          </p:cNvPr>
          <p:cNvSpPr txBox="1"/>
          <p:nvPr/>
        </p:nvSpPr>
        <p:spPr>
          <a:xfrm>
            <a:off x="778176" y="716469"/>
            <a:ext cx="3828994" cy="707886"/>
          </a:xfrm>
          <a:prstGeom prst="rect">
            <a:avLst/>
          </a:prstGeom>
          <a:noFill/>
        </p:spPr>
        <p:txBody>
          <a:bodyPr wrap="square">
            <a:spAutoFit/>
          </a:bodyPr>
          <a:lstStyle/>
          <a:p>
            <a:r>
              <a:rPr lang="en-US" sz="4000" b="1" dirty="0">
                <a:solidFill>
                  <a:srgbClr val="6600CC"/>
                </a:solidFill>
                <a:latin typeface="Times New Roman" panose="02020603050405020304" pitchFamily="18" charset="0"/>
                <a:cs typeface="Times New Roman" panose="02020603050405020304" pitchFamily="18" charset="0"/>
              </a:rPr>
              <a:t>Example :</a:t>
            </a:r>
            <a:endParaRPr lang="en-US" sz="4000" dirty="0">
              <a:solidFill>
                <a:srgbClr val="6600CC"/>
              </a:solidFill>
            </a:endParaRPr>
          </a:p>
        </p:txBody>
      </p:sp>
    </p:spTree>
    <p:extLst>
      <p:ext uri="{BB962C8B-B14F-4D97-AF65-F5344CB8AC3E}">
        <p14:creationId xmlns:p14="http://schemas.microsoft.com/office/powerpoint/2010/main" val="482534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C7E3CC-2782-21AB-8DA7-E79A4175A928}"/>
              </a:ext>
            </a:extLst>
          </p:cNvPr>
          <p:cNvSpPr txBox="1"/>
          <p:nvPr/>
        </p:nvSpPr>
        <p:spPr>
          <a:xfrm>
            <a:off x="1078467" y="782400"/>
            <a:ext cx="10335357" cy="707886"/>
          </a:xfrm>
          <a:prstGeom prst="rect">
            <a:avLst/>
          </a:prstGeom>
          <a:noFill/>
        </p:spPr>
        <p:txBody>
          <a:bodyPr wrap="square">
            <a:spAutoFit/>
          </a:bodyPr>
          <a:lstStyle/>
          <a:p>
            <a:pPr algn="ctr"/>
            <a:r>
              <a:rPr lang="en-US" sz="4000" b="1" dirty="0" err="1">
                <a:solidFill>
                  <a:srgbClr val="0000FF"/>
                </a:solidFill>
                <a:latin typeface="Times New Roman" panose="02020603050405020304" pitchFamily="18" charset="0"/>
                <a:cs typeface="Times New Roman" panose="02020603050405020304" pitchFamily="18" charset="0"/>
              </a:rPr>
              <a:t>Hyperloglog</a:t>
            </a:r>
            <a:endParaRPr lang="en-US" sz="4000" dirty="0"/>
          </a:p>
        </p:txBody>
      </p:sp>
      <p:sp>
        <p:nvSpPr>
          <p:cNvPr id="6" name="TextBox 5">
            <a:extLst>
              <a:ext uri="{FF2B5EF4-FFF2-40B4-BE49-F238E27FC236}">
                <a16:creationId xmlns:a16="http://schemas.microsoft.com/office/drawing/2014/main" id="{B6D1C958-100A-876E-4306-795C0B8B34FB}"/>
              </a:ext>
            </a:extLst>
          </p:cNvPr>
          <p:cNvSpPr txBox="1"/>
          <p:nvPr/>
        </p:nvSpPr>
        <p:spPr>
          <a:xfrm>
            <a:off x="778176" y="716469"/>
            <a:ext cx="3828994" cy="707886"/>
          </a:xfrm>
          <a:prstGeom prst="rect">
            <a:avLst/>
          </a:prstGeom>
          <a:noFill/>
        </p:spPr>
        <p:txBody>
          <a:bodyPr wrap="square">
            <a:spAutoFit/>
          </a:bodyPr>
          <a:lstStyle/>
          <a:p>
            <a:r>
              <a:rPr lang="en-US" sz="4000" b="1" dirty="0">
                <a:solidFill>
                  <a:srgbClr val="6600CC"/>
                </a:solidFill>
                <a:latin typeface="Times New Roman" panose="02020603050405020304" pitchFamily="18" charset="0"/>
                <a:cs typeface="Times New Roman" panose="02020603050405020304" pitchFamily="18" charset="0"/>
              </a:rPr>
              <a:t>Example :</a:t>
            </a:r>
            <a:endParaRPr lang="en-US" sz="4000" dirty="0">
              <a:solidFill>
                <a:srgbClr val="6600CC"/>
              </a:solidFill>
            </a:endParaRPr>
          </a:p>
        </p:txBody>
      </p:sp>
      <p:pic>
        <p:nvPicPr>
          <p:cNvPr id="6146" name="Picture 2" descr="HyperLogLog in Presto: Faster cardinality estimation - Engineering at Meta">
            <a:extLst>
              <a:ext uri="{FF2B5EF4-FFF2-40B4-BE49-F238E27FC236}">
                <a16:creationId xmlns:a16="http://schemas.microsoft.com/office/drawing/2014/main" id="{E7AC77E1-2A91-965E-2FE9-287E122D98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66"/>
          <a:stretch/>
        </p:blipFill>
        <p:spPr bwMode="auto">
          <a:xfrm>
            <a:off x="1589274" y="1424355"/>
            <a:ext cx="9313741" cy="508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2359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Basis">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2187</TotalTime>
  <Words>822</Words>
  <Application>Microsoft Office PowerPoint</Application>
  <PresentationFormat>Widescreen</PresentationFormat>
  <Paragraphs>73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Basis</vt:lpstr>
      <vt:lpstr>PowerPoint Presentation</vt:lpstr>
      <vt:lpstr>PowerPoint Presentation</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PINNAPURAM SASIDHAR</dc:creator>
  <cp:lastModifiedBy>pinnapuram sasidhar</cp:lastModifiedBy>
  <cp:revision>63</cp:revision>
  <dcterms:created xsi:type="dcterms:W3CDTF">2023-02-09T20:11:32Z</dcterms:created>
  <dcterms:modified xsi:type="dcterms:W3CDTF">2023-02-26T20:29:24Z</dcterms:modified>
</cp:coreProperties>
</file>